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media/audio1.bin" ContentType="audio/unknown"/>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55" r:id="rId5"/>
    <p:sldMasterId id="2147483660" r:id="rId6"/>
  </p:sldMasterIdLst>
  <p:notesMasterIdLst>
    <p:notesMasterId r:id="rId132"/>
  </p:notesMasterIdLst>
  <p:sldIdLst>
    <p:sldId id="960" r:id="rId7"/>
    <p:sldId id="1041" r:id="rId8"/>
    <p:sldId id="1162" r:id="rId9"/>
    <p:sldId id="1163" r:id="rId10"/>
    <p:sldId id="1164" r:id="rId11"/>
    <p:sldId id="1165" r:id="rId12"/>
    <p:sldId id="1166" r:id="rId13"/>
    <p:sldId id="1167" r:id="rId14"/>
    <p:sldId id="1168" r:id="rId15"/>
    <p:sldId id="1169" r:id="rId16"/>
    <p:sldId id="1170" r:id="rId17"/>
    <p:sldId id="1171" r:id="rId18"/>
    <p:sldId id="1172" r:id="rId19"/>
    <p:sldId id="1173" r:id="rId20"/>
    <p:sldId id="1174" r:id="rId21"/>
    <p:sldId id="1175" r:id="rId22"/>
    <p:sldId id="1042" r:id="rId23"/>
    <p:sldId id="1068" r:id="rId24"/>
    <p:sldId id="1069" r:id="rId25"/>
    <p:sldId id="1070" r:id="rId26"/>
    <p:sldId id="1072" r:id="rId27"/>
    <p:sldId id="1073" r:id="rId28"/>
    <p:sldId id="1074" r:id="rId29"/>
    <p:sldId id="1075" r:id="rId30"/>
    <p:sldId id="1076" r:id="rId31"/>
    <p:sldId id="1077" r:id="rId32"/>
    <p:sldId id="1078" r:id="rId33"/>
    <p:sldId id="1079" r:id="rId34"/>
    <p:sldId id="1080" r:id="rId35"/>
    <p:sldId id="1081" r:id="rId36"/>
    <p:sldId id="1082" r:id="rId37"/>
    <p:sldId id="1083" r:id="rId38"/>
    <p:sldId id="1084" r:id="rId39"/>
    <p:sldId id="1085" r:id="rId40"/>
    <p:sldId id="1086" r:id="rId41"/>
    <p:sldId id="965" r:id="rId42"/>
    <p:sldId id="966" r:id="rId43"/>
    <p:sldId id="967" r:id="rId44"/>
    <p:sldId id="968" r:id="rId45"/>
    <p:sldId id="1008" r:id="rId46"/>
    <p:sldId id="1007" r:id="rId47"/>
    <p:sldId id="1087" r:id="rId48"/>
    <p:sldId id="1088" r:id="rId49"/>
    <p:sldId id="1089" r:id="rId50"/>
    <p:sldId id="1095" r:id="rId51"/>
    <p:sldId id="1093" r:id="rId52"/>
    <p:sldId id="1208" r:id="rId53"/>
    <p:sldId id="1214" r:id="rId54"/>
    <p:sldId id="1097" r:id="rId55"/>
    <p:sldId id="1100" r:id="rId56"/>
    <p:sldId id="1098" r:id="rId57"/>
    <p:sldId id="1099" r:id="rId58"/>
    <p:sldId id="1160" r:id="rId59"/>
    <p:sldId id="1049" r:id="rId60"/>
    <p:sldId id="1101" r:id="rId61"/>
    <p:sldId id="1102" r:id="rId62"/>
    <p:sldId id="1103" r:id="rId63"/>
    <p:sldId id="1104" r:id="rId64"/>
    <p:sldId id="1209" r:id="rId65"/>
    <p:sldId id="1108" r:id="rId66"/>
    <p:sldId id="1109" r:id="rId67"/>
    <p:sldId id="1110" r:id="rId68"/>
    <p:sldId id="1050" r:id="rId69"/>
    <p:sldId id="1112" r:id="rId70"/>
    <p:sldId id="1113" r:id="rId71"/>
    <p:sldId id="1212" r:id="rId72"/>
    <p:sldId id="1114" r:id="rId73"/>
    <p:sldId id="1115" r:id="rId74"/>
    <p:sldId id="1213" r:id="rId75"/>
    <p:sldId id="1116" r:id="rId76"/>
    <p:sldId id="1125" r:id="rId77"/>
    <p:sldId id="1117" r:id="rId78"/>
    <p:sldId id="1118" r:id="rId79"/>
    <p:sldId id="1119" r:id="rId80"/>
    <p:sldId id="1120" r:id="rId81"/>
    <p:sldId id="1121" r:id="rId82"/>
    <p:sldId id="1122" r:id="rId83"/>
    <p:sldId id="1123" r:id="rId84"/>
    <p:sldId id="1124" r:id="rId85"/>
    <p:sldId id="1051" r:id="rId86"/>
    <p:sldId id="1127" r:id="rId87"/>
    <p:sldId id="1126" r:id="rId88"/>
    <p:sldId id="1128" r:id="rId89"/>
    <p:sldId id="1129" r:id="rId90"/>
    <p:sldId id="1130" r:id="rId91"/>
    <p:sldId id="1131" r:id="rId92"/>
    <p:sldId id="1132" r:id="rId93"/>
    <p:sldId id="1133" r:id="rId94"/>
    <p:sldId id="1134" r:id="rId95"/>
    <p:sldId id="1052" r:id="rId96"/>
    <p:sldId id="1135" r:id="rId97"/>
    <p:sldId id="1136" r:id="rId98"/>
    <p:sldId id="1137" r:id="rId99"/>
    <p:sldId id="1138" r:id="rId100"/>
    <p:sldId id="1161" r:id="rId101"/>
    <p:sldId id="1142" r:id="rId102"/>
    <p:sldId id="1143" r:id="rId103"/>
    <p:sldId id="1139" r:id="rId104"/>
    <p:sldId id="1140" r:id="rId105"/>
    <p:sldId id="1144" r:id="rId106"/>
    <p:sldId id="1146" r:id="rId107"/>
    <p:sldId id="1215" r:id="rId108"/>
    <p:sldId id="533" r:id="rId109"/>
    <p:sldId id="534" r:id="rId110"/>
    <p:sldId id="1053" r:id="rId111"/>
    <p:sldId id="1148" r:id="rId112"/>
    <p:sldId id="1149" r:id="rId113"/>
    <p:sldId id="1150" r:id="rId114"/>
    <p:sldId id="1151" r:id="rId115"/>
    <p:sldId id="1152" r:id="rId116"/>
    <p:sldId id="1153" r:id="rId117"/>
    <p:sldId id="1154" r:id="rId118"/>
    <p:sldId id="1155" r:id="rId119"/>
    <p:sldId id="1156" r:id="rId120"/>
    <p:sldId id="1157" r:id="rId121"/>
    <p:sldId id="1158" r:id="rId122"/>
    <p:sldId id="1159" r:id="rId123"/>
    <p:sldId id="1048" r:id="rId124"/>
    <p:sldId id="1216" r:id="rId125"/>
    <p:sldId id="1242" r:id="rId126"/>
    <p:sldId id="1251" r:id="rId127"/>
    <p:sldId id="1217" r:id="rId128"/>
    <p:sldId id="1106" r:id="rId129"/>
    <p:sldId id="1145" r:id="rId130"/>
    <p:sldId id="1147" r:id="rId1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9CDFF9"/>
    <a:srgbClr val="010086"/>
    <a:srgbClr val="CCCCFF"/>
    <a:srgbClr val="3C6CD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8D10689-0CFC-46DE-9768-13FC5CB7951F}" v="1" dt="2023-04-17T12:45:32.83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guide orient="horz" pos="1104"/>
        <p:guide pos="576"/>
      </p:guideLst>
    </p:cSldViewPr>
  </p:slide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63" Type="http://schemas.openxmlformats.org/officeDocument/2006/relationships/slide" Target="slides/slide57.xml"/><Relationship Id="rId84" Type="http://schemas.openxmlformats.org/officeDocument/2006/relationships/slide" Target="slides/slide78.xml"/><Relationship Id="rId138" Type="http://schemas.microsoft.com/office/2015/10/relationships/revisionInfo" Target="revisionInfo.xml"/><Relationship Id="rId16" Type="http://schemas.openxmlformats.org/officeDocument/2006/relationships/slide" Target="slides/slide10.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28" Type="http://schemas.openxmlformats.org/officeDocument/2006/relationships/slide" Target="slides/slide122.xml"/><Relationship Id="rId5" Type="http://schemas.openxmlformats.org/officeDocument/2006/relationships/slideMaster" Target="slideMasters/slideMaster2.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slide" Target="slides/slide107.xml"/><Relationship Id="rId118" Type="http://schemas.openxmlformats.org/officeDocument/2006/relationships/slide" Target="slides/slide112.xml"/><Relationship Id="rId134" Type="http://schemas.openxmlformats.org/officeDocument/2006/relationships/viewProps" Target="viewProps.xml"/><Relationship Id="rId80" Type="http://schemas.openxmlformats.org/officeDocument/2006/relationships/slide" Target="slides/slide74.xml"/><Relationship Id="rId85" Type="http://schemas.openxmlformats.org/officeDocument/2006/relationships/slide" Target="slides/slide79.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slide" Target="slides/slide102.xml"/><Relationship Id="rId124" Type="http://schemas.openxmlformats.org/officeDocument/2006/relationships/slide" Target="slides/slide118.xml"/><Relationship Id="rId129" Type="http://schemas.openxmlformats.org/officeDocument/2006/relationships/slide" Target="slides/slide123.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119" Type="http://schemas.openxmlformats.org/officeDocument/2006/relationships/slide" Target="slides/slide113.xml"/><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slide" Target="slides/slide80.xml"/><Relationship Id="rId130" Type="http://schemas.openxmlformats.org/officeDocument/2006/relationships/slide" Target="slides/slide124.xml"/><Relationship Id="rId135" Type="http://schemas.openxmlformats.org/officeDocument/2006/relationships/theme" Target="theme/theme1.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customXml" Target="../customXml/item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tableStyles" Target="tableStyles.xml"/><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3" Type="http://schemas.openxmlformats.org/officeDocument/2006/relationships/customXml" Target="../customXml/item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137" Type="http://schemas.microsoft.com/office/2016/11/relationships/changesInfo" Target="changesInfos/changesInfo1.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32" Type="http://schemas.openxmlformats.org/officeDocument/2006/relationships/notesMaster" Target="notesMasters/notesMaster1.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slide" Target="slides/slide121.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4" Type="http://schemas.openxmlformats.org/officeDocument/2006/relationships/slideMaster" Target="slideMasters/slideMaster1.xml"/><Relationship Id="rId9" Type="http://schemas.openxmlformats.org/officeDocument/2006/relationships/slide" Target="slides/slide3.xml"/><Relationship Id="rId26" Type="http://schemas.openxmlformats.org/officeDocument/2006/relationships/slide" Target="slides/slide20.xml"/><Relationship Id="rId47" Type="http://schemas.openxmlformats.org/officeDocument/2006/relationships/slide" Target="slides/slide41.xml"/><Relationship Id="rId68" Type="http://schemas.openxmlformats.org/officeDocument/2006/relationships/slide" Target="slides/slide62.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gherita montenero" userId="S::margherita.montenero@students.uniroma2.eu::77ad8f1b-9441-4605-9449-7563e8646872" providerId="AD" clId="Web-{A8D10689-0CFC-46DE-9768-13FC5CB7951F}"/>
    <pc:docChg chg="modSld">
      <pc:chgData name="margherita montenero" userId="S::margherita.montenero@students.uniroma2.eu::77ad8f1b-9441-4605-9449-7563e8646872" providerId="AD" clId="Web-{A8D10689-0CFC-46DE-9768-13FC5CB7951F}" dt="2023-04-17T12:45:32.839" v="0" actId="1076"/>
      <pc:docMkLst>
        <pc:docMk/>
      </pc:docMkLst>
      <pc:sldChg chg="modSp">
        <pc:chgData name="margherita montenero" userId="S::margherita.montenero@students.uniroma2.eu::77ad8f1b-9441-4605-9449-7563e8646872" providerId="AD" clId="Web-{A8D10689-0CFC-46DE-9768-13FC5CB7951F}" dt="2023-04-17T12:45:32.839" v="0" actId="1076"/>
        <pc:sldMkLst>
          <pc:docMk/>
          <pc:sldMk cId="4241198683" sldId="1129"/>
        </pc:sldMkLst>
        <pc:grpChg chg="mod">
          <ac:chgData name="margherita montenero" userId="S::margherita.montenero@students.uniroma2.eu::77ad8f1b-9441-4605-9449-7563e8646872" providerId="AD" clId="Web-{A8D10689-0CFC-46DE-9768-13FC5CB7951F}" dt="2023-04-17T12:45:32.839" v="0" actId="1076"/>
          <ac:grpSpMkLst>
            <pc:docMk/>
            <pc:sldMk cId="4241198683" sldId="1129"/>
            <ac:grpSpMk id="2" creationId="{2ECD18A4-3D93-C746-80BB-B1FC987C2D33}"/>
          </ac:grpSpMkLst>
        </pc:grpChg>
      </pc:sldChg>
    </pc:docChg>
  </pc:docChgLst>
</pc:chgInfo>
</file>

<file path=ppt/drawings/_rels/vmlDrawing1.vml.rels><?xml version="1.0" encoding="UTF-8" standalone="yes"?>
<Relationships xmlns="http://schemas.openxmlformats.org/package/2006/relationships"><Relationship Id="rId1" Type="http://schemas.openxmlformats.org/officeDocument/2006/relationships/image" Target="../media/image46.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4/17/2023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Version History</a:t>
            </a:r>
          </a:p>
          <a:p>
            <a:endParaRPr lang="en-US"/>
          </a:p>
          <a:p>
            <a:r>
              <a:rPr lang="en-US"/>
              <a:t>8.1. Updates throughout, including a lot more animations.  These are the ppt files used to make Chapter 2 online lectures in Sept. 2020.</a:t>
            </a:r>
          </a:p>
          <a:p>
            <a:endParaRPr lang="en-US"/>
          </a:p>
          <a:p>
            <a:r>
              <a:rPr lang="en-US"/>
              <a:t>8.0  (April 2020)</a:t>
            </a:r>
          </a:p>
          <a:p>
            <a:pPr marL="171450" indent="-171450">
              <a:buFont typeface="Arial" panose="020B0604020202020204" pitchFamily="34" charset="0"/>
              <a:buChar char="•"/>
            </a:pPr>
            <a:r>
              <a:rPr lang="en-US"/>
              <a:t>All slides reformatted for 16:9 aspect ratio</a:t>
            </a:r>
          </a:p>
          <a:p>
            <a:pPr marL="171450" indent="-171450">
              <a:buFont typeface="Arial" panose="020B0604020202020204" pitchFamily="34" charset="0"/>
              <a:buChar char="•"/>
            </a:pPr>
            <a:r>
              <a:rPr lang="en-US"/>
              <a:t>All slides updated to 8</a:t>
            </a:r>
            <a:r>
              <a:rPr lang="en-US" baseline="30000"/>
              <a:t>th</a:t>
            </a:r>
            <a:r>
              <a:rPr lang="en-US"/>
              <a:t> edition material</a:t>
            </a:r>
          </a:p>
          <a:p>
            <a:pPr marL="171450" indent="-171450">
              <a:buFont typeface="Arial" panose="020B0604020202020204" pitchFamily="34" charset="0"/>
              <a:buChar char="•"/>
            </a:pPr>
            <a:r>
              <a:rPr lang="en-US"/>
              <a:t>Use of Calibri font, rather that Gill Sans MT</a:t>
            </a:r>
          </a:p>
          <a:p>
            <a:pPr marL="171450" indent="-171450">
              <a:buFont typeface="Arial" panose="020B0604020202020204" pitchFamily="34" charset="0"/>
              <a:buChar char="•"/>
            </a:pPr>
            <a:r>
              <a:rPr lang="en-US"/>
              <a:t>Add LOTS more animation throughout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98617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103</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Akamai: 100,000+ servers in 1000+ clusters in 1000+ networks in 70+ countries serving trillions of requests a day.</a:t>
            </a:r>
          </a:p>
          <a:p>
            <a:endParaRPr lang="en-US" altLang="en-US">
              <a:ea typeface="ＭＳ Ｐゴシック" panose="020B0600070205080204" pitchFamily="34" charset="-128"/>
            </a:endParaRPr>
          </a:p>
          <a:p>
            <a:r>
              <a:rPr lang="en-US" altLang="en-US">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104</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a:p>
        </p:txBody>
      </p:sp>
    </p:spTree>
    <p:extLst>
      <p:ext uri="{BB962C8B-B14F-4D97-AF65-F5344CB8AC3E}">
        <p14:creationId xmlns:p14="http://schemas.microsoft.com/office/powerpoint/2010/main" val="248794031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848983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9160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070684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207448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UDO and TCP code updates 3/23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42414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921669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1301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520903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185796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228486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731533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813186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Version History</a:t>
            </a:r>
          </a:p>
          <a:p>
            <a:endParaRPr lang="en-US"/>
          </a:p>
          <a:p>
            <a:r>
              <a:rPr lang="en-US"/>
              <a:t>7.01 (January 2020)</a:t>
            </a:r>
          </a:p>
          <a:p>
            <a:pPr marL="171450" indent="-171450">
              <a:buFont typeface="Arial" panose="020B0604020202020204" pitchFamily="34" charset="0"/>
              <a:buChar char="•"/>
            </a:pPr>
            <a:r>
              <a:rPr lang="en-US"/>
              <a:t>All slides reformatted for 16:9 aspect ratio</a:t>
            </a:r>
          </a:p>
          <a:p>
            <a:pPr marL="171450" indent="-171450">
              <a:buFont typeface="Arial" panose="020B0604020202020204" pitchFamily="34" charset="0"/>
              <a:buChar char="•"/>
            </a:pPr>
            <a:r>
              <a:rPr lang="en-US"/>
              <a:t>Use of Calibri font, rather that Gill Sans MT</a:t>
            </a:r>
          </a:p>
          <a:p>
            <a:pPr marL="171450" indent="-171450">
              <a:buFont typeface="Arial" panose="020B0604020202020204" pitchFamily="34" charset="0"/>
              <a:buChar char="•"/>
            </a:pPr>
            <a:r>
              <a:rPr lang="en-US"/>
              <a:t>Updated slide content for 2020 link technologies and applications</a:t>
            </a:r>
          </a:p>
          <a:p>
            <a:pPr marL="171450" indent="-171450">
              <a:buFont typeface="Arial" panose="020B0604020202020204" pitchFamily="34" charset="0"/>
              <a:buChar char="•"/>
            </a:pPr>
            <a:r>
              <a:rPr lang="en-US"/>
              <a:t>Add more animation throughout</a:t>
            </a:r>
          </a:p>
          <a:p>
            <a:pPr marL="171450" indent="-171450">
              <a:buFont typeface="Arial" panose="020B0604020202020204" pitchFamily="34" charset="0"/>
              <a:buChar char="•"/>
            </a:pPr>
            <a:r>
              <a:rPr lang="en-US"/>
              <a:t>New Master slide </a:t>
            </a:r>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a:p>
        </p:txBody>
      </p:sp>
    </p:spTree>
    <p:extLst>
      <p:ext uri="{BB962C8B-B14F-4D97-AF65-F5344CB8AC3E}">
        <p14:creationId xmlns:p14="http://schemas.microsoft.com/office/powerpoint/2010/main" val="306184487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is going to be something new for some students.   Interruption-driven programming, timeout.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267741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0412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88509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Talk a bit about real-world examples for timeout at the end.</a:t>
            </a:r>
          </a:p>
          <a:p>
            <a:endParaRPr lang="en-US"/>
          </a:p>
          <a:p>
            <a:r>
              <a:rPr lang="en-US"/>
              <a:t>Question:  </a:t>
            </a:r>
            <a:r>
              <a:rPr lang="en-US" err="1"/>
              <a:t>settimeout</a:t>
            </a:r>
            <a:r>
              <a:rPr lang="en-US"/>
              <a:t>(10), then what happens in the next iteration?  Will .accept() have timeout?</a:t>
            </a:r>
          </a:p>
          <a:p>
            <a:endParaRPr lang="en-US"/>
          </a:p>
          <a:p>
            <a:r>
              <a:rPr lang="en-US"/>
              <a:t>Non-blocking:</a:t>
            </a:r>
          </a:p>
          <a:p>
            <a:r>
              <a:rPr lang="en-US"/>
              <a:t>https://</a:t>
            </a:r>
            <a:r>
              <a:rPr lang="en-US" err="1"/>
              <a:t>www.scottklement.com</a:t>
            </a:r>
            <a:r>
              <a:rPr lang="en-US"/>
              <a:t>/</a:t>
            </a:r>
            <a:r>
              <a:rPr lang="en-US" err="1"/>
              <a:t>rpg</a:t>
            </a:r>
            <a:r>
              <a:rPr lang="en-US"/>
              <a:t>/</a:t>
            </a:r>
            <a:r>
              <a:rPr lang="en-US" err="1"/>
              <a:t>socktut</a:t>
            </a:r>
            <a:r>
              <a:rPr lang="en-US"/>
              <a:t>/</a:t>
            </a:r>
            <a:r>
              <a:rPr lang="en-US" err="1"/>
              <a:t>nonblocking.html</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018771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Retired this slide, since telnet isn’t really used anymore, and few non https: mail servers around anymore....</a:t>
            </a:r>
          </a:p>
        </p:txBody>
      </p:sp>
      <p:sp>
        <p:nvSpPr>
          <p:cNvPr id="4" name="Slide Number Placeholder 3"/>
          <p:cNvSpPr>
            <a:spLocks noGrp="1"/>
          </p:cNvSpPr>
          <p:nvPr>
            <p:ph type="sldNum" sz="quarter" idx="5"/>
          </p:nvPr>
        </p:nvSpPr>
        <p:spPr/>
        <p:txBody>
          <a:bodyPr/>
          <a:lstStyle/>
          <a:p>
            <a:fld id="{3D91EEAC-CFEF-9647-876F-EABC6B8338D7}" type="slidenum">
              <a:rPr lang="en-US" smtClean="0"/>
              <a:t>123</a:t>
            </a:fld>
            <a:endParaRPr lang="en-US"/>
          </a:p>
        </p:txBody>
      </p:sp>
    </p:spTree>
    <p:extLst>
      <p:ext uri="{BB962C8B-B14F-4D97-AF65-F5344CB8AC3E}">
        <p14:creationId xmlns:p14="http://schemas.microsoft.com/office/powerpoint/2010/main" val="226122168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slide retired, since there’s the Netflix example which is visually better</a:t>
            </a:r>
          </a:p>
        </p:txBody>
      </p:sp>
      <p:sp>
        <p:nvSpPr>
          <p:cNvPr id="4" name="Slide Number Placeholder 3"/>
          <p:cNvSpPr>
            <a:spLocks noGrp="1"/>
          </p:cNvSpPr>
          <p:nvPr>
            <p:ph type="sldNum" sz="quarter" idx="5"/>
          </p:nvPr>
        </p:nvSpPr>
        <p:spPr/>
        <p:txBody>
          <a:bodyPr/>
          <a:lstStyle/>
          <a:p>
            <a:fld id="{3D91EEAC-CFEF-9647-876F-EABC6B8338D7}" type="slidenum">
              <a:rPr lang="en-US" smtClean="0"/>
              <a:t>124</a:t>
            </a:fld>
            <a:endParaRPr lang="en-US"/>
          </a:p>
        </p:txBody>
      </p:sp>
    </p:spTree>
    <p:extLst>
      <p:ext uri="{BB962C8B-B14F-4D97-AF65-F5344CB8AC3E}">
        <p14:creationId xmlns:p14="http://schemas.microsoft.com/office/powerpoint/2010/main" val="380396792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This slide retired, since there’s the new Netflix example which is visually better</a:t>
            </a:r>
          </a:p>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125</a:t>
            </a:fld>
            <a:endParaRPr lang="en-US"/>
          </a:p>
        </p:txBody>
      </p:sp>
    </p:spTree>
    <p:extLst>
      <p:ext uri="{BB962C8B-B14F-4D97-AF65-F5344CB8AC3E}">
        <p14:creationId xmlns:p14="http://schemas.microsoft.com/office/powerpoint/2010/main" val="9646770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0120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95103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18353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41328783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10230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3608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re:</a:t>
            </a:r>
            <a:r>
              <a:rPr lang="en-US" baseline="0"/>
              <a:t> poor content providers – like in real-estate, location is everything.  servers want to be close to clients.</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54</a:t>
            </a:fld>
            <a:endParaRPr lang="en-US"/>
          </a:p>
        </p:txBody>
      </p:sp>
    </p:spTree>
    <p:extLst>
      <p:ext uri="{BB962C8B-B14F-4D97-AF65-F5344CB8AC3E}">
        <p14:creationId xmlns:p14="http://schemas.microsoft.com/office/powerpoint/2010/main" val="335310648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47949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80897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29713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7924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1939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83210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37920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p14:creationId xmlns:p14="http://schemas.microsoft.com/office/powerpoint/2010/main" val="54487865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69781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59636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26381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256546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533662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25739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61373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783601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538914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932039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25058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615589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782216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3987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891641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78218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756175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80</a:t>
            </a:fld>
            <a:endParaRPr lang="en-US"/>
          </a:p>
        </p:txBody>
      </p:sp>
    </p:spTree>
    <p:extLst>
      <p:ext uri="{BB962C8B-B14F-4D97-AF65-F5344CB8AC3E}">
        <p14:creationId xmlns:p14="http://schemas.microsoft.com/office/powerpoint/2010/main" val="352071157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a:p>
        </p:txBody>
      </p:sp>
    </p:spTree>
    <p:extLst>
      <p:ext uri="{BB962C8B-B14F-4D97-AF65-F5344CB8AC3E}">
        <p14:creationId xmlns:p14="http://schemas.microsoft.com/office/powerpoint/2010/main" val="39182735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82</a:t>
            </a:fld>
            <a:endParaRPr lang="en-US"/>
          </a:p>
        </p:txBody>
      </p:sp>
    </p:spTree>
    <p:extLst>
      <p:ext uri="{BB962C8B-B14F-4D97-AF65-F5344CB8AC3E}">
        <p14:creationId xmlns:p14="http://schemas.microsoft.com/office/powerpoint/2010/main" val="230749735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a:p>
        </p:txBody>
      </p:sp>
    </p:spTree>
    <p:extLst>
      <p:ext uri="{BB962C8B-B14F-4D97-AF65-F5344CB8AC3E}">
        <p14:creationId xmlns:p14="http://schemas.microsoft.com/office/powerpoint/2010/main" val="73759893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a:p>
        </p:txBody>
      </p:sp>
    </p:spTree>
    <p:extLst>
      <p:ext uri="{BB962C8B-B14F-4D97-AF65-F5344CB8AC3E}">
        <p14:creationId xmlns:p14="http://schemas.microsoft.com/office/powerpoint/2010/main" val="359334177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85</a:t>
            </a:fld>
            <a:endParaRPr lang="en-US"/>
          </a:p>
        </p:txBody>
      </p:sp>
    </p:spTree>
    <p:extLst>
      <p:ext uri="{BB962C8B-B14F-4D97-AF65-F5344CB8AC3E}">
        <p14:creationId xmlns:p14="http://schemas.microsoft.com/office/powerpoint/2010/main" val="37612988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86</a:t>
            </a:fld>
            <a:endParaRPr lang="en-US"/>
          </a:p>
        </p:txBody>
      </p:sp>
    </p:spTree>
    <p:extLst>
      <p:ext uri="{BB962C8B-B14F-4D97-AF65-F5344CB8AC3E}">
        <p14:creationId xmlns:p14="http://schemas.microsoft.com/office/powerpoint/2010/main" val="58016910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87</a:t>
            </a:fld>
            <a:endParaRPr lang="en-US"/>
          </a:p>
        </p:txBody>
      </p:sp>
    </p:spTree>
    <p:extLst>
      <p:ext uri="{BB962C8B-B14F-4D97-AF65-F5344CB8AC3E}">
        <p14:creationId xmlns:p14="http://schemas.microsoft.com/office/powerpoint/2010/main" val="297254148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a:p>
        </p:txBody>
      </p:sp>
    </p:spTree>
    <p:extLst>
      <p:ext uri="{BB962C8B-B14F-4D97-AF65-F5344CB8AC3E}">
        <p14:creationId xmlns:p14="http://schemas.microsoft.com/office/powerpoint/2010/main" val="1198571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a:p>
        </p:txBody>
      </p:sp>
    </p:spTree>
    <p:extLst>
      <p:ext uri="{BB962C8B-B14F-4D97-AF65-F5344CB8AC3E}">
        <p14:creationId xmlns:p14="http://schemas.microsoft.com/office/powerpoint/2010/main" val="23539136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903900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a:p>
        </p:txBody>
      </p:sp>
    </p:spTree>
    <p:extLst>
      <p:ext uri="{BB962C8B-B14F-4D97-AF65-F5344CB8AC3E}">
        <p14:creationId xmlns:p14="http://schemas.microsoft.com/office/powerpoint/2010/main" val="100751467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260621-8E97-B349-82B8-F5BEB8BB9E3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1EEF4EB-0030-4E4F-9E18-F12D2E22AD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E1B396-855F-5544-9249-E53712C50958}"/>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5" name="Footer Placeholder 4">
            <a:extLst>
              <a:ext uri="{FF2B5EF4-FFF2-40B4-BE49-F238E27FC236}">
                <a16:creationId xmlns:a16="http://schemas.microsoft.com/office/drawing/2014/main" id="{0F82F17E-A703-FC4C-9DBC-37F173C9B3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EE0F0E7-19E4-134F-9E84-35EA99DAAAB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40687333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9E3A18-9CC1-1341-AF96-7184EEE9E6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BC89520-6876-074C-9D1E-480E252E7D6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0D41A40-B683-6D40-ADC6-D403C9B2DF84}"/>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5" name="Footer Placeholder 4">
            <a:extLst>
              <a:ext uri="{FF2B5EF4-FFF2-40B4-BE49-F238E27FC236}">
                <a16:creationId xmlns:a16="http://schemas.microsoft.com/office/drawing/2014/main" id="{3F18FEEC-B9ED-7545-B62E-2405FF75F0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67D7674-65A6-9346-ACDD-85E2D4433B8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595406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1B807-2E2B-DF4F-AA06-273A39CC4D7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DCA3A2-9A5D-1D4E-BCC4-2CA4EEC2E34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677D900-B000-364D-BFD2-F6CD6080A5B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2152A66-19E1-D541-B7E0-104E938B0EC6}"/>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6" name="Footer Placeholder 5">
            <a:extLst>
              <a:ext uri="{FF2B5EF4-FFF2-40B4-BE49-F238E27FC236}">
                <a16:creationId xmlns:a16="http://schemas.microsoft.com/office/drawing/2014/main" id="{70AC81DD-4A04-1E4B-B64C-43B9657EC9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F5D67D9-2DCB-AB4D-B8A5-0CAF567FC76C}"/>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5051883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C3A7B7-5559-064B-8A50-9F1CBA7A030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A67FAB1-A4C9-F747-A0BA-DBA0C0C4BF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332C787-CD6F-1F4A-9B1D-ACB05AA614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047F7A3-F4D2-F04B-86DF-43E53ADD2A7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3B89BA5-1CD5-EB43-A6A4-9F79325D7A1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E049E35-AF34-354F-AAD8-67D4DAD8763E}"/>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8" name="Footer Placeholder 7">
            <a:extLst>
              <a:ext uri="{FF2B5EF4-FFF2-40B4-BE49-F238E27FC236}">
                <a16:creationId xmlns:a16="http://schemas.microsoft.com/office/drawing/2014/main" id="{17D7A093-D80D-DD4D-91AF-D56DBB7AD9F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DE78129-3724-4544-9DCF-17FAAC1B707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39634256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A4727-9AE4-9147-9FE1-6B42D7C079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A12623B-0F62-D64A-BF9C-BEC5EBC207D9}"/>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4" name="Footer Placeholder 3">
            <a:extLst>
              <a:ext uri="{FF2B5EF4-FFF2-40B4-BE49-F238E27FC236}">
                <a16:creationId xmlns:a16="http://schemas.microsoft.com/office/drawing/2014/main" id="{00AF4969-6D6D-D94E-8509-410729017DB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E0EC60E-29D6-F448-A9BD-AC7925F73A1B}"/>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9394269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63E131-141F-2F4C-94A8-B696A277DAAB}"/>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3" name="Footer Placeholder 2">
            <a:extLst>
              <a:ext uri="{FF2B5EF4-FFF2-40B4-BE49-F238E27FC236}">
                <a16:creationId xmlns:a16="http://schemas.microsoft.com/office/drawing/2014/main" id="{39F01CA5-D982-D047-B405-732BD81FE8D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E9B4559-0995-B147-8DE6-A506023D2436}"/>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9727391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F10973-7C62-9041-8B54-8E64AA52C8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32A1D9-7602-5F46-ADC9-04629AF3E06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3B69871-F446-514D-A4D0-A0492C3C65B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6E37C1A-E6EB-B349-A191-23573F89EFDF}"/>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6" name="Footer Placeholder 5">
            <a:extLst>
              <a:ext uri="{FF2B5EF4-FFF2-40B4-BE49-F238E27FC236}">
                <a16:creationId xmlns:a16="http://schemas.microsoft.com/office/drawing/2014/main" id="{DEE5AF63-95CF-AB44-A078-25763A8E2A4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4728E78-495A-F640-8460-A92A9EAC0C2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698629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A3374-1714-A242-B3DB-DCDD0B59CB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7F959A6-24BD-AF43-A38F-D0405076E70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A155C31-DF90-8747-B196-67292A0E096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7DFDEC8-AC94-4A43-B9A6-707A4F26AAB6}"/>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6" name="Footer Placeholder 5">
            <a:extLst>
              <a:ext uri="{FF2B5EF4-FFF2-40B4-BE49-F238E27FC236}">
                <a16:creationId xmlns:a16="http://schemas.microsoft.com/office/drawing/2014/main" id="{65D4BBFF-DB69-A44C-BA93-6F66689897F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1197DC4-8EE7-5D49-A5DE-1B19FF6ECCD4}"/>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804646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AA2641-EF8E-7C40-8100-AD8B6C42D3B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2118B34-9C39-1047-9303-6694EC83B5A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7491113-D5AC-934B-96D3-7BC31020FDE4}"/>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5" name="Footer Placeholder 4">
            <a:extLst>
              <a:ext uri="{FF2B5EF4-FFF2-40B4-BE49-F238E27FC236}">
                <a16:creationId xmlns:a16="http://schemas.microsoft.com/office/drawing/2014/main" id="{0BB59E4E-92CC-2345-838F-5B92552B41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6E36054-3F34-4A45-9159-95896DF3D97F}"/>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36584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8DCFEDA-4104-A94B-8E13-19FBF6A0DEE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15A2AC8-130C-2F4C-8925-8FC3934A1EF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5F5612-79E8-0745-B639-AF2BB505A269}"/>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5" name="Footer Placeholder 4">
            <a:extLst>
              <a:ext uri="{FF2B5EF4-FFF2-40B4-BE49-F238E27FC236}">
                <a16:creationId xmlns:a16="http://schemas.microsoft.com/office/drawing/2014/main" id="{8FF80366-4ED4-1A4A-8EA5-DC56122A3E4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7A9E45A-CB98-F844-AD9A-FEF0004A8BA1}"/>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489051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68030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933642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8898569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437738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6C28B-A937-8946-A8B8-E96C4D7F4A3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9AB3BC-CF18-5B4B-9EDE-A1DEE9E687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693802E-DCBB-6942-892B-5E006FD43DA1}"/>
              </a:ext>
            </a:extLst>
          </p:cNvPr>
          <p:cNvSpPr>
            <a:spLocks noGrp="1"/>
          </p:cNvSpPr>
          <p:nvPr>
            <p:ph type="dt" sz="half" idx="10"/>
          </p:nvPr>
        </p:nvSpPr>
        <p:spPr/>
        <p:txBody>
          <a:bodyPr/>
          <a:lstStyle/>
          <a:p>
            <a:fld id="{F18ABAAA-56F6-2745-AE94-1EE02FE78392}" type="datetimeFigureOut">
              <a:rPr lang="en-US" smtClean="0"/>
              <a:t>4/17/2023</a:t>
            </a:fld>
            <a:endParaRPr lang="en-US"/>
          </a:p>
        </p:txBody>
      </p:sp>
      <p:sp>
        <p:nvSpPr>
          <p:cNvPr id="5" name="Footer Placeholder 4">
            <a:extLst>
              <a:ext uri="{FF2B5EF4-FFF2-40B4-BE49-F238E27FC236}">
                <a16:creationId xmlns:a16="http://schemas.microsoft.com/office/drawing/2014/main" id="{DCEC76A4-9D88-F940-8D92-FD0FBF3010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9DAAEC3-9D1A-CF41-9E08-BEB07758324D}"/>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6307704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3.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Introduction: 1-</a:t>
            </a:r>
            <a:fld id="{C4204591-24BD-A542-B9D5-F8D8A88D2FEE}" type="slidenum">
              <a:rPr lang="en-US" smtClean="0"/>
              <a:pPr/>
              <a:t>‹#›</a:t>
            </a:fld>
            <a:endParaRPr lang="en-US"/>
          </a:p>
        </p:txBody>
      </p:sp>
    </p:spTree>
    <p:extLst>
      <p:ext uri="{BB962C8B-B14F-4D97-AF65-F5344CB8AC3E}">
        <p14:creationId xmlns:p14="http://schemas.microsoft.com/office/powerpoint/2010/main" val="27284487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D1C0D8-3EF9-F24C-8AF1-390E042D49E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BDBBBAD-1D0F-1242-B4FE-CCE298C9191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9FD964-692F-454A-9E0F-C006144D41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8ABAAA-56F6-2745-AE94-1EE02FE78392}" type="datetimeFigureOut">
              <a:rPr lang="en-US" smtClean="0"/>
              <a:t>4/17/2023</a:t>
            </a:fld>
            <a:endParaRPr lang="en-US"/>
          </a:p>
        </p:txBody>
      </p:sp>
      <p:sp>
        <p:nvSpPr>
          <p:cNvPr id="5" name="Footer Placeholder 4">
            <a:extLst>
              <a:ext uri="{FF2B5EF4-FFF2-40B4-BE49-F238E27FC236}">
                <a16:creationId xmlns:a16="http://schemas.microsoft.com/office/drawing/2014/main" id="{36E98797-5417-4944-A83D-4D5FE16130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ACE7634-0EA9-654E-96D2-65A8FB16F0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CB2281-298D-ED49-BD76-0C3B3524713C}" type="slidenum">
              <a:rPr lang="en-US" smtClean="0"/>
              <a:t>‹#›</a:t>
            </a:fld>
            <a:endParaRPr lang="en-US"/>
          </a:p>
        </p:txBody>
      </p:sp>
    </p:spTree>
    <p:extLst>
      <p:ext uri="{BB962C8B-B14F-4D97-AF65-F5344CB8AC3E}">
        <p14:creationId xmlns:p14="http://schemas.microsoft.com/office/powerpoint/2010/main" val="13184321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01.xml"/><Relationship Id="rId1" Type="http://schemas.openxmlformats.org/officeDocument/2006/relationships/slideLayout" Target="../slideLayouts/slideLayout6.xml"/><Relationship Id="rId4" Type="http://schemas.openxmlformats.org/officeDocument/2006/relationships/image" Target="../media/image61.png"/></Relationships>
</file>

<file path=ppt/slides/_rels/slide10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66.jpeg"/><Relationship Id="rId2" Type="http://schemas.openxmlformats.org/officeDocument/2006/relationships/notesSlide" Target="../notesSlides/notesSlide102.xml"/><Relationship Id="rId1" Type="http://schemas.openxmlformats.org/officeDocument/2006/relationships/slideLayout" Target="../slideLayouts/slideLayout6.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png"/></Relationships>
</file>

<file path=ppt/slides/_rels/slide10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03.xml"/><Relationship Id="rId1" Type="http://schemas.openxmlformats.org/officeDocument/2006/relationships/slideLayout" Target="../slideLayouts/slideLayout6.xml"/><Relationship Id="rId5" Type="http://schemas.openxmlformats.org/officeDocument/2006/relationships/image" Target="../media/image65.png"/><Relationship Id="rId4" Type="http://schemas.openxmlformats.org/officeDocument/2006/relationships/image" Target="../media/image64.png"/></Relationships>
</file>

<file path=ppt/slides/_rels/slide10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4.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2.xml"/><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1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3.xml"/><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8.xml"/><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2.xml"/><Relationship Id="rId1" Type="http://schemas.openxmlformats.org/officeDocument/2006/relationships/slideLayout" Target="../slideLayouts/slideLayout8.xml"/><Relationship Id="rId4" Type="http://schemas.openxmlformats.org/officeDocument/2006/relationships/image" Target="../media/image26.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0.png"/><Relationship Id="rId2" Type="http://schemas.openxmlformats.org/officeDocument/2006/relationships/notesSlide" Target="../notesSlides/notesSlide36.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7.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39.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2.png"/><Relationship Id="rId2" Type="http://schemas.openxmlformats.org/officeDocument/2006/relationships/notesSlide" Target="../notesSlides/notesSlide39.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1.xml"/><Relationship Id="rId1" Type="http://schemas.openxmlformats.org/officeDocument/2006/relationships/slideLayout" Target="../slideLayouts/slideLayout10.xml"/><Relationship Id="rId4"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2.xml"/><Relationship Id="rId1" Type="http://schemas.openxmlformats.org/officeDocument/2006/relationships/slideLayout" Target="../slideLayouts/slideLayout8.xml"/><Relationship Id="rId4" Type="http://schemas.openxmlformats.org/officeDocument/2006/relationships/image" Target="../media/image35.png"/></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3.xml"/><Relationship Id="rId1" Type="http://schemas.openxmlformats.org/officeDocument/2006/relationships/slideLayout" Target="../slideLayouts/slideLayout8.xml"/><Relationship Id="rId4" Type="http://schemas.openxmlformats.org/officeDocument/2006/relationships/image" Target="../media/image37.png"/></Relationships>
</file>

<file path=ppt/slides/_rels/slide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4.xml"/><Relationship Id="rId1" Type="http://schemas.openxmlformats.org/officeDocument/2006/relationships/slideLayout" Target="../slideLayouts/slideLayout8.xml"/><Relationship Id="rId5" Type="http://schemas.openxmlformats.org/officeDocument/2006/relationships/image" Target="../media/image40.png"/><Relationship Id="rId4" Type="http://schemas.openxmlformats.org/officeDocument/2006/relationships/image" Target="../media/image39.png"/></Relationships>
</file>

<file path=ppt/slides/_rels/slide4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1.xml"/><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8.xml"/><Relationship Id="rId1" Type="http://schemas.openxmlformats.org/officeDocument/2006/relationships/slideLayout" Target="../slideLayouts/slideLayout4.xml"/><Relationship Id="rId5" Type="http://schemas.openxmlformats.org/officeDocument/2006/relationships/image" Target="../media/image42.png"/><Relationship Id="rId4" Type="http://schemas.openxmlformats.org/officeDocument/2006/relationships/image" Target="../media/image41.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6.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2.xml"/><Relationship Id="rId1" Type="http://schemas.openxmlformats.org/officeDocument/2006/relationships/slideLayout" Target="../slideLayouts/slideLayout4.xml"/><Relationship Id="rId5" Type="http://schemas.openxmlformats.org/officeDocument/2006/relationships/image" Target="../media/image24.png"/><Relationship Id="rId4" Type="http://schemas.openxmlformats.org/officeDocument/2006/relationships/image" Target="../media/image42.png"/></Relationships>
</file>

<file path=ppt/slides/_rels/slide6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7.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7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81.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8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46.emf"/><Relationship Id="rId4" Type="http://schemas.openxmlformats.org/officeDocument/2006/relationships/oleObject" Target="../embeddings/oleObject1.bin"/></Relationships>
</file>

<file path=ppt/slides/_rels/slide8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6.xml"/><Relationship Id="rId1" Type="http://schemas.openxmlformats.org/officeDocument/2006/relationships/slideLayout" Target="../slideLayouts/slideLayout3.xml"/><Relationship Id="rId5" Type="http://schemas.openxmlformats.org/officeDocument/2006/relationships/image" Target="../media/image47.png"/><Relationship Id="rId4" Type="http://schemas.openxmlformats.org/officeDocument/2006/relationships/image" Target="../media/image24.png"/></Relationships>
</file>

<file path=ppt/slides/_rels/slide8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7.xml"/><Relationship Id="rId1" Type="http://schemas.openxmlformats.org/officeDocument/2006/relationships/slideLayout" Target="../slideLayouts/slideLayout3.xml"/><Relationship Id="rId5" Type="http://schemas.openxmlformats.org/officeDocument/2006/relationships/image" Target="../media/image49.png"/><Relationship Id="rId4" Type="http://schemas.openxmlformats.org/officeDocument/2006/relationships/image" Target="../media/image48.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9.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9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4.xml"/><Relationship Id="rId1" Type="http://schemas.openxmlformats.org/officeDocument/2006/relationships/slideLayout" Target="../slideLayouts/slideLayout6.xml"/><Relationship Id="rId4" Type="http://schemas.openxmlformats.org/officeDocument/2006/relationships/image" Target="../media/image56.jpeg"/></Relationships>
</file>

<file path=ppt/slides/_rels/slide9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5.xml"/><Relationship Id="rId1" Type="http://schemas.openxmlformats.org/officeDocument/2006/relationships/slideLayout" Target="../slideLayouts/slideLayout6.xml"/><Relationship Id="rId4" Type="http://schemas.openxmlformats.org/officeDocument/2006/relationships/image" Target="../media/image56.jpeg"/></Relationships>
</file>

<file path=ppt/slides/_rels/slide9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9.xml"/><Relationship Id="rId1" Type="http://schemas.openxmlformats.org/officeDocument/2006/relationships/slideLayout" Target="../slideLayouts/slideLayout6.xml"/><Relationship Id="rId4" Type="http://schemas.openxmlformats.org/officeDocument/2006/relationships/image" Target="../media/image5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a:solidFill>
                  <a:srgbClr val="000099"/>
                </a:solidFill>
                <a:latin typeface="+mj-lt"/>
              </a:rPr>
              <a:t>Chapter 2</a:t>
            </a:r>
            <a:br>
              <a:rPr lang="en-US" altLang="en-US" sz="6000" b="1">
                <a:solidFill>
                  <a:srgbClr val="000099"/>
                </a:solidFill>
                <a:latin typeface="+mj-lt"/>
              </a:rPr>
            </a:br>
            <a:r>
              <a:rPr lang="en-US" altLang="en-US" sz="5400" b="1">
                <a:solidFill>
                  <a:srgbClr val="000099"/>
                </a:solidFill>
                <a:latin typeface="+mj-lt"/>
              </a:rPr>
              <a:t>Application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mn-lt"/>
              </a:rPr>
              <a:t>A note on the use of these PowerPoint slides:</a:t>
            </a:r>
          </a:p>
          <a:p>
            <a:r>
              <a:rPr lang="en-US" altLang="en-US" sz="1400">
                <a:latin typeface="+mn-lt"/>
              </a:rPr>
              <a:t>We’</a:t>
            </a:r>
            <a:r>
              <a:rPr lang="en-US" altLang="ja-JP" sz="140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a:latin typeface="+mn-lt"/>
              </a:rPr>
              <a:t>lot</a:t>
            </a:r>
            <a:r>
              <a:rPr lang="en-US" altLang="ja-JP" sz="1400">
                <a:latin typeface="+mn-lt"/>
              </a:rPr>
              <a:t> of work on our part. In return for use, we only ask the following:</a:t>
            </a:r>
          </a:p>
          <a:p>
            <a:pPr>
              <a:lnSpc>
                <a:spcPct val="85000"/>
              </a:lnSpc>
            </a:pPr>
            <a:endParaRPr lang="en-US" altLang="en-US" sz="140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a:latin typeface="+mn-lt"/>
                <a:cs typeface="Calibri" panose="020F0502020204030204" pitchFamily="34" charset="0"/>
              </a:rPr>
              <a:t>If you use these slides (e.g., in a class) that you mention their source (after all, we’</a:t>
            </a:r>
            <a:r>
              <a:rPr lang="en-US" altLang="ja-JP" sz="140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a:latin typeface="+mn-lt"/>
            </a:endParaRPr>
          </a:p>
          <a:p>
            <a:pPr marL="15875" indent="0">
              <a:lnSpc>
                <a:spcPct val="85000"/>
              </a:lnSpc>
              <a:buClr>
                <a:schemeClr val="accent2"/>
              </a:buClr>
              <a:buFont typeface="Wingdings" pitchFamily="2" charset="2"/>
              <a:buNone/>
            </a:pPr>
            <a:r>
              <a:rPr lang="en-US" altLang="en-US" sz="140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a:latin typeface="+mn-lt"/>
            </a:endParaRPr>
          </a:p>
          <a:p>
            <a:pPr marL="15875" indent="0">
              <a:lnSpc>
                <a:spcPct val="85000"/>
              </a:lnSpc>
              <a:buClr>
                <a:schemeClr val="accent2"/>
              </a:buClr>
              <a:buFont typeface="Wingdings" pitchFamily="2" charset="2"/>
              <a:buNone/>
            </a:pPr>
            <a:r>
              <a:rPr lang="en-US" altLang="en-US" sz="1400">
                <a:latin typeface="+mn-lt"/>
              </a:rPr>
              <a:t>Thanks and enjoy!  JFK/KWR</a:t>
            </a:r>
          </a:p>
          <a:p>
            <a:pPr>
              <a:lnSpc>
                <a:spcPct val="85000"/>
              </a:lnSpc>
            </a:pPr>
            <a:endParaRPr lang="en-US" altLang="en-US" sz="1400">
              <a:latin typeface="+mn-lt"/>
            </a:endParaRPr>
          </a:p>
          <a:p>
            <a:pPr>
              <a:lnSpc>
                <a:spcPct val="85000"/>
              </a:lnSpc>
            </a:pPr>
            <a:r>
              <a:rPr lang="en-US" altLang="en-US" sz="1400">
                <a:latin typeface="+mn-lt"/>
              </a:rPr>
              <a:t>     All material copyright 1996-2023</a:t>
            </a:r>
          </a:p>
          <a:p>
            <a:pPr>
              <a:lnSpc>
                <a:spcPct val="85000"/>
              </a:lnSpc>
            </a:pPr>
            <a:r>
              <a:rPr lang="en-US" altLang="en-US" sz="1400">
                <a:latin typeface="+mn-lt"/>
              </a:rPr>
              <a:t>     J.F Kurose and K.W. Ross, All Rights Reserved</a:t>
            </a:r>
            <a:endParaRPr lang="en-US" altLang="en-US" sz="1200">
              <a:latin typeface="+mn-lt"/>
            </a:endParaRPr>
          </a:p>
        </p:txBody>
      </p:sp>
      <p:sp>
        <p:nvSpPr>
          <p:cNvPr id="2" name="Slide Number Placeholder 1">
            <a:extLst>
              <a:ext uri="{FF2B5EF4-FFF2-40B4-BE49-F238E27FC236}">
                <a16:creationId xmlns:a16="http://schemas.microsoft.com/office/drawing/2014/main" id="{98C65C94-9E94-6144-BDBB-A8F5D511E4DD}"/>
              </a:ext>
            </a:extLst>
          </p:cNvPr>
          <p:cNvSpPr>
            <a:spLocks noGrp="1"/>
          </p:cNvSpPr>
          <p:nvPr>
            <p:ph type="sldNum" sz="quarter" idx="4"/>
          </p:nvPr>
        </p:nvSpPr>
        <p:spPr/>
        <p:txBody>
          <a:bodyPr/>
          <a:lstStyle/>
          <a:p>
            <a:r>
              <a:rPr lang="en-US"/>
              <a:t>Application Layer: 2-</a:t>
            </a:r>
            <a:fld id="{C4204591-24BD-A542-B9D5-F8D8A88D2FEE}" type="slidenum">
              <a:rPr lang="en-US" smtClean="0"/>
              <a:pPr/>
              <a:t>1</a:t>
            </a:fld>
            <a:endParaRPr lang="en-US"/>
          </a:p>
        </p:txBody>
      </p:sp>
      <p:sp>
        <p:nvSpPr>
          <p:cNvPr id="11" name="Rectangle 10">
            <a:extLst>
              <a:ext uri="{FF2B5EF4-FFF2-40B4-BE49-F238E27FC236}">
                <a16:creationId xmlns:a16="http://schemas.microsoft.com/office/drawing/2014/main" id="{AD67D27E-258D-C546-967D-65B4E6ACE4BA}"/>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a:solidFill>
                  <a:srgbClr val="0000A3"/>
                </a:solidFill>
                <a:latin typeface="+mn-lt"/>
              </a:rPr>
              <a:t>Computer Networking: A Top-Down Approach </a:t>
            </a:r>
            <a:br>
              <a:rPr lang="en-US" altLang="en-US" sz="2800">
                <a:solidFill>
                  <a:srgbClr val="008000"/>
                </a:solidFill>
                <a:latin typeface="+mn-lt"/>
              </a:rPr>
            </a:br>
            <a:r>
              <a:rPr lang="en-US" altLang="en-US" sz="1800">
                <a:latin typeface="+mn-lt"/>
              </a:rPr>
              <a:t>8</a:t>
            </a:r>
            <a:r>
              <a:rPr lang="en-US" altLang="en-US" sz="1800" baseline="30000">
                <a:latin typeface="+mn-lt"/>
              </a:rPr>
              <a:t>th</a:t>
            </a:r>
            <a:r>
              <a:rPr lang="en-US" altLang="en-US" sz="1800">
                <a:latin typeface="+mn-lt"/>
              </a:rPr>
              <a:t> edition     n </a:t>
            </a:r>
            <a:br>
              <a:rPr lang="en-US" altLang="en-US" sz="1800">
                <a:latin typeface="+mn-lt"/>
              </a:rPr>
            </a:br>
            <a:r>
              <a:rPr lang="en-US" altLang="en-US" sz="1800">
                <a:latin typeface="+mn-lt"/>
              </a:rPr>
              <a:t>Jim Kurose, Keith Ross</a:t>
            </a:r>
            <a:br>
              <a:rPr lang="en-US" altLang="en-US" sz="1800">
                <a:latin typeface="+mn-lt"/>
              </a:rPr>
            </a:br>
            <a:r>
              <a:rPr lang="en-US" altLang="en-US" sz="1800">
                <a:latin typeface="+mn-lt"/>
              </a:rPr>
              <a:t>Pearson, 2020</a:t>
            </a:r>
            <a:endParaRPr lang="en-US" altLang="en-US" sz="2000">
              <a:latin typeface="+mn-lt"/>
            </a:endParaRPr>
          </a:p>
        </p:txBody>
      </p:sp>
      <p:pic>
        <p:nvPicPr>
          <p:cNvPr id="12" name="Picture 11" descr="A picture containing outdoor, water, bridge, building&#10;&#10;Description automatically generated">
            <a:extLst>
              <a:ext uri="{FF2B5EF4-FFF2-40B4-BE49-F238E27FC236}">
                <a16:creationId xmlns:a16="http://schemas.microsoft.com/office/drawing/2014/main" id="{3BE6A818-0DC7-1C43-B5D9-6718F2878FB3}"/>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Addressing processes</a:t>
            </a:r>
            <a:endParaRPr lang="en-US" sz="440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 receive messages, process  must have </a:t>
            </a: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identifier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host device has unique 32-bit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sng"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identifier</a:t>
            </a:r>
            <a:r>
              <a:rPr kumimoji="0" lang="en-US" altLang="en-US" sz="2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includes both </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IP address</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port numbers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associated with process on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example port numbers: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HTTP server: 80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mail server: 25</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 send HTTP message to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gaia.cs.umass.edu</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web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IP address: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128.119.245.12</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port number: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80</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42950" marR="0" lvl="1" indent="-285750" algn="l" defTabSz="914400" rtl="0" eaLnBrk="1" fontAlgn="auto" latinLnBrk="0" hangingPunct="1">
              <a:lnSpc>
                <a:spcPct val="85000"/>
              </a:lnSpc>
              <a:spcBef>
                <a:spcPts val="0"/>
              </a:spcBef>
              <a:spcAft>
                <a:spcPts val="0"/>
              </a:spcAft>
              <a:buClr>
                <a:srgbClr val="000099"/>
              </a:buClr>
              <a:buSzTx/>
              <a:buFont typeface="Wingdings" pitchFamily="2" charset="2"/>
              <a:buChar char="§"/>
              <a:tabLst/>
              <a:defRPr/>
            </a:pPr>
            <a:r>
              <a:rPr kumimoji="0" lang="en-US" altLang="en-US" sz="2800" b="0" i="1" u="sng"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A:</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processes can be running on same host</a:t>
            </a:r>
          </a:p>
        </p:txBody>
      </p:sp>
      <p:sp>
        <p:nvSpPr>
          <p:cNvPr id="6" name="Slide Number Placeholder 2">
            <a:extLst>
              <a:ext uri="{FF2B5EF4-FFF2-40B4-BE49-F238E27FC236}">
                <a16:creationId xmlns:a16="http://schemas.microsoft.com/office/drawing/2014/main" id="{21946457-0440-7A46-8315-47A8A412F95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1476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1">
                                            <p:txEl>
                                              <p:pRg st="2" end="2"/>
                                            </p:txEl>
                                          </p:spTgt>
                                        </p:tgtEl>
                                        <p:attrNameLst>
                                          <p:attrName>style.visibility</p:attrName>
                                        </p:attrNameLst>
                                      </p:cBhvr>
                                      <p:to>
                                        <p:strVal val="visible"/>
                                      </p:to>
                                    </p:set>
                                    <p:animEffect transition="in" filter="dissolve">
                                      <p:cBhvr>
                                        <p:cTn id="7" dur="500"/>
                                        <p:tgtEl>
                                          <p:spTgt spid="61">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3">
                                            <p:txEl>
                                              <p:pRg st="0" end="0"/>
                                            </p:txEl>
                                          </p:spTgt>
                                        </p:tgtEl>
                                        <p:attrNameLst>
                                          <p:attrName>style.visibility</p:attrName>
                                        </p:attrNameLst>
                                      </p:cBhvr>
                                      <p:to>
                                        <p:strVal val="visible"/>
                                      </p:to>
                                    </p:set>
                                    <p:animEffect transition="in" filter="dissolve">
                                      <p:cBhvr>
                                        <p:cTn id="12" dur="500"/>
                                        <p:tgtEl>
                                          <p:spTgt spid="6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dissolve">
                                      <p:cBhvr>
                                        <p:cTn id="17" dur="500"/>
                                        <p:tgtEl>
                                          <p:spTgt spid="62">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2">
                                            <p:txEl>
                                              <p:pRg st="1" end="1"/>
                                            </p:txEl>
                                          </p:spTgt>
                                        </p:tgtEl>
                                        <p:attrNameLst>
                                          <p:attrName>style.visibility</p:attrName>
                                        </p:attrNameLst>
                                      </p:cBhvr>
                                      <p:to>
                                        <p:strVal val="visible"/>
                                      </p:to>
                                    </p:set>
                                    <p:animEffect transition="in" filter="dissolve">
                                      <p:cBhvr>
                                        <p:cTn id="20" dur="500"/>
                                        <p:tgtEl>
                                          <p:spTgt spid="62">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62">
                                            <p:txEl>
                                              <p:pRg st="2" end="2"/>
                                            </p:txEl>
                                          </p:spTgt>
                                        </p:tgtEl>
                                        <p:attrNameLst>
                                          <p:attrName>style.visibility</p:attrName>
                                        </p:attrNameLst>
                                      </p:cBhvr>
                                      <p:to>
                                        <p:strVal val="visible"/>
                                      </p:to>
                                    </p:set>
                                    <p:animEffect transition="in" filter="dissolve">
                                      <p:cBhvr>
                                        <p:cTn id="23" dur="500"/>
                                        <p:tgtEl>
                                          <p:spTgt spid="62">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2">
                                            <p:txEl>
                                              <p:pRg st="3" end="3"/>
                                            </p:txEl>
                                          </p:spTgt>
                                        </p:tgtEl>
                                        <p:attrNameLst>
                                          <p:attrName>style.visibility</p:attrName>
                                        </p:attrNameLst>
                                      </p:cBhvr>
                                      <p:to>
                                        <p:strVal val="visible"/>
                                      </p:to>
                                    </p:set>
                                    <p:animEffect transition="in" filter="dissolve">
                                      <p:cBhvr>
                                        <p:cTn id="26" dur="500"/>
                                        <p:tgtEl>
                                          <p:spTgt spid="62">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2">
                                            <p:txEl>
                                              <p:pRg st="4" end="4"/>
                                            </p:txEl>
                                          </p:spTgt>
                                        </p:tgtEl>
                                        <p:attrNameLst>
                                          <p:attrName>style.visibility</p:attrName>
                                        </p:attrNameLst>
                                      </p:cBhvr>
                                      <p:to>
                                        <p:strVal val="visible"/>
                                      </p:to>
                                    </p:set>
                                    <p:animEffect transition="in" filter="dissolve">
                                      <p:cBhvr>
                                        <p:cTn id="31" dur="500"/>
                                        <p:tgtEl>
                                          <p:spTgt spid="62">
                                            <p:txEl>
                                              <p:pRg st="4" end="4"/>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2">
                                            <p:txEl>
                                              <p:pRg st="5" end="5"/>
                                            </p:txEl>
                                          </p:spTgt>
                                        </p:tgtEl>
                                        <p:attrNameLst>
                                          <p:attrName>style.visibility</p:attrName>
                                        </p:attrNameLst>
                                      </p:cBhvr>
                                      <p:to>
                                        <p:strVal val="visible"/>
                                      </p:to>
                                    </p:set>
                                    <p:animEffect transition="in" filter="dissolve">
                                      <p:cBhvr>
                                        <p:cTn id="34" dur="500"/>
                                        <p:tgtEl>
                                          <p:spTgt spid="62">
                                            <p:txEl>
                                              <p:pRg st="5" end="5"/>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62">
                                            <p:txEl>
                                              <p:pRg st="6" end="6"/>
                                            </p:txEl>
                                          </p:spTgt>
                                        </p:tgtEl>
                                        <p:attrNameLst>
                                          <p:attrName>style.visibility</p:attrName>
                                        </p:attrNameLst>
                                      </p:cBhvr>
                                      <p:to>
                                        <p:strVal val="visible"/>
                                      </p:to>
                                    </p:set>
                                    <p:animEffect transition="in" filter="dissolve">
                                      <p:cBhvr>
                                        <p:cTn id="37" dur="500"/>
                                        <p:tgtEl>
                                          <p:spTgt spid="62">
                                            <p:txEl>
                                              <p:pRg st="6" end="6"/>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62">
                                            <p:txEl>
                                              <p:pRg st="7" end="7"/>
                                            </p:txEl>
                                          </p:spTgt>
                                        </p:tgtEl>
                                        <p:attrNameLst>
                                          <p:attrName>style.visibility</p:attrName>
                                        </p:attrNameLst>
                                      </p:cBhvr>
                                      <p:to>
                                        <p:strVal val="visible"/>
                                      </p:to>
                                    </p:set>
                                    <p:animEffect transition="in" filter="dissolve">
                                      <p:cBhvr>
                                        <p:cTn id="40" dur="500"/>
                                        <p:tgtEl>
                                          <p:spTgt spid="6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uiExpand="1"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Content distribution </a:t>
            </a:r>
            <a:r>
              <a:rPr lang="en-US" altLang="en-US">
                <a:ea typeface="ＭＳ Ｐゴシック" panose="020B0600070205080204" pitchFamily="34" charset="-128"/>
              </a:rPr>
              <a:t>n</a:t>
            </a:r>
            <a:r>
              <a:rPr lang="en-US" altLang="en-US" sz="440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0693" y="2685802"/>
            <a:ext cx="5831541" cy="250864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option 1: </a:t>
            </a: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single, large “mega-server”</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single point of failure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point of network congestion</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long (and possibly congested) path to distant clients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894495" y="5517758"/>
            <a:ext cx="10515599" cy="832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….quite simply: this solution </a:t>
            </a:r>
            <a:r>
              <a:rPr kumimoji="0" lang="en-US" altLang="en-US" sz="3200" b="0" i="1" u="none" strike="noStrike" kern="1200" cap="none" spc="0" normalizeH="0" baseline="0" noProof="0" err="1">
                <a:ln>
                  <a:noFill/>
                </a:ln>
                <a:solidFill>
                  <a:srgbClr val="C00000"/>
                </a:solidFill>
                <a:effectLst/>
                <a:uLnTx/>
                <a:uFillTx/>
                <a:latin typeface="Calibri" panose="020F0502020204030204"/>
                <a:ea typeface="ＭＳ Ｐゴシック" panose="020B0600070205080204" pitchFamily="34" charset="-128"/>
                <a:cs typeface="+mn-cs"/>
              </a:rPr>
              <a:t>doesn</a:t>
            </a:r>
            <a:r>
              <a:rPr kumimoji="0" lang="fr-FR" altLang="en-US" sz="32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ja-JP" sz="32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t scale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Content distribution </a:t>
            </a:r>
            <a:r>
              <a:rPr lang="en-US" altLang="en-US">
                <a:ea typeface="ＭＳ Ｐゴシック" panose="020B0600070205080204" pitchFamily="34" charset="-128"/>
              </a:rPr>
              <a:t>n</a:t>
            </a:r>
            <a:r>
              <a:rPr lang="en-US" altLang="en-US" sz="440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0180" y="5450903"/>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04333" y="3569967"/>
            <a:ext cx="10027722" cy="189928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enter deep: </a:t>
            </a: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push CDN servers deep into many access networks </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close to users</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Akamai: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240,000 servers deployed </a:t>
            </a:r>
          </a:p>
          <a:p>
            <a:pPr marL="914400" marR="0" lvl="2"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in &gt; 120 countries (2015)</a:t>
            </a:r>
            <a:endParaRPr kumimoji="0" lang="en-US"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0180" y="4361465"/>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976811" y="2027274"/>
            <a:ext cx="10515599" cy="15689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option 2: </a:t>
            </a: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store/serve multiple copies of videos at multiple geographically distributed sites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(CDN)</a:t>
            </a:r>
          </a:p>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812910" y="4953442"/>
            <a:ext cx="7025245" cy="13371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bring home: </a:t>
            </a: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smaller number (10’s) of larger clusters in POPs near access nets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used by Limelight</a:t>
            </a:r>
            <a:endParaRPr kumimoji="0" lang="en-US" altLang="en-US" sz="24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dissolve">
                                      <p:cBhvr>
                                        <p:cTn id="19" dur="500"/>
                                        <p:tgtEl>
                                          <p:spTgt spid="10"/>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48130"/>
                                        </p:tgtEl>
                                        <p:attrNameLst>
                                          <p:attrName>style.visibility</p:attrName>
                                        </p:attrNameLst>
                                      </p:cBhvr>
                                      <p:to>
                                        <p:strVal val="visible"/>
                                      </p:to>
                                    </p:set>
                                    <p:animEffect transition="in" filter="dissolve">
                                      <p:cBhvr>
                                        <p:cTn id="23"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5B4664B-C361-969B-9845-6BF707A154A2}"/>
              </a:ext>
            </a:extLst>
          </p:cNvPr>
          <p:cNvSpPr>
            <a:spLocks noGrp="1"/>
          </p:cNvSpPr>
          <p:nvPr>
            <p:ph type="title"/>
          </p:nvPr>
        </p:nvSpPr>
        <p:spPr/>
        <p:txBody>
          <a:bodyPr/>
          <a:lstStyle/>
          <a:p>
            <a:r>
              <a:rPr lang="en-US"/>
              <a:t>Akamai today:</a:t>
            </a:r>
          </a:p>
        </p:txBody>
      </p:sp>
      <p:sp>
        <p:nvSpPr>
          <p:cNvPr id="4" name="Slide Number Placeholder 3">
            <a:extLst>
              <a:ext uri="{FF2B5EF4-FFF2-40B4-BE49-F238E27FC236}">
                <a16:creationId xmlns:a16="http://schemas.microsoft.com/office/drawing/2014/main" id="{97F33C3E-3065-0439-4E8E-64A6F6D8FA13}"/>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E84400FE-086C-5202-0D75-36827CE815F2}"/>
              </a:ext>
            </a:extLst>
          </p:cNvPr>
          <p:cNvPicPr>
            <a:picLocks noChangeAspect="1"/>
          </p:cNvPicPr>
          <p:nvPr/>
        </p:nvPicPr>
        <p:blipFill>
          <a:blip r:embed="rId2"/>
          <a:stretch>
            <a:fillRect/>
          </a:stretch>
        </p:blipFill>
        <p:spPr>
          <a:xfrm>
            <a:off x="2070580" y="1399170"/>
            <a:ext cx="8050840" cy="4306454"/>
          </a:xfrm>
          <a:prstGeom prst="rect">
            <a:avLst/>
          </a:prstGeom>
        </p:spPr>
      </p:pic>
      <p:sp>
        <p:nvSpPr>
          <p:cNvPr id="2" name="TextBox 1">
            <a:extLst>
              <a:ext uri="{FF2B5EF4-FFF2-40B4-BE49-F238E27FC236}">
                <a16:creationId xmlns:a16="http://schemas.microsoft.com/office/drawing/2014/main" id="{D66CBDD2-CDE0-4AD1-E50C-B03C41BF84D5}"/>
              </a:ext>
            </a:extLst>
          </p:cNvPr>
          <p:cNvSpPr txBox="1"/>
          <p:nvPr/>
        </p:nvSpPr>
        <p:spPr>
          <a:xfrm>
            <a:off x="2614613" y="5920468"/>
            <a:ext cx="8739187" cy="307777"/>
          </a:xfrm>
          <a:prstGeom prst="rect">
            <a:avLst/>
          </a:prstGeom>
          <a:noFill/>
        </p:spPr>
        <p:txBody>
          <a:bodyPr wrap="none" rtlCol="0">
            <a:spAutoFit/>
          </a:bodyPr>
          <a:lstStyle/>
          <a:p>
            <a:r>
              <a:rPr lang="en-US" sz="1400"/>
              <a:t>Source: https://</a:t>
            </a:r>
            <a:r>
              <a:rPr lang="en-US" sz="1400" err="1"/>
              <a:t>networkingchannel.eu</a:t>
            </a:r>
            <a:r>
              <a:rPr lang="en-US" sz="1400"/>
              <a:t>/living-on-the-edge-for-a-quarter-century-an-akamai-retrospective-downloads/</a:t>
            </a:r>
          </a:p>
        </p:txBody>
      </p:sp>
    </p:spTree>
    <p:extLst>
      <p:ext uri="{BB962C8B-B14F-4D97-AF65-F5344CB8AC3E}">
        <p14:creationId xmlns:p14="http://schemas.microsoft.com/office/powerpoint/2010/main" val="225893528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3854450"/>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773226"/>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4827588"/>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CCFF"/>
                </a:solidFill>
                <a:effectLst/>
                <a:uLnTx/>
                <a:uFillTx/>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280026"/>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991026" y="2033057"/>
            <a:ext cx="10535957" cy="1306512"/>
          </a:xfrm>
        </p:spPr>
        <p:txBody>
          <a:bodyPr/>
          <a:lstStyle/>
          <a:p>
            <a:pPr>
              <a:buSzPct val="100000"/>
              <a:buFont typeface="Wingdings" pitchFamily="2" charset="2"/>
              <a:buChar char="§"/>
            </a:pPr>
            <a:r>
              <a:rPr lang="en-US" altLang="en-US">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509441" y="180762"/>
            <a:ext cx="10515600" cy="894622"/>
          </a:xfrm>
        </p:spPr>
        <p:txBody>
          <a:bodyPr>
            <a:normAutofit/>
          </a:bodyPr>
          <a:lstStyle/>
          <a:p>
            <a:r>
              <a:rPr lang="en-US" altLang="en-US" sz="4400">
                <a:ea typeface="ＭＳ Ｐゴシック" panose="020B0600070205080204" pitchFamily="34" charset="-128"/>
              </a:rPr>
              <a:t>How does Netflix work?</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776913"/>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556000"/>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611814"/>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3829050"/>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629275"/>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368800"/>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734050"/>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719513"/>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109771" y="1064063"/>
            <a:ext cx="9901388" cy="92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7338" marR="0" lvl="0" indent="-287338" algn="l" defTabSz="914400" rtl="0" eaLnBrk="0" fontAlgn="base" latinLnBrk="0" hangingPunct="0">
              <a:lnSpc>
                <a:spcPct val="10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Netflix: stores copies of content (e.g., MADMEN) at its (worldwide)  </a:t>
            </a:r>
            <a:r>
              <a:rPr kumimoji="0" lang="en-US" altLang="en-US" sz="2800" b="0" i="0" u="none" strike="noStrike" kern="1200" cap="none" spc="0" normalizeH="0" baseline="0" noProof="0" err="1">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OpenConnect</a:t>
            </a:r>
            <a:r>
              <a:rPr kumimoji="0" lang="en-US" altLang="en-US" sz="2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030789"/>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778375"/>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71029" y="4229534"/>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127626"/>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3" y="2402083"/>
            <a:ext cx="9901388" cy="45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3177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using manifest, client retrieves content at highest supportable rate</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70413" y="2819021"/>
            <a:ext cx="9113837"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174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may choose different rate or copy if network path congested</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CCFF"/>
                    </a:solidFill>
                    <a:effectLst/>
                    <a:uLnTx/>
                    <a:uFillTx/>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CCFF"/>
                      </a:solidFill>
                      <a:effectLst/>
                      <a:uLnTx/>
                      <a:uFillTx/>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925817" y="5070373"/>
            <a:ext cx="9700619" cy="1344281"/>
          </a:xfrm>
        </p:spPr>
        <p:txBody>
          <a:bodyPr>
            <a:normAutofit/>
          </a:bodyPr>
          <a:lstStyle/>
          <a:p>
            <a:pPr marL="0" indent="0">
              <a:buClr>
                <a:srgbClr val="0000A8"/>
              </a:buClr>
              <a:buNone/>
            </a:pPr>
            <a:r>
              <a:rPr lang="en-US" altLang="en-US" i="1">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466725" lvl="1" indent="-233363">
              <a:buFont typeface="Wingdings" pitchFamily="2" charset="2"/>
              <a:buChar char="§"/>
            </a:pPr>
            <a:r>
              <a:rPr lang="en-US" altLang="en-US">
                <a:latin typeface="Calibri" panose="020F0502020204030204" pitchFamily="34" charset="0"/>
                <a:ea typeface="Arial" panose="020B0604020202020204" pitchFamily="34" charset="0"/>
                <a:cs typeface="Calibri" panose="020F0502020204030204" pitchFamily="34" charset="0"/>
              </a:rPr>
              <a:t>what content to place in which CDN node?</a:t>
            </a:r>
          </a:p>
          <a:p>
            <a:pPr marL="466725" lvl="1" indent="-233363">
              <a:buFont typeface="Wingdings" pitchFamily="2" charset="2"/>
              <a:buChar char="§"/>
            </a:pPr>
            <a:r>
              <a:rPr lang="en-US" altLang="en-US">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4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a:ea typeface="ＭＳ Ｐゴシック" panose="020B0600070205080204" pitchFamily="34" charset="-128"/>
              </a:rPr>
              <a:t>Content distribution </a:t>
            </a:r>
            <a:r>
              <a:rPr lang="en-US" altLang="en-US">
                <a:ea typeface="ＭＳ Ｐゴシック" panose="020B0600070205080204" pitchFamily="34" charset="-128"/>
              </a:rPr>
              <a:t>n</a:t>
            </a:r>
            <a:r>
              <a:rPr lang="en-US" altLang="en-US" sz="4400">
                <a:ea typeface="ＭＳ Ｐゴシック" panose="020B0600070205080204" pitchFamily="34" charset="-128"/>
              </a:rPr>
              <a:t>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Application Layer: Overview</a:t>
            </a:r>
            <a:endParaRPr lang="en-US"/>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The Domain Name System DNS</a:t>
            </a:r>
          </a:p>
          <a:p>
            <a:endParaRPr lang="en-US"/>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video streaming and content distribution networks</a:t>
            </a:r>
          </a:p>
          <a:p>
            <a:pPr marL="349250" indent="-349250">
              <a:buClr>
                <a:srgbClr val="0000A8"/>
              </a:buClr>
            </a:pPr>
            <a:r>
              <a:rPr lang="en-US" altLang="en-US" sz="3200">
                <a:ea typeface="ＭＳ Ｐゴシック" panose="020B0600070205080204" pitchFamily="34" charset="-128"/>
              </a:rPr>
              <a:t>socket programming with UDP and TCP</a:t>
            </a:r>
          </a:p>
          <a:p>
            <a:pPr>
              <a:buFont typeface="Wingdings" pitchFamily="2" charset="2"/>
              <a:buNone/>
            </a:pPr>
            <a:endParaRPr lang="en-US" altLang="en-US" sz="2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105</a:t>
            </a:fld>
            <a:endParaRPr lang="en-US"/>
          </a:p>
        </p:txBody>
      </p:sp>
      <p:pic>
        <p:nvPicPr>
          <p:cNvPr id="7" name="Picture 6" descr="Kurose&amp;Ross 8th edition photo">
            <a:extLst>
              <a:ext uri="{FF2B5EF4-FFF2-40B4-BE49-F238E27FC236}">
                <a16:creationId xmlns:a16="http://schemas.microsoft.com/office/drawing/2014/main" id="{32D6009B-3949-F544-A9DE-CB9BC7D568C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31540999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Socket programming </a:t>
            </a:r>
          </a:p>
        </p:txBody>
      </p:sp>
      <p:sp>
        <p:nvSpPr>
          <p:cNvPr id="62" name="Rectangle 3">
            <a:extLst>
              <a:ext uri="{FF2B5EF4-FFF2-40B4-BE49-F238E27FC236}">
                <a16:creationId xmlns:a16="http://schemas.microsoft.com/office/drawing/2014/main" id="{DE711DC5-9C34-FB4F-827E-14567B9170D7}"/>
              </a:ext>
            </a:extLst>
          </p:cNvPr>
          <p:cNvSpPr txBox="1">
            <a:spLocks noChangeArrowheads="1"/>
          </p:cNvSpPr>
          <p:nvPr/>
        </p:nvSpPr>
        <p:spPr bwMode="auto">
          <a:xfrm>
            <a:off x="838200" y="1446842"/>
            <a:ext cx="11124616"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goal:</a:t>
            </a:r>
            <a:r>
              <a:rPr kumimoji="0" lang="en-US" altLang="en-US" sz="32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rPr>
              <a:t> learn how to build client/server applications that communicate using sockets</a:t>
            </a:r>
            <a:endParaRPr kumimoji="0" lang="en-US" altLang="en-US" sz="3200" b="0" i="1"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socket:</a:t>
            </a:r>
            <a:r>
              <a:rPr kumimoji="0" lang="en-US" altLang="en-US" sz="32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 door between application process and end-end-transport protocol </a:t>
            </a:r>
          </a:p>
        </p:txBody>
      </p:sp>
      <p:sp>
        <p:nvSpPr>
          <p:cNvPr id="117" name="Freeform 66">
            <a:extLst>
              <a:ext uri="{FF2B5EF4-FFF2-40B4-BE49-F238E27FC236}">
                <a16:creationId xmlns:a16="http://schemas.microsoft.com/office/drawing/2014/main" id="{532EF64A-98FA-854C-BC6E-37DCF5442402}"/>
              </a:ext>
            </a:extLst>
          </p:cNvPr>
          <p:cNvSpPr>
            <a:spLocks/>
          </p:cNvSpPr>
          <p:nvPr/>
        </p:nvSpPr>
        <p:spPr bwMode="auto">
          <a:xfrm>
            <a:off x="8379242" y="3598233"/>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chemeClr val="accent1">
                  <a:lumMod val="75000"/>
                </a:schemeClr>
              </a:gs>
            </a:gsLst>
            <a:lin ang="10800000" scaled="0"/>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7">
            <a:extLst>
              <a:ext uri="{FF2B5EF4-FFF2-40B4-BE49-F238E27FC236}">
                <a16:creationId xmlns:a16="http://schemas.microsoft.com/office/drawing/2014/main" id="{0B3FAB7F-D751-694B-8438-BA60B5BE46B5}"/>
              </a:ext>
            </a:extLst>
          </p:cNvPr>
          <p:cNvSpPr>
            <a:spLocks/>
          </p:cNvSpPr>
          <p:nvPr/>
        </p:nvSpPr>
        <p:spPr bwMode="auto">
          <a:xfrm>
            <a:off x="5064542" y="4895220"/>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51">
            <a:extLst>
              <a:ext uri="{FF2B5EF4-FFF2-40B4-BE49-F238E27FC236}">
                <a16:creationId xmlns:a16="http://schemas.microsoft.com/office/drawing/2014/main" id="{31F42B0C-9D7E-B148-8731-AA200CC8E7BC}"/>
              </a:ext>
            </a:extLst>
          </p:cNvPr>
          <p:cNvSpPr txBox="1">
            <a:spLocks noChangeArrowheads="1"/>
          </p:cNvSpPr>
          <p:nvPr/>
        </p:nvSpPr>
        <p:spPr bwMode="auto">
          <a:xfrm>
            <a:off x="5502692" y="5026983"/>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120" name="Line 52">
            <a:extLst>
              <a:ext uri="{FF2B5EF4-FFF2-40B4-BE49-F238E27FC236}">
                <a16:creationId xmlns:a16="http://schemas.microsoft.com/office/drawing/2014/main" id="{4BBAA32D-9FE8-6946-993E-FD9CF5FF2D22}"/>
              </a:ext>
            </a:extLst>
          </p:cNvPr>
          <p:cNvSpPr>
            <a:spLocks noChangeShapeType="1"/>
          </p:cNvSpPr>
          <p:nvPr/>
        </p:nvSpPr>
        <p:spPr bwMode="auto">
          <a:xfrm>
            <a:off x="4823242" y="5438145"/>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53">
            <a:extLst>
              <a:ext uri="{FF2B5EF4-FFF2-40B4-BE49-F238E27FC236}">
                <a16:creationId xmlns:a16="http://schemas.microsoft.com/office/drawing/2014/main" id="{8DD3EB16-70D9-0E41-9219-8BACFD2FF0FE}"/>
              </a:ext>
            </a:extLst>
          </p:cNvPr>
          <p:cNvSpPr txBox="1">
            <a:spLocks noChangeArrowheads="1"/>
          </p:cNvSpPr>
          <p:nvPr/>
        </p:nvSpPr>
        <p:spPr bwMode="auto">
          <a:xfrm>
            <a:off x="8844379" y="4663445"/>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56">
            <a:extLst>
              <a:ext uri="{FF2B5EF4-FFF2-40B4-BE49-F238E27FC236}">
                <a16:creationId xmlns:a16="http://schemas.microsoft.com/office/drawing/2014/main" id="{DE211F08-2700-6642-9DC3-1997DC8EDCDD}"/>
              </a:ext>
            </a:extLst>
          </p:cNvPr>
          <p:cNvSpPr txBox="1">
            <a:spLocks noChangeArrowheads="1"/>
          </p:cNvSpPr>
          <p:nvPr/>
        </p:nvSpPr>
        <p:spPr bwMode="auto">
          <a:xfrm>
            <a:off x="8822154" y="3763333"/>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123" name="Freeform 45">
            <a:extLst>
              <a:ext uri="{FF2B5EF4-FFF2-40B4-BE49-F238E27FC236}">
                <a16:creationId xmlns:a16="http://schemas.microsoft.com/office/drawing/2014/main" id="{07B0F571-0623-E94E-AC3A-B1389138AC28}"/>
              </a:ext>
            </a:extLst>
          </p:cNvPr>
          <p:cNvSpPr>
            <a:spLocks/>
          </p:cNvSpPr>
          <p:nvPr/>
        </p:nvSpPr>
        <p:spPr bwMode="auto">
          <a:xfrm>
            <a:off x="2638842" y="3661733"/>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chemeClr val="accent1">
                  <a:lumMod val="75000"/>
                </a:schemeClr>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23">
            <a:extLst>
              <a:ext uri="{FF2B5EF4-FFF2-40B4-BE49-F238E27FC236}">
                <a16:creationId xmlns:a16="http://schemas.microsoft.com/office/drawing/2014/main" id="{5F3EC8D2-BC57-284F-B438-D2889E964E36}"/>
              </a:ext>
            </a:extLst>
          </p:cNvPr>
          <p:cNvSpPr>
            <a:spLocks noChangeArrowheads="1"/>
          </p:cNvSpPr>
          <p:nvPr/>
        </p:nvSpPr>
        <p:spPr bwMode="auto">
          <a:xfrm>
            <a:off x="3442117" y="361728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5" name="Rectangle 24">
            <a:extLst>
              <a:ext uri="{FF2B5EF4-FFF2-40B4-BE49-F238E27FC236}">
                <a16:creationId xmlns:a16="http://schemas.microsoft.com/office/drawing/2014/main" id="{48E3F4A8-8297-154C-8417-C2DCBDE270E5}"/>
              </a:ext>
            </a:extLst>
          </p:cNvPr>
          <p:cNvSpPr>
            <a:spLocks noChangeArrowheads="1"/>
          </p:cNvSpPr>
          <p:nvPr/>
        </p:nvSpPr>
        <p:spPr bwMode="auto">
          <a:xfrm>
            <a:off x="3404017" y="3671258"/>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Line 25">
            <a:extLst>
              <a:ext uri="{FF2B5EF4-FFF2-40B4-BE49-F238E27FC236}">
                <a16:creationId xmlns:a16="http://schemas.microsoft.com/office/drawing/2014/main" id="{105AE91D-03CF-5F44-82E5-D8920536B375}"/>
              </a:ext>
            </a:extLst>
          </p:cNvPr>
          <p:cNvSpPr>
            <a:spLocks noChangeShapeType="1"/>
          </p:cNvSpPr>
          <p:nvPr/>
        </p:nvSpPr>
        <p:spPr bwMode="auto">
          <a:xfrm>
            <a:off x="3413542" y="44316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26">
            <a:extLst>
              <a:ext uri="{FF2B5EF4-FFF2-40B4-BE49-F238E27FC236}">
                <a16:creationId xmlns:a16="http://schemas.microsoft.com/office/drawing/2014/main" id="{68C4EA48-A98F-F641-BB8C-5DF3E3907ECC}"/>
              </a:ext>
            </a:extLst>
          </p:cNvPr>
          <p:cNvSpPr txBox="1">
            <a:spLocks noChangeArrowheads="1"/>
          </p:cNvSpPr>
          <p:nvPr/>
        </p:nvSpPr>
        <p:spPr bwMode="auto">
          <a:xfrm>
            <a:off x="3370679" y="44142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28" name="Line 27">
            <a:extLst>
              <a:ext uri="{FF2B5EF4-FFF2-40B4-BE49-F238E27FC236}">
                <a16:creationId xmlns:a16="http://schemas.microsoft.com/office/drawing/2014/main" id="{E85BFD82-4C55-F145-9B37-39406E46DD38}"/>
              </a:ext>
            </a:extLst>
          </p:cNvPr>
          <p:cNvSpPr>
            <a:spLocks noChangeShapeType="1"/>
          </p:cNvSpPr>
          <p:nvPr/>
        </p:nvSpPr>
        <p:spPr bwMode="auto">
          <a:xfrm>
            <a:off x="3421479" y="475234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28">
            <a:extLst>
              <a:ext uri="{FF2B5EF4-FFF2-40B4-BE49-F238E27FC236}">
                <a16:creationId xmlns:a16="http://schemas.microsoft.com/office/drawing/2014/main" id="{428A6E03-2BA0-6243-85AC-2DD8D7EB6CA1}"/>
              </a:ext>
            </a:extLst>
          </p:cNvPr>
          <p:cNvSpPr>
            <a:spLocks noChangeShapeType="1"/>
          </p:cNvSpPr>
          <p:nvPr/>
        </p:nvSpPr>
        <p:spPr bwMode="auto">
          <a:xfrm>
            <a:off x="3407192" y="506190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29">
            <a:extLst>
              <a:ext uri="{FF2B5EF4-FFF2-40B4-BE49-F238E27FC236}">
                <a16:creationId xmlns:a16="http://schemas.microsoft.com/office/drawing/2014/main" id="{80E8C02C-0DBA-6E4F-BBEC-8772FE1F381F}"/>
              </a:ext>
            </a:extLst>
          </p:cNvPr>
          <p:cNvSpPr>
            <a:spLocks noChangeShapeType="1"/>
          </p:cNvSpPr>
          <p:nvPr/>
        </p:nvSpPr>
        <p:spPr bwMode="auto">
          <a:xfrm>
            <a:off x="3407192" y="534765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26">
            <a:extLst>
              <a:ext uri="{FF2B5EF4-FFF2-40B4-BE49-F238E27FC236}">
                <a16:creationId xmlns:a16="http://schemas.microsoft.com/office/drawing/2014/main" id="{E521FADF-C422-1E4C-A4EF-0C457D015D37}"/>
              </a:ext>
            </a:extLst>
          </p:cNvPr>
          <p:cNvSpPr txBox="1">
            <a:spLocks noChangeArrowheads="1"/>
          </p:cNvSpPr>
          <p:nvPr/>
        </p:nvSpPr>
        <p:spPr bwMode="auto">
          <a:xfrm>
            <a:off x="3405604" y="36617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32" name="Text Box 26">
            <a:extLst>
              <a:ext uri="{FF2B5EF4-FFF2-40B4-BE49-F238E27FC236}">
                <a16:creationId xmlns:a16="http://schemas.microsoft.com/office/drawing/2014/main" id="{2BD2A730-1670-1444-BFD6-C3B745F28EF4}"/>
              </a:ext>
            </a:extLst>
          </p:cNvPr>
          <p:cNvSpPr txBox="1">
            <a:spLocks noChangeArrowheads="1"/>
          </p:cNvSpPr>
          <p:nvPr/>
        </p:nvSpPr>
        <p:spPr bwMode="auto">
          <a:xfrm>
            <a:off x="3361154" y="53190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33" name="Text Box 26">
            <a:extLst>
              <a:ext uri="{FF2B5EF4-FFF2-40B4-BE49-F238E27FC236}">
                <a16:creationId xmlns:a16="http://schemas.microsoft.com/office/drawing/2014/main" id="{F1BA5AB6-F404-DF48-BA11-738F64F024FD}"/>
              </a:ext>
            </a:extLst>
          </p:cNvPr>
          <p:cNvSpPr txBox="1">
            <a:spLocks noChangeArrowheads="1"/>
          </p:cNvSpPr>
          <p:nvPr/>
        </p:nvSpPr>
        <p:spPr bwMode="auto">
          <a:xfrm>
            <a:off x="3380204" y="50333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34" name="Text Box 26">
            <a:extLst>
              <a:ext uri="{FF2B5EF4-FFF2-40B4-BE49-F238E27FC236}">
                <a16:creationId xmlns:a16="http://schemas.microsoft.com/office/drawing/2014/main" id="{E65C1E73-F682-E145-9DAF-B7E55ECCE7B6}"/>
              </a:ext>
            </a:extLst>
          </p:cNvPr>
          <p:cNvSpPr txBox="1">
            <a:spLocks noChangeArrowheads="1"/>
          </p:cNvSpPr>
          <p:nvPr/>
        </p:nvSpPr>
        <p:spPr bwMode="auto">
          <a:xfrm>
            <a:off x="3370679" y="47380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35" name="Oval 57">
            <a:extLst>
              <a:ext uri="{FF2B5EF4-FFF2-40B4-BE49-F238E27FC236}">
                <a16:creationId xmlns:a16="http://schemas.microsoft.com/office/drawing/2014/main" id="{64DC0B32-AD14-4F4C-AA5D-A0175C3E0687}"/>
              </a:ext>
            </a:extLst>
          </p:cNvPr>
          <p:cNvSpPr>
            <a:spLocks noChangeArrowheads="1"/>
          </p:cNvSpPr>
          <p:nvPr/>
        </p:nvSpPr>
        <p:spPr bwMode="auto">
          <a:xfrm>
            <a:off x="3538954" y="3936370"/>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41" name="Rectangle 23">
            <a:extLst>
              <a:ext uri="{FF2B5EF4-FFF2-40B4-BE49-F238E27FC236}">
                <a16:creationId xmlns:a16="http://schemas.microsoft.com/office/drawing/2014/main" id="{54E0D8CA-A90B-D443-A809-60E5D3C430E0}"/>
              </a:ext>
            </a:extLst>
          </p:cNvPr>
          <p:cNvSpPr>
            <a:spLocks noChangeArrowheads="1"/>
          </p:cNvSpPr>
          <p:nvPr/>
        </p:nvSpPr>
        <p:spPr bwMode="auto">
          <a:xfrm>
            <a:off x="7104479" y="358870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68855CF6-22DF-7942-990A-E44BCC268037}"/>
              </a:ext>
            </a:extLst>
          </p:cNvPr>
          <p:cNvSpPr>
            <a:spLocks noChangeArrowheads="1"/>
          </p:cNvSpPr>
          <p:nvPr/>
        </p:nvSpPr>
        <p:spPr bwMode="auto">
          <a:xfrm>
            <a:off x="7066379" y="3642683"/>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333B2DFF-19AD-5D41-A13A-CAD8D4D1E7AA}"/>
              </a:ext>
            </a:extLst>
          </p:cNvPr>
          <p:cNvSpPr>
            <a:spLocks noChangeShapeType="1"/>
          </p:cNvSpPr>
          <p:nvPr/>
        </p:nvSpPr>
        <p:spPr bwMode="auto">
          <a:xfrm>
            <a:off x="7075904" y="440309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ABD5AE77-C968-524B-8267-F5F9D07A9CF7}"/>
              </a:ext>
            </a:extLst>
          </p:cNvPr>
          <p:cNvSpPr txBox="1">
            <a:spLocks noChangeArrowheads="1"/>
          </p:cNvSpPr>
          <p:nvPr/>
        </p:nvSpPr>
        <p:spPr bwMode="auto">
          <a:xfrm>
            <a:off x="7033042" y="43856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655A70A-1998-F04C-9071-DB527B7184C0}"/>
              </a:ext>
            </a:extLst>
          </p:cNvPr>
          <p:cNvSpPr>
            <a:spLocks noChangeShapeType="1"/>
          </p:cNvSpPr>
          <p:nvPr/>
        </p:nvSpPr>
        <p:spPr bwMode="auto">
          <a:xfrm>
            <a:off x="7083842" y="47237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FFFB9613-6926-D64E-9BCE-95B470FE283A}"/>
              </a:ext>
            </a:extLst>
          </p:cNvPr>
          <p:cNvSpPr>
            <a:spLocks noChangeShapeType="1"/>
          </p:cNvSpPr>
          <p:nvPr/>
        </p:nvSpPr>
        <p:spPr bwMode="auto">
          <a:xfrm>
            <a:off x="7069554" y="503333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4AA23EE-17EA-094E-A14C-C35EF1D4E761}"/>
              </a:ext>
            </a:extLst>
          </p:cNvPr>
          <p:cNvSpPr>
            <a:spLocks noChangeShapeType="1"/>
          </p:cNvSpPr>
          <p:nvPr/>
        </p:nvSpPr>
        <p:spPr bwMode="auto">
          <a:xfrm>
            <a:off x="7069554" y="531908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159414D4-A31C-4C4B-AD86-719BE126A831}"/>
              </a:ext>
            </a:extLst>
          </p:cNvPr>
          <p:cNvSpPr txBox="1">
            <a:spLocks noChangeArrowheads="1"/>
          </p:cNvSpPr>
          <p:nvPr/>
        </p:nvSpPr>
        <p:spPr bwMode="auto">
          <a:xfrm>
            <a:off x="7067967" y="36331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6D188352-EF4C-FE42-8176-6AE1E5353883}"/>
              </a:ext>
            </a:extLst>
          </p:cNvPr>
          <p:cNvSpPr txBox="1">
            <a:spLocks noChangeArrowheads="1"/>
          </p:cNvSpPr>
          <p:nvPr/>
        </p:nvSpPr>
        <p:spPr bwMode="auto">
          <a:xfrm>
            <a:off x="7023517" y="52905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2E91368D-F47D-2247-9B9B-1AA9BD1A5674}"/>
              </a:ext>
            </a:extLst>
          </p:cNvPr>
          <p:cNvSpPr txBox="1">
            <a:spLocks noChangeArrowheads="1"/>
          </p:cNvSpPr>
          <p:nvPr/>
        </p:nvSpPr>
        <p:spPr bwMode="auto">
          <a:xfrm>
            <a:off x="7042567" y="50047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CF4D2E62-8AC3-6447-8A4A-38E1546DB977}"/>
              </a:ext>
            </a:extLst>
          </p:cNvPr>
          <p:cNvSpPr txBox="1">
            <a:spLocks noChangeArrowheads="1"/>
          </p:cNvSpPr>
          <p:nvPr/>
        </p:nvSpPr>
        <p:spPr bwMode="auto">
          <a:xfrm>
            <a:off x="7033042" y="47094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78">
            <a:extLst>
              <a:ext uri="{FF2B5EF4-FFF2-40B4-BE49-F238E27FC236}">
                <a16:creationId xmlns:a16="http://schemas.microsoft.com/office/drawing/2014/main" id="{24268CA0-4017-FA41-A0A9-063CDE36F2E6}"/>
              </a:ext>
            </a:extLst>
          </p:cNvPr>
          <p:cNvSpPr>
            <a:spLocks noChangeArrowheads="1"/>
          </p:cNvSpPr>
          <p:nvPr/>
        </p:nvSpPr>
        <p:spPr bwMode="auto">
          <a:xfrm>
            <a:off x="7201317" y="3907795"/>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58" name="Line 88">
            <a:extLst>
              <a:ext uri="{FF2B5EF4-FFF2-40B4-BE49-F238E27FC236}">
                <a16:creationId xmlns:a16="http://schemas.microsoft.com/office/drawing/2014/main" id="{357D04DF-5A8F-3946-A05F-B134A08152BD}"/>
              </a:ext>
            </a:extLst>
          </p:cNvPr>
          <p:cNvSpPr>
            <a:spLocks noChangeShapeType="1"/>
          </p:cNvSpPr>
          <p:nvPr/>
        </p:nvSpPr>
        <p:spPr bwMode="auto">
          <a:xfrm flipH="1">
            <a:off x="8258592" y="4039558"/>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9" name="Line 89">
            <a:extLst>
              <a:ext uri="{FF2B5EF4-FFF2-40B4-BE49-F238E27FC236}">
                <a16:creationId xmlns:a16="http://schemas.microsoft.com/office/drawing/2014/main" id="{1F64B7FA-0FDF-AA41-954C-B46F96B69793}"/>
              </a:ext>
            </a:extLst>
          </p:cNvPr>
          <p:cNvSpPr>
            <a:spLocks noChangeShapeType="1"/>
          </p:cNvSpPr>
          <p:nvPr/>
        </p:nvSpPr>
        <p:spPr bwMode="auto">
          <a:xfrm>
            <a:off x="8484017" y="4465008"/>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0" name="Line 90">
            <a:extLst>
              <a:ext uri="{FF2B5EF4-FFF2-40B4-BE49-F238E27FC236}">
                <a16:creationId xmlns:a16="http://schemas.microsoft.com/office/drawing/2014/main" id="{1C49FAA4-451C-9346-B2A1-9DADDB3735D1}"/>
              </a:ext>
            </a:extLst>
          </p:cNvPr>
          <p:cNvSpPr>
            <a:spLocks noChangeShapeType="1"/>
          </p:cNvSpPr>
          <p:nvPr/>
        </p:nvSpPr>
        <p:spPr bwMode="auto">
          <a:xfrm flipH="1">
            <a:off x="8507829" y="4965070"/>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3E6F8F39-CC95-5944-86C7-18592B3F79C2}"/>
              </a:ext>
            </a:extLst>
          </p:cNvPr>
          <p:cNvGrpSpPr/>
          <p:nvPr/>
        </p:nvGrpSpPr>
        <p:grpSpPr>
          <a:xfrm>
            <a:off x="3786604" y="3720470"/>
            <a:ext cx="4208463" cy="801688"/>
            <a:chOff x="3786604" y="3720470"/>
            <a:chExt cx="4208463" cy="801688"/>
          </a:xfrm>
        </p:grpSpPr>
        <p:grpSp>
          <p:nvGrpSpPr>
            <p:cNvPr id="136" name="Group 58">
              <a:extLst>
                <a:ext uri="{FF2B5EF4-FFF2-40B4-BE49-F238E27FC236}">
                  <a16:creationId xmlns:a16="http://schemas.microsoft.com/office/drawing/2014/main" id="{E675645C-771D-1C4D-BD09-0A50219A704A}"/>
                </a:ext>
              </a:extLst>
            </p:cNvPr>
            <p:cNvGrpSpPr>
              <a:grpSpLocks/>
            </p:cNvGrpSpPr>
            <p:nvPr/>
          </p:nvGrpSpPr>
          <p:grpSpPr bwMode="auto">
            <a:xfrm>
              <a:off x="3786604" y="4296733"/>
              <a:ext cx="546100" cy="225425"/>
              <a:chOff x="1287" y="2524"/>
              <a:chExt cx="260" cy="100"/>
            </a:xfrm>
          </p:grpSpPr>
          <p:sp>
            <p:nvSpPr>
              <p:cNvPr id="137" name="Rectangle 59">
                <a:extLst>
                  <a:ext uri="{FF2B5EF4-FFF2-40B4-BE49-F238E27FC236}">
                    <a16:creationId xmlns:a16="http://schemas.microsoft.com/office/drawing/2014/main" id="{4BD7EDAC-534F-D84F-8E24-977FE250A0C6}"/>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Rectangle 60">
                <a:extLst>
                  <a:ext uri="{FF2B5EF4-FFF2-40B4-BE49-F238E27FC236}">
                    <a16:creationId xmlns:a16="http://schemas.microsoft.com/office/drawing/2014/main" id="{522C0AA5-89A7-AE45-9EA6-0984C3D36702}"/>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61">
                <a:extLst>
                  <a:ext uri="{FF2B5EF4-FFF2-40B4-BE49-F238E27FC236}">
                    <a16:creationId xmlns:a16="http://schemas.microsoft.com/office/drawing/2014/main" id="{E45B888C-A7C7-C04F-96C2-AC5495901CD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62">
                <a:extLst>
                  <a:ext uri="{FF2B5EF4-FFF2-40B4-BE49-F238E27FC236}">
                    <a16:creationId xmlns:a16="http://schemas.microsoft.com/office/drawing/2014/main" id="{6D259067-30CA-3A43-B969-2FED80C101C4}"/>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79">
              <a:extLst>
                <a:ext uri="{FF2B5EF4-FFF2-40B4-BE49-F238E27FC236}">
                  <a16:creationId xmlns:a16="http://schemas.microsoft.com/office/drawing/2014/main" id="{2953A696-2D0B-4946-96FC-8F6534A2F156}"/>
                </a:ext>
              </a:extLst>
            </p:cNvPr>
            <p:cNvGrpSpPr>
              <a:grpSpLocks/>
            </p:cNvGrpSpPr>
            <p:nvPr/>
          </p:nvGrpSpPr>
          <p:grpSpPr bwMode="auto">
            <a:xfrm>
              <a:off x="7448967" y="4268158"/>
              <a:ext cx="546100" cy="225425"/>
              <a:chOff x="1287" y="2524"/>
              <a:chExt cx="260" cy="100"/>
            </a:xfrm>
          </p:grpSpPr>
          <p:sp>
            <p:nvSpPr>
              <p:cNvPr id="154" name="Rectangle 80">
                <a:extLst>
                  <a:ext uri="{FF2B5EF4-FFF2-40B4-BE49-F238E27FC236}">
                    <a16:creationId xmlns:a16="http://schemas.microsoft.com/office/drawing/2014/main" id="{313605CC-1AC5-8944-94FF-94268AD80469}"/>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81">
                <a:extLst>
                  <a:ext uri="{FF2B5EF4-FFF2-40B4-BE49-F238E27FC236}">
                    <a16:creationId xmlns:a16="http://schemas.microsoft.com/office/drawing/2014/main" id="{BAFE64F2-A025-9F4E-99C9-ACC9BFF25919}"/>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6" name="Rectangle 82">
                <a:extLst>
                  <a:ext uri="{FF2B5EF4-FFF2-40B4-BE49-F238E27FC236}">
                    <a16:creationId xmlns:a16="http://schemas.microsoft.com/office/drawing/2014/main" id="{3829DF34-8663-6146-9BA0-7632285CE66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83">
                <a:extLst>
                  <a:ext uri="{FF2B5EF4-FFF2-40B4-BE49-F238E27FC236}">
                    <a16:creationId xmlns:a16="http://schemas.microsoft.com/office/drawing/2014/main" id="{D148D136-2E3F-5745-9E50-2A0525F6E166}"/>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1" name="Text Box 56">
              <a:extLst>
                <a:ext uri="{FF2B5EF4-FFF2-40B4-BE49-F238E27FC236}">
                  <a16:creationId xmlns:a16="http://schemas.microsoft.com/office/drawing/2014/main" id="{0AD3AB67-1B7A-DC4C-8CF0-ED4CE6AD679E}"/>
                </a:ext>
              </a:extLst>
            </p:cNvPr>
            <p:cNvSpPr txBox="1">
              <a:spLocks noChangeArrowheads="1"/>
            </p:cNvSpPr>
            <p:nvPr/>
          </p:nvSpPr>
          <p:spPr bwMode="auto">
            <a:xfrm>
              <a:off x="5421729" y="3720470"/>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62" name="Line 92">
              <a:extLst>
                <a:ext uri="{FF2B5EF4-FFF2-40B4-BE49-F238E27FC236}">
                  <a16:creationId xmlns:a16="http://schemas.microsoft.com/office/drawing/2014/main" id="{143E3CCF-902D-1B48-A226-00DCF5BF008C}"/>
                </a:ext>
              </a:extLst>
            </p:cNvPr>
            <p:cNvSpPr>
              <a:spLocks noChangeShapeType="1"/>
            </p:cNvSpPr>
            <p:nvPr/>
          </p:nvSpPr>
          <p:spPr bwMode="auto">
            <a:xfrm flipV="1">
              <a:off x="4424779" y="3920495"/>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93">
              <a:extLst>
                <a:ext uri="{FF2B5EF4-FFF2-40B4-BE49-F238E27FC236}">
                  <a16:creationId xmlns:a16="http://schemas.microsoft.com/office/drawing/2014/main" id="{C4134BE9-E71D-0348-B019-E892502C5FBE}"/>
                </a:ext>
              </a:extLst>
            </p:cNvPr>
            <p:cNvSpPr>
              <a:spLocks noChangeShapeType="1"/>
            </p:cNvSpPr>
            <p:nvPr/>
          </p:nvSpPr>
          <p:spPr bwMode="auto">
            <a:xfrm flipH="1" flipV="1">
              <a:off x="6359942" y="3909383"/>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4" name="Group 96">
            <a:extLst>
              <a:ext uri="{FF2B5EF4-FFF2-40B4-BE49-F238E27FC236}">
                <a16:creationId xmlns:a16="http://schemas.microsoft.com/office/drawing/2014/main" id="{9A6CA79B-4989-1B42-B637-EB423445684E}"/>
              </a:ext>
            </a:extLst>
          </p:cNvPr>
          <p:cNvGrpSpPr>
            <a:grpSpLocks/>
          </p:cNvGrpSpPr>
          <p:nvPr/>
        </p:nvGrpSpPr>
        <p:grpSpPr bwMode="auto">
          <a:xfrm>
            <a:off x="2214979" y="4974595"/>
            <a:ext cx="719138" cy="773113"/>
            <a:chOff x="-44" y="1473"/>
            <a:chExt cx="981" cy="1105"/>
          </a:xfrm>
        </p:grpSpPr>
        <p:pic>
          <p:nvPicPr>
            <p:cNvPr id="165" name="Picture 97" descr="desktop_computer_stylized_medium">
              <a:extLst>
                <a:ext uri="{FF2B5EF4-FFF2-40B4-BE49-F238E27FC236}">
                  <a16:creationId xmlns:a16="http://schemas.microsoft.com/office/drawing/2014/main" id="{52A0739D-A2B2-9B4C-808E-15A031326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98">
              <a:extLst>
                <a:ext uri="{FF2B5EF4-FFF2-40B4-BE49-F238E27FC236}">
                  <a16:creationId xmlns:a16="http://schemas.microsoft.com/office/drawing/2014/main" id="{DA46FEF0-4E21-2249-B7F5-7F6F7B7F0DE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7" name="Group 99">
            <a:extLst>
              <a:ext uri="{FF2B5EF4-FFF2-40B4-BE49-F238E27FC236}">
                <a16:creationId xmlns:a16="http://schemas.microsoft.com/office/drawing/2014/main" id="{05F61B1A-C7F7-544F-B009-739C54EFEA01}"/>
              </a:ext>
            </a:extLst>
          </p:cNvPr>
          <p:cNvGrpSpPr>
            <a:grpSpLocks/>
          </p:cNvGrpSpPr>
          <p:nvPr/>
        </p:nvGrpSpPr>
        <p:grpSpPr bwMode="auto">
          <a:xfrm flipH="1">
            <a:off x="8911054" y="5169858"/>
            <a:ext cx="719138" cy="773112"/>
            <a:chOff x="-44" y="1473"/>
            <a:chExt cx="981" cy="1105"/>
          </a:xfrm>
        </p:grpSpPr>
        <p:pic>
          <p:nvPicPr>
            <p:cNvPr id="168" name="Picture 100" descr="desktop_computer_stylized_medium">
              <a:extLst>
                <a:ext uri="{FF2B5EF4-FFF2-40B4-BE49-F238E27FC236}">
                  <a16:creationId xmlns:a16="http://schemas.microsoft.com/office/drawing/2014/main" id="{23181BD9-C2D1-5E4C-A8EE-29F5422B96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Freeform 101">
              <a:extLst>
                <a:ext uri="{FF2B5EF4-FFF2-40B4-BE49-F238E27FC236}">
                  <a16:creationId xmlns:a16="http://schemas.microsoft.com/office/drawing/2014/main" id="{2BA7DD97-C4EE-0C4B-B331-0E1CF367E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2">
            <a:extLst>
              <a:ext uri="{FF2B5EF4-FFF2-40B4-BE49-F238E27FC236}">
                <a16:creationId xmlns:a16="http://schemas.microsoft.com/office/drawing/2014/main" id="{1C5A2542-7006-334B-B956-C24DF5F2DE7C}"/>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106</a:t>
            </a:fld>
            <a:endParaRPr lang="en-US"/>
          </a:p>
        </p:txBody>
      </p:sp>
    </p:spTree>
    <p:extLst>
      <p:ext uri="{BB962C8B-B14F-4D97-AF65-F5344CB8AC3E}">
        <p14:creationId xmlns:p14="http://schemas.microsoft.com/office/powerpoint/2010/main" val="4052617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Socket programming </a:t>
            </a:r>
          </a:p>
        </p:txBody>
      </p:sp>
      <p:sp>
        <p:nvSpPr>
          <p:cNvPr id="58" name="Rectangle 3">
            <a:extLst>
              <a:ext uri="{FF2B5EF4-FFF2-40B4-BE49-F238E27FC236}">
                <a16:creationId xmlns:a16="http://schemas.microsoft.com/office/drawing/2014/main" id="{616F4545-210A-A74D-A31A-E4339596B317}"/>
              </a:ext>
            </a:extLst>
          </p:cNvPr>
          <p:cNvSpPr>
            <a:spLocks noGrp="1" noChangeArrowheads="1"/>
          </p:cNvSpPr>
          <p:nvPr>
            <p:ph idx="1"/>
          </p:nvPr>
        </p:nvSpPr>
        <p:spPr>
          <a:xfrm>
            <a:off x="838199" y="1513591"/>
            <a:ext cx="10798277" cy="1742641"/>
          </a:xfrm>
        </p:spPr>
        <p:txBody>
          <a:bodyPr>
            <a:normAutofit/>
          </a:bodyPr>
          <a:lstStyle/>
          <a:p>
            <a:pPr marL="342900" lvl="1" indent="-342900">
              <a:buSzPct val="65000"/>
              <a:buFont typeface="Wingdings" pitchFamily="2" charset="2"/>
              <a:buNone/>
            </a:pPr>
            <a:r>
              <a:rPr lang="en-US" altLang="en-US" sz="3200">
                <a:solidFill>
                  <a:srgbClr val="22228B"/>
                </a:solidFill>
                <a:ea typeface="ＭＳ Ｐゴシック" panose="020B0600070205080204" pitchFamily="34" charset="-128"/>
              </a:rPr>
              <a:t>Two socket types for two transport services:</a:t>
            </a:r>
          </a:p>
          <a:p>
            <a:pPr marL="631825" lvl="1" indent="-457200">
              <a:buSzPct val="100000"/>
              <a:buFont typeface="Wingdings" pitchFamily="2" charset="2"/>
              <a:buChar char="§"/>
            </a:pPr>
            <a:r>
              <a:rPr lang="en-US" altLang="en-US" sz="3200" i="1">
                <a:solidFill>
                  <a:srgbClr val="CC0000"/>
                </a:solidFill>
                <a:ea typeface="ＭＳ Ｐゴシック" panose="020B0600070205080204" pitchFamily="34" charset="-128"/>
              </a:rPr>
              <a:t>UDP:</a:t>
            </a:r>
            <a:r>
              <a:rPr lang="en-US" altLang="en-US" sz="3200">
                <a:solidFill>
                  <a:srgbClr val="000000"/>
                </a:solidFill>
                <a:ea typeface="ＭＳ Ｐゴシック" panose="020B0600070205080204" pitchFamily="34" charset="-128"/>
              </a:rPr>
              <a:t> </a:t>
            </a:r>
            <a:r>
              <a:rPr lang="en-US" altLang="en-US" sz="3200">
                <a:ea typeface="ＭＳ Ｐゴシック" panose="020B0600070205080204" pitchFamily="34" charset="-128"/>
              </a:rPr>
              <a:t>unreliable datagram </a:t>
            </a:r>
          </a:p>
          <a:p>
            <a:pPr marL="631825" lvl="1" indent="-457200">
              <a:buSzPct val="100000"/>
              <a:buFont typeface="Wingdings" pitchFamily="2" charset="2"/>
              <a:buChar char="§"/>
            </a:pPr>
            <a:r>
              <a:rPr lang="en-US" altLang="en-US" sz="3200" i="1">
                <a:solidFill>
                  <a:srgbClr val="CC0000"/>
                </a:solidFill>
                <a:ea typeface="ＭＳ Ｐゴシック" panose="020B0600070205080204" pitchFamily="34" charset="-128"/>
              </a:rPr>
              <a:t>TCP:</a:t>
            </a:r>
            <a:r>
              <a:rPr lang="en-US" altLang="en-US" sz="3200">
                <a:ea typeface="ＭＳ Ｐゴシック" panose="020B0600070205080204" pitchFamily="34" charset="-128"/>
              </a:rPr>
              <a:t> reliable, byte stream-oriented</a:t>
            </a:r>
            <a:endParaRPr lang="en-US" altLang="en-US">
              <a:latin typeface="Gill Sans MT" panose="020B0502020104020203" pitchFamily="34" charset="77"/>
              <a:ea typeface="ＭＳ Ｐゴシック" panose="020B0600070205080204" pitchFamily="34" charset="-128"/>
            </a:endParaRPr>
          </a:p>
        </p:txBody>
      </p:sp>
      <p:sp>
        <p:nvSpPr>
          <p:cNvPr id="59" name="Rectangle 3">
            <a:extLst>
              <a:ext uri="{FF2B5EF4-FFF2-40B4-BE49-F238E27FC236}">
                <a16:creationId xmlns:a16="http://schemas.microsoft.com/office/drawing/2014/main" id="{E8FBE9BD-5125-8341-AC98-0DB0D8C28ED1}"/>
              </a:ext>
            </a:extLst>
          </p:cNvPr>
          <p:cNvSpPr txBox="1">
            <a:spLocks noChangeArrowheads="1"/>
          </p:cNvSpPr>
          <p:nvPr/>
        </p:nvSpPr>
        <p:spPr bwMode="auto">
          <a:xfrm>
            <a:off x="878760" y="3291529"/>
            <a:ext cx="10798277" cy="3481388"/>
          </a:xfrm>
          <a:prstGeom prst="rect">
            <a:avLst/>
          </a:prstGeom>
          <a:noFill/>
          <a:ln w="9525">
            <a:noFill/>
            <a:miter lim="800000"/>
            <a:headEnd/>
            <a:tailEnd/>
          </a:ln>
        </p:spPr>
        <p:txBody>
          <a:bodyPr/>
          <a:lstStyle/>
          <a:p>
            <a:pPr marL="342900" marR="0" lvl="1"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sz="3200" b="0" i="0" u="none" strike="noStrike" kern="0" cap="none" spc="0" normalizeH="0" baseline="0" noProof="0">
                <a:ln>
                  <a:noFill/>
                </a:ln>
                <a:solidFill>
                  <a:srgbClr val="0000A3"/>
                </a:solidFill>
                <a:effectLst/>
                <a:uLnTx/>
                <a:uFillTx/>
                <a:latin typeface="Calibri" panose="020F0502020204030204"/>
                <a:ea typeface="ＭＳ Ｐゴシック" charset="0"/>
                <a:cs typeface="+mn-cs"/>
              </a:rPr>
              <a:t>Application Example: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a:ln>
                  <a:noFill/>
                </a:ln>
                <a:solidFill>
                  <a:prstClr val="black"/>
                </a:solidFill>
                <a:effectLst/>
                <a:uLnTx/>
                <a:uFillTx/>
                <a:latin typeface="Calibri" panose="020F0502020204030204"/>
                <a:ea typeface="+mn-ea"/>
                <a:cs typeface="ＭＳ Ｐゴシック" charset="0"/>
              </a:rPr>
              <a:t>client reads a line of characters (data) from its keyboard and sends data to server</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a:ln>
                  <a:noFill/>
                </a:ln>
                <a:solidFill>
                  <a:prstClr val="black"/>
                </a:solidFill>
                <a:effectLst/>
                <a:uLnTx/>
                <a:uFillTx/>
                <a:latin typeface="Calibri" panose="020F0502020204030204"/>
                <a:ea typeface="+mn-ea"/>
                <a:cs typeface="ＭＳ Ｐゴシック" charset="0"/>
              </a:rPr>
              <a:t>server receives the data and converts characters to uppercase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a:ln>
                  <a:noFill/>
                </a:ln>
                <a:solidFill>
                  <a:prstClr val="black"/>
                </a:solidFill>
                <a:effectLst/>
                <a:uLnTx/>
                <a:uFillTx/>
                <a:latin typeface="Calibri" panose="020F0502020204030204"/>
                <a:ea typeface="+mn-ea"/>
                <a:cs typeface="ＭＳ Ｐゴシック" charset="0"/>
              </a:rPr>
              <a:t>server sends modified data to client</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a:ln>
                  <a:noFill/>
                </a:ln>
                <a:solidFill>
                  <a:prstClr val="black"/>
                </a:solidFill>
                <a:effectLst/>
                <a:uLnTx/>
                <a:uFillTx/>
                <a:latin typeface="Calibri" panose="020F0502020204030204"/>
                <a:ea typeface="+mn-ea"/>
                <a:cs typeface="ＭＳ Ｐゴシック" charset="0"/>
              </a:rPr>
              <a:t>client receives modified data and displays line on its screen</a:t>
            </a:r>
          </a:p>
        </p:txBody>
      </p:sp>
      <p:sp>
        <p:nvSpPr>
          <p:cNvPr id="5" name="Slide Number Placeholder 2">
            <a:extLst>
              <a:ext uri="{FF2B5EF4-FFF2-40B4-BE49-F238E27FC236}">
                <a16:creationId xmlns:a16="http://schemas.microsoft.com/office/drawing/2014/main" id="{B86523E8-8571-1B4B-B7F3-5188B316872C}"/>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107</a:t>
            </a:fld>
            <a:endParaRPr lang="en-US"/>
          </a:p>
        </p:txBody>
      </p:sp>
    </p:spTree>
    <p:extLst>
      <p:ext uri="{BB962C8B-B14F-4D97-AF65-F5344CB8AC3E}">
        <p14:creationId xmlns:p14="http://schemas.microsoft.com/office/powerpoint/2010/main" val="376229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04333" y="333288"/>
            <a:ext cx="10515600" cy="894622"/>
          </a:xfrm>
        </p:spPr>
        <p:txBody>
          <a:bodyPr>
            <a:normAutofit/>
          </a:bodyPr>
          <a:lstStyle/>
          <a:p>
            <a:r>
              <a:rPr lang="en-US" altLang="en-US" sz="4400">
                <a:ea typeface="ＭＳ Ｐゴシック" panose="020B0600070205080204" pitchFamily="34" charset="-128"/>
              </a:rPr>
              <a:t>Socket programming with UDP </a:t>
            </a:r>
          </a:p>
        </p:txBody>
      </p:sp>
      <p:sp>
        <p:nvSpPr>
          <p:cNvPr id="8" name="Rectangle 3">
            <a:extLst>
              <a:ext uri="{FF2B5EF4-FFF2-40B4-BE49-F238E27FC236}">
                <a16:creationId xmlns:a16="http://schemas.microsoft.com/office/drawing/2014/main" id="{6CF53D30-07DA-0041-8212-FA74FE4546A8}"/>
              </a:ext>
            </a:extLst>
          </p:cNvPr>
          <p:cNvSpPr>
            <a:spLocks noGrp="1" noChangeArrowheads="1"/>
          </p:cNvSpPr>
          <p:nvPr>
            <p:ph sz="half" idx="1"/>
          </p:nvPr>
        </p:nvSpPr>
        <p:spPr>
          <a:xfrm>
            <a:off x="714803" y="1318820"/>
            <a:ext cx="6363331" cy="4853335"/>
          </a:xfrm>
        </p:spPr>
        <p:txBody>
          <a:bodyPr>
            <a:normAutofit/>
          </a:bodyPr>
          <a:lstStyle/>
          <a:p>
            <a:pPr>
              <a:buFont typeface="Wingdings" pitchFamily="2" charset="2"/>
              <a:buNone/>
            </a:pPr>
            <a:r>
              <a:rPr lang="en-US" altLang="en-US" sz="3200">
                <a:solidFill>
                  <a:srgbClr val="CC0000"/>
                </a:solidFill>
                <a:ea typeface="ＭＳ Ｐゴシック" panose="020B0600070205080204" pitchFamily="34" charset="-128"/>
              </a:rPr>
              <a:t>UDP: </a:t>
            </a:r>
            <a:r>
              <a:rPr lang="en-US" altLang="en-US" sz="3200">
                <a:solidFill>
                  <a:srgbClr val="0000A3"/>
                </a:solidFill>
                <a:ea typeface="ＭＳ Ｐゴシック" panose="020B0600070205080204" pitchFamily="34" charset="-128"/>
              </a:rPr>
              <a:t>no “</a:t>
            </a:r>
            <a:r>
              <a:rPr lang="en-US" altLang="ja-JP" sz="3200">
                <a:solidFill>
                  <a:srgbClr val="0000A3"/>
                </a:solidFill>
                <a:ea typeface="ＭＳ Ｐゴシック" panose="020B0600070205080204" pitchFamily="34" charset="-128"/>
              </a:rPr>
              <a:t>connection” between client and server:</a:t>
            </a:r>
          </a:p>
          <a:p>
            <a:pPr marL="466725" indent="-292100">
              <a:spcBef>
                <a:spcPts val="400"/>
              </a:spcBef>
            </a:pPr>
            <a:r>
              <a:rPr lang="en-US" altLang="en-US">
                <a:ea typeface="ＭＳ Ｐゴシック" panose="020B0600070205080204" pitchFamily="34" charset="-128"/>
              </a:rPr>
              <a:t>no handshaking before sending data</a:t>
            </a:r>
          </a:p>
          <a:p>
            <a:pPr marL="466725" indent="-292100">
              <a:spcBef>
                <a:spcPts val="400"/>
              </a:spcBef>
            </a:pPr>
            <a:r>
              <a:rPr lang="en-US" altLang="en-US">
                <a:ea typeface="ＭＳ Ｐゴシック" panose="020B0600070205080204" pitchFamily="34" charset="-128"/>
              </a:rPr>
              <a:t>sender explicitly attaches IP destination address and port # to each packet</a:t>
            </a:r>
          </a:p>
          <a:p>
            <a:pPr marL="466725" indent="-292100">
              <a:spcBef>
                <a:spcPts val="400"/>
              </a:spcBef>
            </a:pPr>
            <a:r>
              <a:rPr lang="en-US" altLang="en-US">
                <a:ea typeface="ＭＳ Ｐゴシック" panose="020B0600070205080204" pitchFamily="34" charset="-128"/>
              </a:rPr>
              <a:t>receiver extracts sender IP address and port# from received packet</a:t>
            </a: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a:p>
            <a:pPr>
              <a:spcBef>
                <a:spcPct val="50000"/>
              </a:spcBef>
              <a:buFont typeface="Wingdings" pitchFamily="2" charset="2"/>
              <a:buNone/>
            </a:pPr>
            <a:endParaRPr lang="en-US" altLang="en-US">
              <a:solidFill>
                <a:srgbClr val="CC0000"/>
              </a:solidFill>
              <a:ea typeface="ＭＳ Ｐゴシック" panose="020B0600070205080204" pitchFamily="34" charset="-128"/>
            </a:endParaRPr>
          </a:p>
        </p:txBody>
      </p:sp>
      <p:sp>
        <p:nvSpPr>
          <p:cNvPr id="6" name="Rectangle 3">
            <a:extLst>
              <a:ext uri="{FF2B5EF4-FFF2-40B4-BE49-F238E27FC236}">
                <a16:creationId xmlns:a16="http://schemas.microsoft.com/office/drawing/2014/main" id="{D0E341AE-C6C9-1C45-BF8F-D552077CBC01}"/>
              </a:ext>
            </a:extLst>
          </p:cNvPr>
          <p:cNvSpPr txBox="1">
            <a:spLocks noChangeArrowheads="1"/>
          </p:cNvSpPr>
          <p:nvPr/>
        </p:nvSpPr>
        <p:spPr>
          <a:xfrm>
            <a:off x="680936" y="4553087"/>
            <a:ext cx="10352496" cy="21774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transmitted data may be lost or received out-of-order</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Application viewpoint:</a:t>
            </a:r>
          </a:p>
          <a:p>
            <a:pPr marL="466725" marR="0" lvl="0" indent="-292100" algn="l" defTabSz="914400" rtl="0" eaLnBrk="1" fontAlgn="auto" latinLnBrk="0" hangingPunct="1">
              <a:lnSpc>
                <a:spcPct val="100000"/>
              </a:lnSpc>
              <a:spcBef>
                <a:spcPct val="0"/>
              </a:spcBef>
              <a:spcAft>
                <a:spcPts val="0"/>
              </a:spcAft>
              <a:buClr>
                <a:srgbClr val="010086"/>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UDP provides </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unreliable</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transfer  of groups of bytes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datagrams”)  between client and server processes</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32626431-77B6-C54A-8DC7-1033C90BA81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108</a:t>
            </a:fld>
            <a:endParaRPr lang="en-US"/>
          </a:p>
        </p:txBody>
      </p:sp>
    </p:spTree>
    <p:extLst>
      <p:ext uri="{BB962C8B-B14F-4D97-AF65-F5344CB8AC3E}">
        <p14:creationId xmlns:p14="http://schemas.microsoft.com/office/powerpoint/2010/main" val="498042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dissolve">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dissolve">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dissolve">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Effect transition="in" filter="dissolve">
                                      <p:cBhvr>
                                        <p:cTn id="27" dur="500"/>
                                        <p:tgtEl>
                                          <p:spTgt spid="6">
                                            <p:txEl>
                                              <p:pRg st="1" end="1"/>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Effect transition="in" filter="dissolve">
                                      <p:cBhvr>
                                        <p:cTn id="30"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Client/server socket interaction: UDP</a:t>
            </a:r>
          </a:p>
        </p:txBody>
      </p:sp>
      <p:grpSp>
        <p:nvGrpSpPr>
          <p:cNvPr id="37" name="Group 4">
            <a:extLst>
              <a:ext uri="{FF2B5EF4-FFF2-40B4-BE49-F238E27FC236}">
                <a16:creationId xmlns:a16="http://schemas.microsoft.com/office/drawing/2014/main" id="{7F44DCB0-3AAB-534C-89CD-DB913DF09229}"/>
              </a:ext>
            </a:extLst>
          </p:cNvPr>
          <p:cNvGrpSpPr>
            <a:grpSpLocks/>
          </p:cNvGrpSpPr>
          <p:nvPr/>
        </p:nvGrpSpPr>
        <p:grpSpPr bwMode="auto">
          <a:xfrm>
            <a:off x="7008229" y="4140035"/>
            <a:ext cx="2211387" cy="2200275"/>
            <a:chOff x="3485" y="2494"/>
            <a:chExt cx="1393" cy="1386"/>
          </a:xfrm>
        </p:grpSpPr>
        <p:grpSp>
          <p:nvGrpSpPr>
            <p:cNvPr id="38" name="Group 5">
              <a:extLst>
                <a:ext uri="{FF2B5EF4-FFF2-40B4-BE49-F238E27FC236}">
                  <a16:creationId xmlns:a16="http://schemas.microsoft.com/office/drawing/2014/main" id="{702C97B7-DA60-0149-85AB-47F1FE0F7F57}"/>
                </a:ext>
              </a:extLst>
            </p:cNvPr>
            <p:cNvGrpSpPr>
              <a:grpSpLocks/>
            </p:cNvGrpSpPr>
            <p:nvPr/>
          </p:nvGrpSpPr>
          <p:grpSpPr bwMode="auto">
            <a:xfrm>
              <a:off x="3485" y="2964"/>
              <a:ext cx="1393" cy="916"/>
              <a:chOff x="3485" y="2964"/>
              <a:chExt cx="1393" cy="916"/>
            </a:xfrm>
          </p:grpSpPr>
          <p:sp>
            <p:nvSpPr>
              <p:cNvPr id="40" name="Text Box 6">
                <a:extLst>
                  <a:ext uri="{FF2B5EF4-FFF2-40B4-BE49-F238E27FC236}">
                    <a16:creationId xmlns:a16="http://schemas.microsoft.com/office/drawing/2014/main" id="{ACD138B3-6FD3-074F-B4D6-833745FCB1A1}"/>
                  </a:ext>
                </a:extLst>
              </p:cNvPr>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clientSocke</a:t>
                </a:r>
                <a:r>
                  <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1" name="Line 7">
                <a:extLst>
                  <a:ext uri="{FF2B5EF4-FFF2-40B4-BE49-F238E27FC236}">
                    <a16:creationId xmlns:a16="http://schemas.microsoft.com/office/drawing/2014/main" id="{4F1734AF-E8AC-FE4D-A9A8-4AF1B202B402}"/>
                  </a:ext>
                </a:extLst>
              </p:cNvPr>
              <p:cNvSpPr>
                <a:spLocks noChangeShapeType="1"/>
              </p:cNvSpPr>
              <p:nvPr/>
            </p:nvSpPr>
            <p:spPr bwMode="auto">
              <a:xfrm>
                <a:off x="3867" y="3335"/>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Text Box 8">
                <a:extLst>
                  <a:ext uri="{FF2B5EF4-FFF2-40B4-BE49-F238E27FC236}">
                    <a16:creationId xmlns:a16="http://schemas.microsoft.com/office/drawing/2014/main" id="{81054262-2955-D24D-A204-BF36CA6FD4E7}"/>
                  </a:ext>
                </a:extLst>
              </p:cNvPr>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err="1">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9" name="Line 9">
              <a:extLst>
                <a:ext uri="{FF2B5EF4-FFF2-40B4-BE49-F238E27FC236}">
                  <a16:creationId xmlns:a16="http://schemas.microsoft.com/office/drawing/2014/main" id="{FC178652-3FBA-1743-A65B-D82CC0E63C1B}"/>
                </a:ext>
              </a:extLst>
            </p:cNvPr>
            <p:cNvSpPr>
              <a:spLocks noChangeShapeType="1"/>
            </p:cNvSpPr>
            <p:nvPr/>
          </p:nvSpPr>
          <p:spPr bwMode="auto">
            <a:xfrm>
              <a:off x="3864" y="2494"/>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 name="Text Box 14">
            <a:extLst>
              <a:ext uri="{FF2B5EF4-FFF2-40B4-BE49-F238E27FC236}">
                <a16:creationId xmlns:a16="http://schemas.microsoft.com/office/drawing/2014/main" id="{9FDD06E3-D412-AA43-B8B8-10BB6577ED95}"/>
              </a:ext>
            </a:extLst>
          </p:cNvPr>
          <p:cNvSpPr txBox="1">
            <a:spLocks noChangeArrowheads="1"/>
          </p:cNvSpPr>
          <p:nvPr/>
        </p:nvSpPr>
        <p:spPr bwMode="auto">
          <a:xfrm>
            <a:off x="7165392" y="1480972"/>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1CA67099-9B1F-AF4B-AADB-081B7A2FC10D}"/>
              </a:ext>
            </a:extLst>
          </p:cNvPr>
          <p:cNvGrpSpPr/>
          <p:nvPr/>
        </p:nvGrpSpPr>
        <p:grpSpPr>
          <a:xfrm>
            <a:off x="6878054" y="2115972"/>
            <a:ext cx="4198939" cy="2055813"/>
            <a:chOff x="6878054" y="2115972"/>
            <a:chExt cx="4198939" cy="2055813"/>
          </a:xfrm>
        </p:grpSpPr>
        <p:grpSp>
          <p:nvGrpSpPr>
            <p:cNvPr id="44" name="Group 11">
              <a:extLst>
                <a:ext uri="{FF2B5EF4-FFF2-40B4-BE49-F238E27FC236}">
                  <a16:creationId xmlns:a16="http://schemas.microsoft.com/office/drawing/2014/main" id="{798733F7-216A-784C-9688-7517E2CC9831}"/>
                </a:ext>
              </a:extLst>
            </p:cNvPr>
            <p:cNvGrpSpPr>
              <a:grpSpLocks/>
            </p:cNvGrpSpPr>
            <p:nvPr/>
          </p:nvGrpSpPr>
          <p:grpSpPr bwMode="auto">
            <a:xfrm>
              <a:off x="6890754" y="2115972"/>
              <a:ext cx="3635376" cy="971550"/>
              <a:chOff x="3241" y="1750"/>
              <a:chExt cx="2290" cy="612"/>
            </a:xfrm>
          </p:grpSpPr>
          <p:sp>
            <p:nvSpPr>
              <p:cNvPr id="49" name="Text Box 12">
                <a:extLst>
                  <a:ext uri="{FF2B5EF4-FFF2-40B4-BE49-F238E27FC236}">
                    <a16:creationId xmlns:a16="http://schemas.microsoft.com/office/drawing/2014/main" id="{4BB2271A-4FFC-8048-A612-7E12F9F50E74}"/>
                  </a:ext>
                </a:extLst>
              </p:cNvPr>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Text Box 13">
                <a:extLst>
                  <a:ext uri="{FF2B5EF4-FFF2-40B4-BE49-F238E27FC236}">
                    <a16:creationId xmlns:a16="http://schemas.microsoft.com/office/drawing/2014/main" id="{277D84D0-CE11-2846-B401-8AB4D0BF51EF}"/>
                  </a:ext>
                </a:extLst>
              </p:cNvPr>
              <p:cNvSpPr txBox="1">
                <a:spLocks noChangeArrowheads="1"/>
              </p:cNvSpPr>
              <p:nvPr/>
            </p:nvSpPr>
            <p:spPr bwMode="auto">
              <a:xfrm>
                <a:off x="3241" y="1944"/>
                <a:ext cx="2290"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6" name="Text Box 15">
              <a:extLst>
                <a:ext uri="{FF2B5EF4-FFF2-40B4-BE49-F238E27FC236}">
                  <a16:creationId xmlns:a16="http://schemas.microsoft.com/office/drawing/2014/main" id="{97D964F3-BC0D-9344-837B-2B0BF990E4A5}"/>
                </a:ext>
              </a:extLst>
            </p:cNvPr>
            <p:cNvSpPr txBox="1">
              <a:spLocks noChangeArrowheads="1"/>
            </p:cNvSpPr>
            <p:nvPr/>
          </p:nvSpPr>
          <p:spPr bwMode="auto">
            <a:xfrm>
              <a:off x="6878054" y="3247860"/>
              <a:ext cx="419893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Create datagram with </a:t>
              </a:r>
              <a:r>
                <a:rPr kumimoji="0" lang="en-US" altLang="en-US" sz="1800" b="0" i="0" u="none" strike="noStrike" kern="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serverIP</a:t>
              </a: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And port=x; send datagram via</a:t>
              </a:r>
              <a:b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err="1">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47" name="Line 16">
              <a:extLst>
                <a:ext uri="{FF2B5EF4-FFF2-40B4-BE49-F238E27FC236}">
                  <a16:creationId xmlns:a16="http://schemas.microsoft.com/office/drawing/2014/main" id="{7EC03F56-353B-7E42-A0A2-334C1287EAFA}"/>
                </a:ext>
              </a:extLst>
            </p:cNvPr>
            <p:cNvSpPr>
              <a:spLocks noChangeShapeType="1"/>
            </p:cNvSpPr>
            <p:nvPr/>
          </p:nvSpPr>
          <p:spPr bwMode="auto">
            <a:xfrm>
              <a:off x="7574967" y="3052597"/>
              <a:ext cx="0" cy="32385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Line 17">
            <a:extLst>
              <a:ext uri="{FF2B5EF4-FFF2-40B4-BE49-F238E27FC236}">
                <a16:creationId xmlns:a16="http://schemas.microsoft.com/office/drawing/2014/main" id="{40634A1C-2FFB-FC4C-80CE-D90FD19221DF}"/>
              </a:ext>
            </a:extLst>
          </p:cNvPr>
          <p:cNvSpPr>
            <a:spLocks noChangeShapeType="1"/>
          </p:cNvSpPr>
          <p:nvPr/>
        </p:nvSpPr>
        <p:spPr bwMode="auto">
          <a:xfrm flipH="1">
            <a:off x="4498391" y="3652672"/>
            <a:ext cx="2409826" cy="4000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Text Box 18">
            <a:extLst>
              <a:ext uri="{FF2B5EF4-FFF2-40B4-BE49-F238E27FC236}">
                <a16:creationId xmlns:a16="http://schemas.microsoft.com/office/drawing/2014/main" id="{C819A4BA-113E-964D-96AD-ED683094AA75}"/>
              </a:ext>
            </a:extLst>
          </p:cNvPr>
          <p:cNvSpPr txBox="1">
            <a:spLocks noChangeArrowheads="1"/>
          </p:cNvSpPr>
          <p:nvPr/>
        </p:nvSpPr>
        <p:spPr bwMode="auto">
          <a:xfrm>
            <a:off x="2318754" y="2335047"/>
            <a:ext cx="2462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 port= x:</a:t>
            </a:r>
            <a:endParaRPr kumimoji="0" lang="en-US" altLang="en-US" sz="1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Text Box 19">
            <a:extLst>
              <a:ext uri="{FF2B5EF4-FFF2-40B4-BE49-F238E27FC236}">
                <a16:creationId xmlns:a16="http://schemas.microsoft.com/office/drawing/2014/main" id="{E75AC30B-2B60-9B49-9BC6-1121B1556EA2}"/>
              </a:ext>
            </a:extLst>
          </p:cNvPr>
          <p:cNvSpPr txBox="1">
            <a:spLocks noChangeArrowheads="1"/>
          </p:cNvSpPr>
          <p:nvPr/>
        </p:nvSpPr>
        <p:spPr bwMode="auto">
          <a:xfrm>
            <a:off x="2331454" y="2630322"/>
            <a:ext cx="3635375"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3" name="Group 20">
            <a:extLst>
              <a:ext uri="{FF2B5EF4-FFF2-40B4-BE49-F238E27FC236}">
                <a16:creationId xmlns:a16="http://schemas.microsoft.com/office/drawing/2014/main" id="{105B53F6-4E11-9B4F-83AD-A12D7B45002E}"/>
              </a:ext>
            </a:extLst>
          </p:cNvPr>
          <p:cNvGrpSpPr>
            <a:grpSpLocks/>
          </p:cNvGrpSpPr>
          <p:nvPr/>
        </p:nvGrpSpPr>
        <p:grpSpPr bwMode="auto">
          <a:xfrm>
            <a:off x="2344154" y="3293897"/>
            <a:ext cx="2211387" cy="1109663"/>
            <a:chOff x="589" y="1982"/>
            <a:chExt cx="1393" cy="699"/>
          </a:xfrm>
        </p:grpSpPr>
        <p:sp>
          <p:nvSpPr>
            <p:cNvPr id="54" name="Line 21">
              <a:extLst>
                <a:ext uri="{FF2B5EF4-FFF2-40B4-BE49-F238E27FC236}">
                  <a16:creationId xmlns:a16="http://schemas.microsoft.com/office/drawing/2014/main" id="{2DB889B3-B55C-E94B-B323-72AECF179D85}"/>
                </a:ext>
              </a:extLst>
            </p:cNvPr>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22">
              <a:extLst>
                <a:ext uri="{FF2B5EF4-FFF2-40B4-BE49-F238E27FC236}">
                  <a16:creationId xmlns:a16="http://schemas.microsoft.com/office/drawing/2014/main" id="{9FE4B9D3-FE8A-7E4C-8E08-01C28E81023D}"/>
                </a:ext>
              </a:extLst>
            </p:cNvPr>
            <p:cNvSpPr txBox="1">
              <a:spLocks noChangeArrowheads="1"/>
            </p:cNvSpPr>
            <p:nvPr/>
          </p:nvSpPr>
          <p:spPr bwMode="auto">
            <a:xfrm>
              <a:off x="589" y="227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err="1">
                  <a:ln>
                    <a:noFill/>
                  </a:ln>
                  <a:solidFill>
                    <a:srgbClr val="CC0000"/>
                  </a:solidFill>
                  <a:effectLst/>
                  <a:uLnTx/>
                  <a:uFillTx/>
                  <a:latin typeface="Arial" panose="020B0604020202020204" pitchFamily="34" charset="0"/>
                  <a:ea typeface="ＭＳ Ｐゴシック" panose="020B0600070205080204" pitchFamily="34" charset="-128"/>
                  <a:cs typeface="+mn-cs"/>
                </a:rPr>
                <a:t>serverSocke</a:t>
              </a:r>
              <a:r>
                <a:rPr kumimoji="0" lang="en-US" altLang="en-US" sz="1800" b="0" i="0" u="none" strike="noStrike" kern="0" cap="none" spc="0" normalizeH="0" baseline="0" noProof="0" err="1">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6" name="Group 23">
            <a:extLst>
              <a:ext uri="{FF2B5EF4-FFF2-40B4-BE49-F238E27FC236}">
                <a16:creationId xmlns:a16="http://schemas.microsoft.com/office/drawing/2014/main" id="{6729A767-0894-134A-B58D-6CE959F3ABBB}"/>
              </a:ext>
            </a:extLst>
          </p:cNvPr>
          <p:cNvGrpSpPr>
            <a:grpSpLocks/>
          </p:cNvGrpSpPr>
          <p:nvPr/>
        </p:nvGrpSpPr>
        <p:grpSpPr bwMode="auto">
          <a:xfrm>
            <a:off x="2607679" y="4405147"/>
            <a:ext cx="4202112" cy="1698625"/>
            <a:chOff x="755" y="2696"/>
            <a:chExt cx="2647" cy="1070"/>
          </a:xfrm>
        </p:grpSpPr>
        <p:sp>
          <p:nvSpPr>
            <p:cNvPr id="57" name="Text Box 24">
              <a:extLst>
                <a:ext uri="{FF2B5EF4-FFF2-40B4-BE49-F238E27FC236}">
                  <a16:creationId xmlns:a16="http://schemas.microsoft.com/office/drawing/2014/main" id="{45FE834E-F5E7-9341-B57D-B054DC6E28DA}"/>
                </a:ext>
              </a:extLst>
            </p:cNvPr>
            <p:cNvSpPr txBox="1">
              <a:spLocks noChangeArrowheads="1"/>
            </p:cNvSpPr>
            <p:nvPr/>
          </p:nvSpPr>
          <p:spPr bwMode="auto">
            <a:xfrm>
              <a:off x="755"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err="1">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t>
              </a:r>
              <a:endPar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specifying </a:t>
              </a:r>
              <a:b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client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 number</a:t>
              </a:r>
              <a:endParaRPr kumimoji="0" lang="en-US" altLang="en-US" sz="1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25">
              <a:extLst>
                <a:ext uri="{FF2B5EF4-FFF2-40B4-BE49-F238E27FC236}">
                  <a16:creationId xmlns:a16="http://schemas.microsoft.com/office/drawing/2014/main" id="{77A2D0F4-2C33-7B48-B528-6DAF87636FD4}"/>
                </a:ext>
              </a:extLst>
            </p:cNvPr>
            <p:cNvSpPr>
              <a:spLocks noChangeShapeType="1"/>
            </p:cNvSpPr>
            <p:nvPr/>
          </p:nvSpPr>
          <p:spPr bwMode="auto">
            <a:xfrm>
              <a:off x="1278" y="2696"/>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Line 26">
              <a:extLst>
                <a:ext uri="{FF2B5EF4-FFF2-40B4-BE49-F238E27FC236}">
                  <a16:creationId xmlns:a16="http://schemas.microsoft.com/office/drawing/2014/main" id="{77CA0ACB-6768-D649-A01B-D103D4E2B585}"/>
                </a:ext>
              </a:extLst>
            </p:cNvPr>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036195" y="1465007"/>
            <a:ext cx="32860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(running on </a:t>
            </a:r>
            <a:r>
              <a:rPr kumimoji="0" lang="en-US" altLang="en-US" sz="1800" b="0" i="0" u="none" strike="noStrike" kern="1200" cap="none" spc="0" normalizeH="0" baseline="0" noProof="0" err="1">
                <a:ln>
                  <a:noFill/>
                </a:ln>
                <a:solidFill>
                  <a:srgbClr val="000000"/>
                </a:solidFill>
                <a:effectLst/>
                <a:uLnTx/>
                <a:uFillTx/>
                <a:latin typeface="Calibri" panose="020F0502020204030204"/>
                <a:ea typeface="ＭＳ Ｐゴシック" panose="020B0600070205080204" pitchFamily="34" charset="-128"/>
                <a:cs typeface="+mn-cs"/>
              </a:rPr>
              <a:t>serverIP</a:t>
            </a:r>
            <a:r>
              <a:rPr kumimoji="0" lang="en-US"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534349" y="1399326"/>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0" name="Slide Number Placeholder 2">
            <a:extLst>
              <a:ext uri="{FF2B5EF4-FFF2-40B4-BE49-F238E27FC236}">
                <a16:creationId xmlns:a16="http://schemas.microsoft.com/office/drawing/2014/main" id="{AC47B214-54CF-3041-98BF-A73AC365F808}"/>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109</a:t>
            </a:fld>
            <a:endParaRPr lang="en-US"/>
          </a:p>
        </p:txBody>
      </p:sp>
    </p:spTree>
    <p:extLst>
      <p:ext uri="{BB962C8B-B14F-4D97-AF65-F5344CB8AC3E}">
        <p14:creationId xmlns:p14="http://schemas.microsoft.com/office/powerpoint/2010/main" val="1432250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right)">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dissolve">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wipe(up)">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up)">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An application-layer </a:t>
            </a:r>
            <a:r>
              <a:rPr lang="en-US" altLang="en-US">
                <a:ea typeface="ＭＳ Ｐゴシック" panose="020B0600070205080204" pitchFamily="34" charset="-128"/>
              </a:rPr>
              <a:t>p</a:t>
            </a:r>
            <a:r>
              <a:rPr lang="en-US" altLang="en-US" sz="4400">
                <a:ea typeface="ＭＳ Ｐゴシック" panose="020B0600070205080204" pitchFamily="34" charset="-128"/>
              </a:rPr>
              <a:t>rotocol </a:t>
            </a:r>
            <a:r>
              <a:rPr lang="en-US" altLang="en-US">
                <a:ea typeface="ＭＳ Ｐゴシック" panose="020B0600070205080204" pitchFamily="34" charset="-128"/>
              </a:rPr>
              <a:t>d</a:t>
            </a:r>
            <a:r>
              <a:rPr lang="en-US" altLang="en-US" sz="4400">
                <a:ea typeface="ＭＳ Ｐゴシック" panose="020B0600070205080204" pitchFamily="34" charset="-128"/>
              </a:rPr>
              <a:t>efines:</a:t>
            </a:r>
            <a:endParaRPr lang="en-US" sz="440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types of messages exchanged,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e.g., request, response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message syntax: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what fields in messages &amp; how fields are delineated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message semantics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meaning of information in fields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rules</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open protocols:</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defined in RFCs, everyone has access to protocol definition</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allows for interoperability</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e.g., HTTP,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proprietary protocols:</a:t>
            </a:r>
          </a:p>
          <a:p>
            <a:pPr marL="527050"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e.g., Skype, Zoom</a:t>
            </a:r>
          </a:p>
        </p:txBody>
      </p:sp>
      <p:sp>
        <p:nvSpPr>
          <p:cNvPr id="5" name="Slide Number Placeholder 2">
            <a:extLst>
              <a:ext uri="{FF2B5EF4-FFF2-40B4-BE49-F238E27FC236}">
                <a16:creationId xmlns:a16="http://schemas.microsoft.com/office/drawing/2014/main" id="{2BFE3DF4-2D02-7D4F-B76E-99CD4324F9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dissolve">
                                      <p:cBhvr>
                                        <p:cTn id="18" dur="500"/>
                                        <p:tgtEl>
                                          <p:spTgt spid="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dissolve">
                                      <p:cBhvr>
                                        <p:cTn id="31" dur="500"/>
                                        <p:tgtEl>
                                          <p:spTgt spid="8">
                                            <p:txEl>
                                              <p:pRg st="1" end="1"/>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8">
                                            <p:txEl>
                                              <p:pRg st="2" end="2"/>
                                            </p:txEl>
                                          </p:spTgt>
                                        </p:tgtEl>
                                        <p:attrNameLst>
                                          <p:attrName>style.visibility</p:attrName>
                                        </p:attrNameLst>
                                      </p:cBhvr>
                                      <p:to>
                                        <p:strVal val="visible"/>
                                      </p:to>
                                    </p:set>
                                    <p:animEffect transition="in" filter="dissolve">
                                      <p:cBhvr>
                                        <p:cTn id="34" dur="500"/>
                                        <p:tgtEl>
                                          <p:spTgt spid="8">
                                            <p:txEl>
                                              <p:pRg st="2" end="2"/>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3" end="3"/>
                                            </p:txEl>
                                          </p:spTgt>
                                        </p:tgtEl>
                                        <p:attrNameLst>
                                          <p:attrName>style.visibility</p:attrName>
                                        </p:attrNameLst>
                                      </p:cBhvr>
                                      <p:to>
                                        <p:strVal val="visible"/>
                                      </p:to>
                                    </p:set>
                                    <p:animEffect transition="in" filter="dissolve">
                                      <p:cBhvr>
                                        <p:cTn id="37" dur="500"/>
                                        <p:tgtEl>
                                          <p:spTgt spid="8">
                                            <p:txEl>
                                              <p:pRg st="3" end="3"/>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Example app: UDP client</a:t>
            </a:r>
            <a:endParaRPr lang="en-US" altLang="en-US" sz="5400">
              <a:solidFill>
                <a:srgbClr val="000099"/>
              </a:solidFill>
              <a:ea typeface="ＭＳ Ｐゴシック" panose="020B0600070205080204" pitchFamily="34" charset="-128"/>
              <a:cs typeface="+mn-cs"/>
            </a:endParaRPr>
          </a:p>
        </p:txBody>
      </p:sp>
      <p:sp>
        <p:nvSpPr>
          <p:cNvPr id="100" name="TextBox 1">
            <a:extLst>
              <a:ext uri="{FF2B5EF4-FFF2-40B4-BE49-F238E27FC236}">
                <a16:creationId xmlns:a16="http://schemas.microsoft.com/office/drawing/2014/main" id="{536333E5-2CE2-9346-82C1-DACAC294646B}"/>
              </a:ext>
            </a:extLst>
          </p:cNvPr>
          <p:cNvSpPr txBox="1">
            <a:spLocks noChangeArrowheads="1"/>
          </p:cNvSpPr>
          <p:nvPr/>
        </p:nvSpPr>
        <p:spPr bwMode="auto">
          <a:xfrm>
            <a:off x="5404044" y="1906313"/>
            <a:ext cx="5889754" cy="4267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serverName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'hostname'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serverPort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12000</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message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clientSocket.sendto</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message.encode</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serverName</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serverPort</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modifiedMessage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serverAddress</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clientSocket.recvfrom</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(2048)</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print(</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modifiedMessage.decode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41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Python UDPClient</a:t>
            </a:r>
          </a:p>
        </p:txBody>
      </p:sp>
      <p:grpSp>
        <p:nvGrpSpPr>
          <p:cNvPr id="102" name="Group 46">
            <a:extLst>
              <a:ext uri="{FF2B5EF4-FFF2-40B4-BE49-F238E27FC236}">
                <a16:creationId xmlns:a16="http://schemas.microsoft.com/office/drawing/2014/main" id="{F406A622-9128-8442-A93C-56AFB56A7A29}"/>
              </a:ext>
            </a:extLst>
          </p:cNvPr>
          <p:cNvGrpSpPr>
            <a:grpSpLocks/>
          </p:cNvGrpSpPr>
          <p:nvPr/>
        </p:nvGrpSpPr>
        <p:grpSpPr bwMode="auto">
          <a:xfrm>
            <a:off x="2456662" y="1963666"/>
            <a:ext cx="3023734" cy="297517"/>
            <a:chOff x="-242132" y="1766968"/>
            <a:chExt cx="3023579" cy="298280"/>
          </a:xfrm>
        </p:grpSpPr>
        <p:sp>
          <p:nvSpPr>
            <p:cNvPr id="103" name="TextBox 3">
              <a:extLst>
                <a:ext uri="{FF2B5EF4-FFF2-40B4-BE49-F238E27FC236}">
                  <a16:creationId xmlns:a16="http://schemas.microsoft.com/office/drawing/2014/main" id="{12DA0434-01DE-E046-B7D5-1EDBB8B2D0C5}"/>
                </a:ext>
              </a:extLst>
            </p:cNvPr>
            <p:cNvSpPr txBox="1">
              <a:spLocks noChangeArrowheads="1"/>
            </p:cNvSpPr>
            <p:nvPr/>
          </p:nvSpPr>
          <p:spPr bwMode="auto">
            <a:xfrm>
              <a:off x="-242132" y="1766968"/>
              <a:ext cx="3023579" cy="298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include Python’s socket library</a:t>
              </a:r>
            </a:p>
          </p:txBody>
        </p:sp>
        <p:cxnSp>
          <p:nvCxnSpPr>
            <p:cNvPr id="104" name="Straight Connector 10">
              <a:extLst>
                <a:ext uri="{FF2B5EF4-FFF2-40B4-BE49-F238E27FC236}">
                  <a16:creationId xmlns:a16="http://schemas.microsoft.com/office/drawing/2014/main" id="{3C3F6D39-A2A8-4349-A503-867255F17A18}"/>
                </a:ext>
              </a:extLst>
            </p:cNvPr>
            <p:cNvCxnSpPr>
              <a:cxnSpLocks noChangeShapeType="1"/>
            </p:cNvCxnSpPr>
            <p:nvPr/>
          </p:nvCxnSpPr>
          <p:spPr bwMode="auto">
            <a:xfrm>
              <a:off x="2309371" y="1930400"/>
              <a:ext cx="37032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5" name="Group 47">
            <a:extLst>
              <a:ext uri="{FF2B5EF4-FFF2-40B4-BE49-F238E27FC236}">
                <a16:creationId xmlns:a16="http://schemas.microsoft.com/office/drawing/2014/main" id="{0A55EB29-DB79-7645-BE78-7EACF4B9A12B}"/>
              </a:ext>
            </a:extLst>
          </p:cNvPr>
          <p:cNvGrpSpPr>
            <a:grpSpLocks/>
          </p:cNvGrpSpPr>
          <p:nvPr/>
        </p:nvGrpSpPr>
        <p:grpSpPr bwMode="auto">
          <a:xfrm>
            <a:off x="3344907" y="2997131"/>
            <a:ext cx="2943680" cy="307777"/>
            <a:chOff x="1211823" y="2904386"/>
            <a:chExt cx="2271818" cy="307392"/>
          </a:xfrm>
        </p:grpSpPr>
        <p:sp>
          <p:nvSpPr>
            <p:cNvPr id="106" name="TextBox 31">
              <a:extLst>
                <a:ext uri="{FF2B5EF4-FFF2-40B4-BE49-F238E27FC236}">
                  <a16:creationId xmlns:a16="http://schemas.microsoft.com/office/drawing/2014/main" id="{75D75C6C-85BB-3C40-92D3-8502CEABFBD5}"/>
                </a:ext>
              </a:extLst>
            </p:cNvPr>
            <p:cNvSpPr txBox="1">
              <a:spLocks noChangeArrowheads="1"/>
            </p:cNvSpPr>
            <p:nvPr/>
          </p:nvSpPr>
          <p:spPr bwMode="auto">
            <a:xfrm>
              <a:off x="1211823" y="2904386"/>
              <a:ext cx="2271818"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107" name="Straight Connector 32">
              <a:extLst>
                <a:ext uri="{FF2B5EF4-FFF2-40B4-BE49-F238E27FC236}">
                  <a16:creationId xmlns:a16="http://schemas.microsoft.com/office/drawing/2014/main" id="{DCDED167-6BDC-964B-B56B-76A2BB372069}"/>
                </a:ext>
              </a:extLst>
            </p:cNvPr>
            <p:cNvCxnSpPr>
              <a:cxnSpLocks noChangeShapeType="1"/>
            </p:cNvCxnSpPr>
            <p:nvPr/>
          </p:nvCxnSpPr>
          <p:spPr bwMode="auto">
            <a:xfrm>
              <a:off x="2488965" y="3080272"/>
              <a:ext cx="288707"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8" name="Group 48">
            <a:extLst>
              <a:ext uri="{FF2B5EF4-FFF2-40B4-BE49-F238E27FC236}">
                <a16:creationId xmlns:a16="http://schemas.microsoft.com/office/drawing/2014/main" id="{25E66BBE-B082-AC48-AE42-0CA9F6FF4A7B}"/>
              </a:ext>
            </a:extLst>
          </p:cNvPr>
          <p:cNvGrpSpPr>
            <a:grpSpLocks/>
          </p:cNvGrpSpPr>
          <p:nvPr/>
        </p:nvGrpSpPr>
        <p:grpSpPr bwMode="auto">
          <a:xfrm>
            <a:off x="2988803" y="3664103"/>
            <a:ext cx="2943680" cy="297517"/>
            <a:chOff x="320502" y="3822598"/>
            <a:chExt cx="2944213" cy="297415"/>
          </a:xfrm>
        </p:grpSpPr>
        <p:sp>
          <p:nvSpPr>
            <p:cNvPr id="109" name="TextBox 34">
              <a:extLst>
                <a:ext uri="{FF2B5EF4-FFF2-40B4-BE49-F238E27FC236}">
                  <a16:creationId xmlns:a16="http://schemas.microsoft.com/office/drawing/2014/main" id="{CD0C6081-C6B7-2641-80D1-E2DED8EB5BE8}"/>
                </a:ext>
              </a:extLst>
            </p:cNvPr>
            <p:cNvSpPr txBox="1">
              <a:spLocks noChangeArrowheads="1"/>
            </p:cNvSpPr>
            <p:nvPr/>
          </p:nvSpPr>
          <p:spPr bwMode="auto">
            <a:xfrm>
              <a:off x="320502" y="3822598"/>
              <a:ext cx="2944213" cy="29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get user keyboard input </a:t>
              </a:r>
            </a:p>
          </p:txBody>
        </p:sp>
        <p:cxnSp>
          <p:nvCxnSpPr>
            <p:cNvPr id="110" name="Straight Connector 35">
              <a:extLst>
                <a:ext uri="{FF2B5EF4-FFF2-40B4-BE49-F238E27FC236}">
                  <a16:creationId xmlns:a16="http://schemas.microsoft.com/office/drawing/2014/main" id="{A49CAC45-33DD-284A-9C51-3E8086DB4A3C}"/>
                </a:ext>
              </a:extLst>
            </p:cNvPr>
            <p:cNvCxnSpPr>
              <a:cxnSpLocks noChangeShapeType="1"/>
            </p:cNvCxnSpPr>
            <p:nvPr/>
          </p:nvCxnSpPr>
          <p:spPr bwMode="auto">
            <a:xfrm>
              <a:off x="2340360" y="3968752"/>
              <a:ext cx="38106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1" name="Group 49">
            <a:extLst>
              <a:ext uri="{FF2B5EF4-FFF2-40B4-BE49-F238E27FC236}">
                <a16:creationId xmlns:a16="http://schemas.microsoft.com/office/drawing/2014/main" id="{48C468B7-1DC1-CB4A-8733-4EA18F6E3330}"/>
              </a:ext>
            </a:extLst>
          </p:cNvPr>
          <p:cNvGrpSpPr>
            <a:grpSpLocks/>
          </p:cNvGrpSpPr>
          <p:nvPr/>
        </p:nvGrpSpPr>
        <p:grpSpPr bwMode="auto">
          <a:xfrm>
            <a:off x="589926" y="4010877"/>
            <a:ext cx="4778572" cy="307777"/>
            <a:chOff x="-2057015" y="4094341"/>
            <a:chExt cx="4779099" cy="307008"/>
          </a:xfrm>
        </p:grpSpPr>
        <p:sp>
          <p:nvSpPr>
            <p:cNvPr id="112" name="TextBox 36">
              <a:extLst>
                <a:ext uri="{FF2B5EF4-FFF2-40B4-BE49-F238E27FC236}">
                  <a16:creationId xmlns:a16="http://schemas.microsoft.com/office/drawing/2014/main" id="{829D5E68-A72B-B34D-8934-6A58024541FB}"/>
                </a:ext>
              </a:extLst>
            </p:cNvPr>
            <p:cNvSpPr txBox="1">
              <a:spLocks noChangeArrowheads="1"/>
            </p:cNvSpPr>
            <p:nvPr/>
          </p:nvSpPr>
          <p:spPr bwMode="auto">
            <a:xfrm>
              <a:off x="-2057015" y="4094341"/>
              <a:ext cx="4723287" cy="307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attach server name, port to message; send into socket</a:t>
              </a:r>
            </a:p>
          </p:txBody>
        </p:sp>
        <p:cxnSp>
          <p:nvCxnSpPr>
            <p:cNvPr id="113" name="Straight Connector 39">
              <a:extLst>
                <a:ext uri="{FF2B5EF4-FFF2-40B4-BE49-F238E27FC236}">
                  <a16:creationId xmlns:a16="http://schemas.microsoft.com/office/drawing/2014/main" id="{B03E6B6D-23CC-9947-A802-0FCAD6FEFCEE}"/>
                </a:ext>
              </a:extLst>
            </p:cNvPr>
            <p:cNvCxnSpPr>
              <a:cxnSpLocks noChangeShapeType="1"/>
            </p:cNvCxnSpPr>
            <p:nvPr/>
          </p:nvCxnSpPr>
          <p:spPr bwMode="auto">
            <a:xfrm flipV="1">
              <a:off x="2360668" y="4261938"/>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4" name="Group 55">
            <a:extLst>
              <a:ext uri="{FF2B5EF4-FFF2-40B4-BE49-F238E27FC236}">
                <a16:creationId xmlns:a16="http://schemas.microsoft.com/office/drawing/2014/main" id="{D3297448-7869-B14A-9507-C168A822334C}"/>
              </a:ext>
            </a:extLst>
          </p:cNvPr>
          <p:cNvGrpSpPr>
            <a:grpSpLocks/>
          </p:cNvGrpSpPr>
          <p:nvPr/>
        </p:nvGrpSpPr>
        <p:grpSpPr bwMode="auto">
          <a:xfrm>
            <a:off x="1645918" y="5411634"/>
            <a:ext cx="3787622" cy="307776"/>
            <a:chOff x="-1061954" y="5487008"/>
            <a:chExt cx="3788048" cy="307391"/>
          </a:xfrm>
        </p:grpSpPr>
        <p:sp>
          <p:nvSpPr>
            <p:cNvPr id="115" name="TextBox 61">
              <a:extLst>
                <a:ext uri="{FF2B5EF4-FFF2-40B4-BE49-F238E27FC236}">
                  <a16:creationId xmlns:a16="http://schemas.microsoft.com/office/drawing/2014/main" id="{F3DDBD5F-F332-4149-B743-63C7CFA3F09E}"/>
                </a:ext>
              </a:extLst>
            </p:cNvPr>
            <p:cNvSpPr txBox="1">
              <a:spLocks noChangeArrowheads="1"/>
            </p:cNvSpPr>
            <p:nvPr/>
          </p:nvSpPr>
          <p:spPr bwMode="auto">
            <a:xfrm>
              <a:off x="-1061954" y="5487008"/>
              <a:ext cx="3684841" cy="30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print out received string and close socket</a:t>
              </a:r>
            </a:p>
          </p:txBody>
        </p:sp>
        <p:cxnSp>
          <p:nvCxnSpPr>
            <p:cNvPr id="116" name="Straight Connector 62">
              <a:extLst>
                <a:ext uri="{FF2B5EF4-FFF2-40B4-BE49-F238E27FC236}">
                  <a16:creationId xmlns:a16="http://schemas.microsoft.com/office/drawing/2014/main" id="{0E7498AA-C1D3-274D-B0D2-D6ED3F088FDB}"/>
                </a:ext>
              </a:extLst>
            </p:cNvPr>
            <p:cNvCxnSpPr>
              <a:cxnSpLocks noChangeShapeType="1"/>
            </p:cNvCxnSpPr>
            <p:nvPr/>
          </p:nvCxnSpPr>
          <p:spPr bwMode="auto">
            <a:xfrm>
              <a:off x="2309661" y="5657831"/>
              <a:ext cx="416433"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7" name="Group 54">
            <a:extLst>
              <a:ext uri="{FF2B5EF4-FFF2-40B4-BE49-F238E27FC236}">
                <a16:creationId xmlns:a16="http://schemas.microsoft.com/office/drawing/2014/main" id="{7E74A29F-5607-FC4D-9A4A-9324DFA726A6}"/>
              </a:ext>
            </a:extLst>
          </p:cNvPr>
          <p:cNvGrpSpPr>
            <a:grpSpLocks/>
          </p:cNvGrpSpPr>
          <p:nvPr/>
        </p:nvGrpSpPr>
        <p:grpSpPr bwMode="auto">
          <a:xfrm>
            <a:off x="2137532" y="4571815"/>
            <a:ext cx="4091095" cy="440025"/>
            <a:chOff x="-493741" y="4530536"/>
            <a:chExt cx="4090757" cy="440321"/>
          </a:xfrm>
        </p:grpSpPr>
        <p:sp>
          <p:nvSpPr>
            <p:cNvPr id="118" name="TextBox 56">
              <a:extLst>
                <a:ext uri="{FF2B5EF4-FFF2-40B4-BE49-F238E27FC236}">
                  <a16:creationId xmlns:a16="http://schemas.microsoft.com/office/drawing/2014/main" id="{4535E505-0C85-C345-9726-A22F78213A6E}"/>
                </a:ext>
              </a:extLst>
            </p:cNvPr>
            <p:cNvSpPr txBox="1">
              <a:spLocks noChangeArrowheads="1"/>
            </p:cNvSpPr>
            <p:nvPr/>
          </p:nvSpPr>
          <p:spPr bwMode="auto">
            <a:xfrm>
              <a:off x="-493741" y="4662874"/>
              <a:ext cx="4090757" cy="30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read reply data (bytes) from socket</a:t>
              </a:r>
            </a:p>
          </p:txBody>
        </p:sp>
        <p:cxnSp>
          <p:nvCxnSpPr>
            <p:cNvPr id="119" name="Straight Connector 59">
              <a:extLst>
                <a:ext uri="{FF2B5EF4-FFF2-40B4-BE49-F238E27FC236}">
                  <a16:creationId xmlns:a16="http://schemas.microsoft.com/office/drawing/2014/main" id="{DD1F2FDB-E293-DF42-9B53-AA2F24A605E2}"/>
                </a:ext>
              </a:extLst>
            </p:cNvPr>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120" name="TextBox 53">
              <a:extLst>
                <a:ext uri="{FF2B5EF4-FFF2-40B4-BE49-F238E27FC236}">
                  <a16:creationId xmlns:a16="http://schemas.microsoft.com/office/drawing/2014/main" id="{97123429-EC80-5746-ADCF-168DB6F1FD95}"/>
                </a:ext>
              </a:extLst>
            </p:cNvPr>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4" name="Slide Number Placeholder 2">
            <a:extLst>
              <a:ext uri="{FF2B5EF4-FFF2-40B4-BE49-F238E27FC236}">
                <a16:creationId xmlns:a16="http://schemas.microsoft.com/office/drawing/2014/main" id="{E72D9EA9-9DC6-CC43-A093-63DB326C6F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34716B03-306D-C35F-E056-9A7C759C2994}"/>
              </a:ext>
            </a:extLst>
          </p:cNvPr>
          <p:cNvSpPr txBox="1"/>
          <p:nvPr/>
        </p:nvSpPr>
        <p:spPr>
          <a:xfrm>
            <a:off x="589926" y="6443089"/>
            <a:ext cx="3250826" cy="307777"/>
          </a:xfrm>
          <a:prstGeom prst="rect">
            <a:avLst/>
          </a:prstGeom>
          <a:noFill/>
        </p:spPr>
        <p:txBody>
          <a:bodyPr wrap="none" rtlCol="0">
            <a:spAutoFit/>
          </a:bodyPr>
          <a:lstStyle/>
          <a:p>
            <a:r>
              <a:rPr lang="en-US" sz="1400"/>
              <a:t>Note: this code update (2023) to Python 3</a:t>
            </a:r>
          </a:p>
        </p:txBody>
      </p:sp>
    </p:spTree>
    <p:extLst>
      <p:ext uri="{BB962C8B-B14F-4D97-AF65-F5344CB8AC3E}">
        <p14:creationId xmlns:p14="http://schemas.microsoft.com/office/powerpoint/2010/main" val="251265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02"/>
                                        </p:tgtEl>
                                      </p:cBhvr>
                                    </p:animEffect>
                                    <p:set>
                                      <p:cBhvr>
                                        <p:cTn id="12" dur="1" fill="hold">
                                          <p:stCondLst>
                                            <p:cond delay="499"/>
                                          </p:stCondLst>
                                        </p:cTn>
                                        <p:tgtEl>
                                          <p:spTgt spid="10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dissolve">
                                      <p:cBhvr>
                                        <p:cTn id="15" dur="500"/>
                                        <p:tgtEl>
                                          <p:spTgt spid="10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05"/>
                                        </p:tgtEl>
                                      </p:cBhvr>
                                    </p:animEffect>
                                    <p:set>
                                      <p:cBhvr>
                                        <p:cTn id="20" dur="1" fill="hold">
                                          <p:stCondLst>
                                            <p:cond delay="499"/>
                                          </p:stCondLst>
                                        </p:cTn>
                                        <p:tgtEl>
                                          <p:spTgt spid="105"/>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108"/>
                                        </p:tgtEl>
                                      </p:cBhvr>
                                    </p:animEffect>
                                    <p:set>
                                      <p:cBhvr>
                                        <p:cTn id="28" dur="1" fill="hold">
                                          <p:stCondLst>
                                            <p:cond delay="499"/>
                                          </p:stCondLst>
                                        </p:cTn>
                                        <p:tgtEl>
                                          <p:spTgt spid="108"/>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dissolve">
                                      <p:cBhvr>
                                        <p:cTn id="31" dur="500"/>
                                        <p:tgtEl>
                                          <p:spTgt spid="111"/>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11"/>
                                        </p:tgtEl>
                                      </p:cBhvr>
                                    </p:animEffect>
                                    <p:set>
                                      <p:cBhvr>
                                        <p:cTn id="36" dur="1" fill="hold">
                                          <p:stCondLst>
                                            <p:cond delay="499"/>
                                          </p:stCondLst>
                                        </p:cTn>
                                        <p:tgtEl>
                                          <p:spTgt spid="111"/>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dissolve">
                                      <p:cBhvr>
                                        <p:cTn id="39" dur="500"/>
                                        <p:tgtEl>
                                          <p:spTgt spid="117"/>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117"/>
                                        </p:tgtEl>
                                      </p:cBhvr>
                                    </p:animEffect>
                                    <p:set>
                                      <p:cBhvr>
                                        <p:cTn id="44" dur="1" fill="hold">
                                          <p:stCondLst>
                                            <p:cond delay="499"/>
                                          </p:stCondLst>
                                        </p:cTn>
                                        <p:tgtEl>
                                          <p:spTgt spid="11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dissolve">
                                      <p:cBhvr>
                                        <p:cTn id="47"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Example app: UDP server</a:t>
            </a:r>
            <a:endParaRPr lang="en-US" altLang="en-US" sz="5400">
              <a:solidFill>
                <a:srgbClr val="000099"/>
              </a:solidFill>
              <a:ea typeface="ＭＳ Ｐゴシック" panose="020B0600070205080204" pitchFamily="34" charset="-128"/>
              <a:cs typeface="+mn-cs"/>
            </a:endParaRP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86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Python </a:t>
            </a:r>
            <a:r>
              <a:rPr kumimoji="0" lang="en-US" altLang="en-US" sz="2400" b="0" i="1" u="none" strike="noStrike" kern="1200" cap="none" spc="0" normalizeH="0" baseline="0" noProof="0" err="1">
                <a:ln>
                  <a:noFill/>
                </a:ln>
                <a:solidFill>
                  <a:srgbClr val="CC0000"/>
                </a:solidFill>
                <a:effectLst/>
                <a:uLnTx/>
                <a:uFillTx/>
                <a:latin typeface="Arial" panose="020B0604020202020204" pitchFamily="34" charset="0"/>
                <a:ea typeface="ＭＳ Ｐゴシック" panose="020B0600070205080204" pitchFamily="34" charset="-128"/>
                <a:cs typeface="+mn-cs"/>
              </a:rPr>
              <a:t>UDPServer</a:t>
            </a:r>
            <a:endParaRPr kumimoji="0" lang="en-US" altLang="en-US" sz="2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5" name="TextBox 1">
            <a:extLst>
              <a:ext uri="{FF2B5EF4-FFF2-40B4-BE49-F238E27FC236}">
                <a16:creationId xmlns:a16="http://schemas.microsoft.com/office/drawing/2014/main" id="{69C030C5-F3D0-9E44-ABCB-6457753A9DFB}"/>
              </a:ext>
            </a:extLst>
          </p:cNvPr>
          <p:cNvSpPr txBox="1">
            <a:spLocks noChangeArrowheads="1"/>
          </p:cNvSpPr>
          <p:nvPr/>
        </p:nvSpPr>
        <p:spPr bwMode="auto">
          <a:xfrm>
            <a:off x="5416744" y="1962946"/>
            <a:ext cx="6128601" cy="3453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serverPort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socket(AF_INET,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fr-FR"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serverPort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print('</a:t>
            </a:r>
            <a:r>
              <a:rPr kumimoji="0" lang="en-US" altLang="ja-JP" sz="20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The server is ready to receive</a:t>
            </a:r>
            <a:r>
              <a:rPr kumimoji="0" lang="en-US" altLang="ja-JP"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message,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clientAddress</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serverSocket.recvfrom</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(2048)</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modifiedMessage</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message.decode</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().upper()</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serverSocket.sendto</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modifiedMessage.encode</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clientAddress</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nvGrpSpPr>
          <p:cNvPr id="26" name="Group 13">
            <a:extLst>
              <a:ext uri="{FF2B5EF4-FFF2-40B4-BE49-F238E27FC236}">
                <a16:creationId xmlns:a16="http://schemas.microsoft.com/office/drawing/2014/main" id="{E6794E5D-F097-A04E-9B91-603D87E112BE}"/>
              </a:ext>
            </a:extLst>
          </p:cNvPr>
          <p:cNvGrpSpPr>
            <a:grpSpLocks/>
          </p:cNvGrpSpPr>
          <p:nvPr/>
        </p:nvGrpSpPr>
        <p:grpSpPr bwMode="auto">
          <a:xfrm>
            <a:off x="3352917" y="2744875"/>
            <a:ext cx="2558753" cy="307975"/>
            <a:chOff x="732830" y="2581901"/>
            <a:chExt cx="2559082" cy="307777"/>
          </a:xfrm>
        </p:grpSpPr>
        <p:sp>
          <p:nvSpPr>
            <p:cNvPr id="27" name="TextBox 31">
              <a:extLst>
                <a:ext uri="{FF2B5EF4-FFF2-40B4-BE49-F238E27FC236}">
                  <a16:creationId xmlns:a16="http://schemas.microsoft.com/office/drawing/2014/main" id="{529ABA9E-2387-AB44-B717-09C05F742B5B}"/>
                </a:ext>
              </a:extLst>
            </p:cNvPr>
            <p:cNvSpPr txBox="1">
              <a:spLocks noChangeArrowheads="1"/>
            </p:cNvSpPr>
            <p:nvPr/>
          </p:nvSpPr>
          <p:spPr bwMode="auto">
            <a:xfrm>
              <a:off x="732830" y="2581901"/>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28" name="Straight Connector 32">
              <a:extLst>
                <a:ext uri="{FF2B5EF4-FFF2-40B4-BE49-F238E27FC236}">
                  <a16:creationId xmlns:a16="http://schemas.microsoft.com/office/drawing/2014/main" id="{103D9E9D-7411-A240-B0CE-7B858CF05BFE}"/>
                </a:ext>
              </a:extLst>
            </p:cNvPr>
            <p:cNvCxnSpPr>
              <a:cxnSpLocks noChangeShapeType="1"/>
            </p:cNvCxnSpPr>
            <p:nvPr/>
          </p:nvCxnSpPr>
          <p:spPr bwMode="auto">
            <a:xfrm>
              <a:off x="2394178" y="2749550"/>
              <a:ext cx="358094"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9" name="Group 14">
            <a:extLst>
              <a:ext uri="{FF2B5EF4-FFF2-40B4-BE49-F238E27FC236}">
                <a16:creationId xmlns:a16="http://schemas.microsoft.com/office/drawing/2014/main" id="{F985C9C4-F94B-CC47-9BE8-1892C6168FD0}"/>
              </a:ext>
            </a:extLst>
          </p:cNvPr>
          <p:cNvGrpSpPr>
            <a:grpSpLocks/>
          </p:cNvGrpSpPr>
          <p:nvPr/>
        </p:nvGrpSpPr>
        <p:grpSpPr bwMode="auto">
          <a:xfrm>
            <a:off x="1773888" y="3108924"/>
            <a:ext cx="3605785" cy="307777"/>
            <a:chOff x="-896820" y="3018353"/>
            <a:chExt cx="3607385" cy="307392"/>
          </a:xfrm>
        </p:grpSpPr>
        <p:sp>
          <p:nvSpPr>
            <p:cNvPr id="30" name="TextBox 26">
              <a:extLst>
                <a:ext uri="{FF2B5EF4-FFF2-40B4-BE49-F238E27FC236}">
                  <a16:creationId xmlns:a16="http://schemas.microsoft.com/office/drawing/2014/main" id="{8032DBCE-C286-BB46-BD1F-9805EEA319FC}"/>
                </a:ext>
              </a:extLst>
            </p:cNvPr>
            <p:cNvSpPr txBox="1">
              <a:spLocks noChangeArrowheads="1"/>
            </p:cNvSpPr>
            <p:nvPr/>
          </p:nvSpPr>
          <p:spPr bwMode="auto">
            <a:xfrm>
              <a:off x="-896820" y="3018353"/>
              <a:ext cx="3607385"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bind socket to local port number 12000</a:t>
              </a:r>
            </a:p>
          </p:txBody>
        </p:sp>
        <p:cxnSp>
          <p:nvCxnSpPr>
            <p:cNvPr id="31" name="Straight Connector 30">
              <a:extLst>
                <a:ext uri="{FF2B5EF4-FFF2-40B4-BE49-F238E27FC236}">
                  <a16:creationId xmlns:a16="http://schemas.microsoft.com/office/drawing/2014/main" id="{4B47DB91-CB9C-004F-8F0B-B960A536FB15}"/>
                </a:ext>
              </a:extLst>
            </p:cNvPr>
            <p:cNvCxnSpPr>
              <a:cxnSpLocks noChangeShapeType="1"/>
            </p:cNvCxnSpPr>
            <p:nvPr/>
          </p:nvCxnSpPr>
          <p:spPr bwMode="auto">
            <a:xfrm>
              <a:off x="2375948" y="3171825"/>
              <a:ext cx="334255"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2" name="Group 15">
            <a:extLst>
              <a:ext uri="{FF2B5EF4-FFF2-40B4-BE49-F238E27FC236}">
                <a16:creationId xmlns:a16="http://schemas.microsoft.com/office/drawing/2014/main" id="{D747856B-2F4C-494D-8DDA-72B42F0090C3}"/>
              </a:ext>
            </a:extLst>
          </p:cNvPr>
          <p:cNvGrpSpPr>
            <a:grpSpLocks/>
          </p:cNvGrpSpPr>
          <p:nvPr/>
        </p:nvGrpSpPr>
        <p:grpSpPr bwMode="auto">
          <a:xfrm>
            <a:off x="3884090" y="3825856"/>
            <a:ext cx="1488056" cy="298450"/>
            <a:chOff x="1222134" y="3803733"/>
            <a:chExt cx="1488522" cy="299227"/>
          </a:xfrm>
        </p:grpSpPr>
        <p:sp>
          <p:nvSpPr>
            <p:cNvPr id="33" name="TextBox 34">
              <a:extLst>
                <a:ext uri="{FF2B5EF4-FFF2-40B4-BE49-F238E27FC236}">
                  <a16:creationId xmlns:a16="http://schemas.microsoft.com/office/drawing/2014/main" id="{B9333DFF-5997-FD45-82AB-CE3AE4734E9D}"/>
                </a:ext>
              </a:extLst>
            </p:cNvPr>
            <p:cNvSpPr txBox="1">
              <a:spLocks noChangeArrowheads="1"/>
            </p:cNvSpPr>
            <p:nvPr/>
          </p:nvSpPr>
          <p:spPr bwMode="auto">
            <a:xfrm>
              <a:off x="1222134" y="380373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34" name="Straight Connector 35">
              <a:extLst>
                <a:ext uri="{FF2B5EF4-FFF2-40B4-BE49-F238E27FC236}">
                  <a16:creationId xmlns:a16="http://schemas.microsoft.com/office/drawing/2014/main" id="{C5C98F9A-B437-0647-8271-AFD3AB07BC40}"/>
                </a:ext>
              </a:extLst>
            </p:cNvPr>
            <p:cNvCxnSpPr>
              <a:cxnSpLocks noChangeShapeType="1"/>
            </p:cNvCxnSpPr>
            <p:nvPr/>
          </p:nvCxnSpPr>
          <p:spPr bwMode="auto">
            <a:xfrm>
              <a:off x="2367604" y="3964781"/>
              <a:ext cx="343052"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5" name="Group 17">
            <a:extLst>
              <a:ext uri="{FF2B5EF4-FFF2-40B4-BE49-F238E27FC236}">
                <a16:creationId xmlns:a16="http://schemas.microsoft.com/office/drawing/2014/main" id="{D0BDCF5E-DA2B-5844-BD1C-AC1F96949F3B}"/>
              </a:ext>
            </a:extLst>
          </p:cNvPr>
          <p:cNvGrpSpPr>
            <a:grpSpLocks/>
          </p:cNvGrpSpPr>
          <p:nvPr/>
        </p:nvGrpSpPr>
        <p:grpSpPr bwMode="auto">
          <a:xfrm>
            <a:off x="1304089" y="4147117"/>
            <a:ext cx="4068011" cy="502702"/>
            <a:chOff x="-1394433" y="3835897"/>
            <a:chExt cx="4067973" cy="502591"/>
          </a:xfrm>
        </p:grpSpPr>
        <p:sp>
          <p:nvSpPr>
            <p:cNvPr id="36" name="TextBox 36">
              <a:extLst>
                <a:ext uri="{FF2B5EF4-FFF2-40B4-BE49-F238E27FC236}">
                  <a16:creationId xmlns:a16="http://schemas.microsoft.com/office/drawing/2014/main" id="{156E8BB3-6722-944E-9388-9EAA07C523B1}"/>
                </a:ext>
              </a:extLst>
            </p:cNvPr>
            <p:cNvSpPr txBox="1">
              <a:spLocks noChangeArrowheads="1"/>
            </p:cNvSpPr>
            <p:nvPr/>
          </p:nvSpPr>
          <p:spPr bwMode="auto">
            <a:xfrm>
              <a:off x="-1394433" y="3835897"/>
              <a:ext cx="3841634" cy="502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Read from UDP socket into message, getting client’s address (client IP and port)</a:t>
              </a:r>
            </a:p>
          </p:txBody>
        </p:sp>
        <p:cxnSp>
          <p:nvCxnSpPr>
            <p:cNvPr id="37" name="Straight Connector 39">
              <a:extLst>
                <a:ext uri="{FF2B5EF4-FFF2-40B4-BE49-F238E27FC236}">
                  <a16:creationId xmlns:a16="http://schemas.microsoft.com/office/drawing/2014/main" id="{BAFF573C-9254-4D42-BF1F-B58175A5C60A}"/>
                </a:ext>
              </a:extLst>
            </p:cNvPr>
            <p:cNvCxnSpPr>
              <a:cxnSpLocks noChangeShapeType="1"/>
            </p:cNvCxnSpPr>
            <p:nvPr/>
          </p:nvCxnSpPr>
          <p:spPr bwMode="auto">
            <a:xfrm>
              <a:off x="2330643" y="3987004"/>
              <a:ext cx="342897"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8" name="Group 18">
            <a:extLst>
              <a:ext uri="{FF2B5EF4-FFF2-40B4-BE49-F238E27FC236}">
                <a16:creationId xmlns:a16="http://schemas.microsoft.com/office/drawing/2014/main" id="{49C1836C-5DBA-F94B-B925-ABC592A1A1AD}"/>
              </a:ext>
            </a:extLst>
          </p:cNvPr>
          <p:cNvGrpSpPr>
            <a:grpSpLocks/>
          </p:cNvGrpSpPr>
          <p:nvPr/>
        </p:nvGrpSpPr>
        <p:grpSpPr bwMode="auto">
          <a:xfrm>
            <a:off x="1619318" y="4783930"/>
            <a:ext cx="3841670" cy="307777"/>
            <a:chOff x="-1179917" y="4521468"/>
            <a:chExt cx="3842964" cy="307392"/>
          </a:xfrm>
        </p:grpSpPr>
        <p:sp>
          <p:nvSpPr>
            <p:cNvPr id="39" name="TextBox 61">
              <a:extLst>
                <a:ext uri="{FF2B5EF4-FFF2-40B4-BE49-F238E27FC236}">
                  <a16:creationId xmlns:a16="http://schemas.microsoft.com/office/drawing/2014/main" id="{19797EBA-27BC-C641-806F-7436C22CF63C}"/>
                </a:ext>
              </a:extLst>
            </p:cNvPr>
            <p:cNvSpPr txBox="1">
              <a:spLocks noChangeArrowheads="1"/>
            </p:cNvSpPr>
            <p:nvPr/>
          </p:nvSpPr>
          <p:spPr bwMode="auto">
            <a:xfrm>
              <a:off x="-1179917" y="4521468"/>
              <a:ext cx="3842964"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send upper case string back to this client</a:t>
              </a:r>
            </a:p>
          </p:txBody>
        </p:sp>
        <p:cxnSp>
          <p:nvCxnSpPr>
            <p:cNvPr id="40" name="Straight Connector 62">
              <a:extLst>
                <a:ext uri="{FF2B5EF4-FFF2-40B4-BE49-F238E27FC236}">
                  <a16:creationId xmlns:a16="http://schemas.microsoft.com/office/drawing/2014/main" id="{D86F62BC-7674-424E-BFC8-DE9ED1B6052A}"/>
                </a:ext>
              </a:extLst>
            </p:cNvPr>
            <p:cNvCxnSpPr>
              <a:cxnSpLocks noChangeShapeType="1"/>
            </p:cNvCxnSpPr>
            <p:nvPr/>
          </p:nvCxnSpPr>
          <p:spPr bwMode="auto">
            <a:xfrm>
              <a:off x="2217617" y="4675165"/>
              <a:ext cx="35651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0" name="Slide Number Placeholder 2">
            <a:extLst>
              <a:ext uri="{FF2B5EF4-FFF2-40B4-BE49-F238E27FC236}">
                <a16:creationId xmlns:a16="http://schemas.microsoft.com/office/drawing/2014/main" id="{E32FD753-2E15-6843-B14D-A35BDF16727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D3A565F1-FD73-BCAD-130F-72DB894CAF62}"/>
              </a:ext>
            </a:extLst>
          </p:cNvPr>
          <p:cNvSpPr txBox="1"/>
          <p:nvPr/>
        </p:nvSpPr>
        <p:spPr>
          <a:xfrm>
            <a:off x="589926" y="6443089"/>
            <a:ext cx="3250826" cy="307777"/>
          </a:xfrm>
          <a:prstGeom prst="rect">
            <a:avLst/>
          </a:prstGeom>
          <a:noFill/>
        </p:spPr>
        <p:txBody>
          <a:bodyPr wrap="none" rtlCol="0">
            <a:spAutoFit/>
          </a:bodyPr>
          <a:lstStyle/>
          <a:p>
            <a:r>
              <a:rPr lang="en-US" sz="1400"/>
              <a:t>Note: this code update (2023) to Python 3</a:t>
            </a:r>
          </a:p>
        </p:txBody>
      </p:sp>
    </p:spTree>
    <p:extLst>
      <p:ext uri="{BB962C8B-B14F-4D97-AF65-F5344CB8AC3E}">
        <p14:creationId xmlns:p14="http://schemas.microsoft.com/office/powerpoint/2010/main" val="306857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6"/>
                                        </p:tgtEl>
                                      </p:cBhvr>
                                    </p:animEffect>
                                    <p:set>
                                      <p:cBhvr>
                                        <p:cTn id="12" dur="1" fill="hold">
                                          <p:stCondLst>
                                            <p:cond delay="499"/>
                                          </p:stCondLst>
                                        </p:cTn>
                                        <p:tgtEl>
                                          <p:spTgt spid="26"/>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dissolv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dissolve">
                                      <p:cBhvr>
                                        <p:cTn id="23" dur="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32"/>
                                        </p:tgtEl>
                                      </p:cBhvr>
                                    </p:animEffect>
                                    <p:set>
                                      <p:cBhvr>
                                        <p:cTn id="28" dur="1" fill="hold">
                                          <p:stCondLst>
                                            <p:cond delay="499"/>
                                          </p:stCondLst>
                                        </p:cTn>
                                        <p:tgtEl>
                                          <p:spTgt spid="32"/>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dissolve">
                                      <p:cBhvr>
                                        <p:cTn id="31" dur="500"/>
                                        <p:tgtEl>
                                          <p:spTgt spid="3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5"/>
                                        </p:tgtEl>
                                      </p:cBhvr>
                                    </p:animEffect>
                                    <p:set>
                                      <p:cBhvr>
                                        <p:cTn id="36" dur="1" fill="hold">
                                          <p:stCondLst>
                                            <p:cond delay="499"/>
                                          </p:stCondLst>
                                        </p:cTn>
                                        <p:tgtEl>
                                          <p:spTgt spid="3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dissolve">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Socket programming </a:t>
            </a:r>
            <a:r>
              <a:rPr lang="en-US" altLang="en-US" sz="4400">
                <a:solidFill>
                  <a:srgbClr val="C00000"/>
                </a:solidFill>
                <a:ea typeface="ＭＳ Ｐゴシック" panose="020B0600070205080204" pitchFamily="34" charset="-128"/>
                <a:cs typeface="+mn-cs"/>
              </a:rPr>
              <a:t>with TCP</a:t>
            </a:r>
            <a:endParaRPr lang="en-US" altLang="en-US" sz="5400">
              <a:solidFill>
                <a:srgbClr val="C00000"/>
              </a:solidFill>
              <a:ea typeface="ＭＳ Ｐゴシック" panose="020B0600070205080204" pitchFamily="34" charset="-128"/>
              <a:cs typeface="+mn-cs"/>
            </a:endParaRPr>
          </a:p>
        </p:txBody>
      </p:sp>
      <p:sp>
        <p:nvSpPr>
          <p:cNvPr id="43" name="Rectangle 3">
            <a:extLst>
              <a:ext uri="{FF2B5EF4-FFF2-40B4-BE49-F238E27FC236}">
                <a16:creationId xmlns:a16="http://schemas.microsoft.com/office/drawing/2014/main" id="{6F8F00D4-4B13-DD4C-9070-F4C3E1AA3197}"/>
              </a:ext>
            </a:extLst>
          </p:cNvPr>
          <p:cNvSpPr>
            <a:spLocks noGrp="1" noChangeArrowheads="1"/>
          </p:cNvSpPr>
          <p:nvPr>
            <p:ph sz="half" idx="1"/>
          </p:nvPr>
        </p:nvSpPr>
        <p:spPr>
          <a:xfrm>
            <a:off x="661829" y="1455785"/>
            <a:ext cx="5074444" cy="5090539"/>
          </a:xfrm>
        </p:spPr>
        <p:txBody>
          <a:bodyPr>
            <a:normAutofit lnSpcReduction="10000"/>
          </a:bodyPr>
          <a:lstStyle/>
          <a:p>
            <a:pPr>
              <a:buFont typeface="Wingdings" pitchFamily="2" charset="2"/>
              <a:buNone/>
            </a:pPr>
            <a:r>
              <a:rPr lang="en-US" altLang="en-US">
                <a:solidFill>
                  <a:srgbClr val="CC0000"/>
                </a:solidFill>
                <a:ea typeface="ＭＳ Ｐゴシック" panose="020B0600070205080204" pitchFamily="34" charset="-128"/>
              </a:rPr>
              <a:t>Client must contact server</a:t>
            </a:r>
          </a:p>
          <a:p>
            <a:pPr marL="466725" indent="-233363"/>
            <a:r>
              <a:rPr lang="en-US" altLang="en-US" sz="2400">
                <a:ea typeface="ＭＳ Ｐゴシック" panose="020B0600070205080204" pitchFamily="34" charset="-128"/>
              </a:rPr>
              <a:t>server process must first be running</a:t>
            </a:r>
          </a:p>
          <a:p>
            <a:pPr marL="466725" indent="-233363"/>
            <a:r>
              <a:rPr lang="en-US" altLang="en-US" sz="2400">
                <a:ea typeface="ＭＳ Ｐゴシック" panose="020B0600070205080204" pitchFamily="34" charset="-128"/>
              </a:rPr>
              <a:t>server must have created socket (door) that welcomes client’</a:t>
            </a:r>
            <a:r>
              <a:rPr lang="en-US" altLang="ja-JP" sz="2400">
                <a:ea typeface="ＭＳ Ｐゴシック" panose="020B0600070205080204" pitchFamily="34" charset="-128"/>
              </a:rPr>
              <a:t>s contact</a:t>
            </a:r>
          </a:p>
          <a:p>
            <a:pPr>
              <a:spcBef>
                <a:spcPct val="50000"/>
              </a:spcBef>
              <a:buFont typeface="Wingdings" pitchFamily="2" charset="2"/>
              <a:buNone/>
            </a:pPr>
            <a:r>
              <a:rPr lang="en-US" altLang="en-US">
                <a:solidFill>
                  <a:srgbClr val="CC0000"/>
                </a:solidFill>
                <a:ea typeface="ＭＳ Ｐゴシック" panose="020B0600070205080204" pitchFamily="34" charset="-128"/>
              </a:rPr>
              <a:t>Client contacts server by:</a:t>
            </a:r>
          </a:p>
          <a:p>
            <a:pPr marL="466725" indent="-292100"/>
            <a:r>
              <a:rPr lang="en-US" altLang="en-US" sz="2400">
                <a:ea typeface="ＭＳ Ｐゴシック" panose="020B0600070205080204" pitchFamily="34" charset="-128"/>
              </a:rPr>
              <a:t>Creating TCP socket, specifying IP address, port number of server process</a:t>
            </a:r>
          </a:p>
          <a:p>
            <a:pPr marL="466725" indent="-233363"/>
            <a:r>
              <a:rPr lang="en-US" altLang="en-US" sz="2400" i="1">
                <a:solidFill>
                  <a:srgbClr val="CC0000"/>
                </a:solidFill>
                <a:ea typeface="ＭＳ Ｐゴシック" panose="020B0600070205080204" pitchFamily="34" charset="-128"/>
              </a:rPr>
              <a:t>when client creates socket:</a:t>
            </a:r>
            <a:r>
              <a:rPr lang="en-US" altLang="en-US" sz="2400">
                <a:ea typeface="ＭＳ Ｐゴシック" panose="020B0600070205080204" pitchFamily="34" charset="-128"/>
              </a:rPr>
              <a:t> client TCP establishes connection to server TCP</a:t>
            </a:r>
            <a:endParaRPr lang="en-US" altLang="en-US" sz="2200">
              <a:ea typeface="ＭＳ Ｐゴシック" panose="020B0600070205080204" pitchFamily="34" charset="-128"/>
            </a:endParaRPr>
          </a:p>
          <a:p>
            <a:endParaRPr lang="en-US" altLang="en-US" sz="2000">
              <a:latin typeface="Gill Sans MT" panose="020B0502020104020203" pitchFamily="34" charset="77"/>
              <a:ea typeface="ＭＳ Ｐゴシック" panose="020B0600070205080204" pitchFamily="34" charset="-128"/>
            </a:endParaRPr>
          </a:p>
        </p:txBody>
      </p:sp>
      <p:sp>
        <p:nvSpPr>
          <p:cNvPr id="44" name="Rectangle 4">
            <a:extLst>
              <a:ext uri="{FF2B5EF4-FFF2-40B4-BE49-F238E27FC236}">
                <a16:creationId xmlns:a16="http://schemas.microsoft.com/office/drawing/2014/main" id="{B1AC5695-3887-C247-97DD-C7F6FB635E1B}"/>
              </a:ext>
            </a:extLst>
          </p:cNvPr>
          <p:cNvSpPr txBox="1">
            <a:spLocks noChangeArrowheads="1"/>
          </p:cNvSpPr>
          <p:nvPr/>
        </p:nvSpPr>
        <p:spPr>
          <a:xfrm>
            <a:off x="5735469" y="1426964"/>
            <a:ext cx="5794702" cy="3000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when contacted by client, </a:t>
            </a:r>
            <a:r>
              <a:rPr kumimoji="0" lang="en-US" altLang="en-US" sz="2800" b="0" i="1" u="none" strike="noStrike" kern="120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 TCP creates new socket</a:t>
            </a: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for server process to communicate with that particular client</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allows server to talk with multiple clients</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 source </a:t>
            </a:r>
            <a:r>
              <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port # and IP address used to distinguish clients (more in Chap 3)</a:t>
            </a:r>
            <a:endParaRPr kumimoji="0" lang="en-US" altLang="en-US" sz="2400" b="0" i="1"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3" name="Group 2">
            <a:extLst>
              <a:ext uri="{FF2B5EF4-FFF2-40B4-BE49-F238E27FC236}">
                <a16:creationId xmlns:a16="http://schemas.microsoft.com/office/drawing/2014/main" id="{148E49A6-28AD-904A-9A83-FE9DE35715C0}"/>
              </a:ext>
            </a:extLst>
          </p:cNvPr>
          <p:cNvGrpSpPr/>
          <p:nvPr/>
        </p:nvGrpSpPr>
        <p:grpSpPr>
          <a:xfrm>
            <a:off x="6267640" y="4602113"/>
            <a:ext cx="4660490" cy="1933598"/>
            <a:chOff x="5928853" y="4608645"/>
            <a:chExt cx="4660490" cy="1933598"/>
          </a:xfrm>
        </p:grpSpPr>
        <p:sp>
          <p:nvSpPr>
            <p:cNvPr id="2" name="Rectangle 1">
              <a:extLst>
                <a:ext uri="{FF2B5EF4-FFF2-40B4-BE49-F238E27FC236}">
                  <a16:creationId xmlns:a16="http://schemas.microsoft.com/office/drawing/2014/main" id="{E1FDF457-3529-1A4B-B2F1-0A6DF5BAF2E1}"/>
                </a:ext>
              </a:extLst>
            </p:cNvPr>
            <p:cNvSpPr/>
            <p:nvPr/>
          </p:nvSpPr>
          <p:spPr>
            <a:xfrm>
              <a:off x="5928853" y="4896465"/>
              <a:ext cx="4660490" cy="1645778"/>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Text Box 6">
              <a:extLst>
                <a:ext uri="{FF2B5EF4-FFF2-40B4-BE49-F238E27FC236}">
                  <a16:creationId xmlns:a16="http://schemas.microsoft.com/office/drawing/2014/main" id="{3290FC86-CCC3-9042-8394-E0092848BE53}"/>
                </a:ext>
              </a:extLst>
            </p:cNvPr>
            <p:cNvSpPr txBox="1">
              <a:spLocks noChangeArrowheads="1"/>
            </p:cNvSpPr>
            <p:nvPr/>
          </p:nvSpPr>
          <p:spPr bwMode="auto">
            <a:xfrm>
              <a:off x="6273124" y="5097182"/>
              <a:ext cx="4091065" cy="1350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TCP provides reliable, in-order</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byte-stream transfer (“</a:t>
              </a:r>
              <a:r>
                <a:rPr kumimoji="0" lang="en-US" altLang="ja-JP" sz="24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pipe”)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between client and server processes</a:t>
              </a:r>
            </a:p>
          </p:txBody>
        </p:sp>
        <p:grpSp>
          <p:nvGrpSpPr>
            <p:cNvPr id="46" name="Group 8">
              <a:extLst>
                <a:ext uri="{FF2B5EF4-FFF2-40B4-BE49-F238E27FC236}">
                  <a16:creationId xmlns:a16="http://schemas.microsoft.com/office/drawing/2014/main" id="{8B55559B-7D61-6147-A322-49E351E9DCF2}"/>
                </a:ext>
              </a:extLst>
            </p:cNvPr>
            <p:cNvGrpSpPr>
              <a:grpSpLocks/>
            </p:cNvGrpSpPr>
            <p:nvPr/>
          </p:nvGrpSpPr>
          <p:grpSpPr bwMode="auto">
            <a:xfrm>
              <a:off x="6141246" y="4608645"/>
              <a:ext cx="3452811" cy="550863"/>
              <a:chOff x="-195" y="3766"/>
              <a:chExt cx="2175" cy="347"/>
            </a:xfrm>
          </p:grpSpPr>
          <p:sp>
            <p:nvSpPr>
              <p:cNvPr id="47" name="Rectangle 9">
                <a:extLst>
                  <a:ext uri="{FF2B5EF4-FFF2-40B4-BE49-F238E27FC236}">
                    <a16:creationId xmlns:a16="http://schemas.microsoft.com/office/drawing/2014/main" id="{4B1395F7-3763-B74C-AF37-1DAC6BC4F9AB}"/>
                  </a:ext>
                </a:extLst>
              </p:cNvPr>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400" b="0" i="0" u="none" strike="noStrike" kern="120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 name="Text Box 10">
                <a:extLst>
                  <a:ext uri="{FF2B5EF4-FFF2-40B4-BE49-F238E27FC236}">
                    <a16:creationId xmlns:a16="http://schemas.microsoft.com/office/drawing/2014/main" id="{EC474FEA-9E73-5248-89ED-9528E3BFBC97}"/>
                  </a:ext>
                </a:extLst>
              </p:cNvPr>
              <p:cNvSpPr txBox="1">
                <a:spLocks noChangeArrowheads="1"/>
              </p:cNvSpPr>
              <p:nvPr/>
            </p:nvSpPr>
            <p:spPr bwMode="auto">
              <a:xfrm>
                <a:off x="-195" y="3766"/>
                <a:ext cx="2175" cy="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Application viewpoint</a:t>
                </a:r>
              </a:p>
            </p:txBody>
          </p:sp>
        </p:grpSp>
      </p:grpSp>
      <p:sp>
        <p:nvSpPr>
          <p:cNvPr id="11" name="Slide Number Placeholder 2">
            <a:extLst>
              <a:ext uri="{FF2B5EF4-FFF2-40B4-BE49-F238E27FC236}">
                <a16:creationId xmlns:a16="http://schemas.microsoft.com/office/drawing/2014/main" id="{43ECFECD-C9B5-E345-AAD0-01569E2A9EB3}"/>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112</a:t>
            </a:fld>
            <a:endParaRPr lang="en-US"/>
          </a:p>
        </p:txBody>
      </p:sp>
    </p:spTree>
    <p:extLst>
      <p:ext uri="{BB962C8B-B14F-4D97-AF65-F5344CB8AC3E}">
        <p14:creationId xmlns:p14="http://schemas.microsoft.com/office/powerpoint/2010/main" val="2898692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3" end="3"/>
                                            </p:txEl>
                                          </p:spTgt>
                                        </p:tgtEl>
                                        <p:attrNameLst>
                                          <p:attrName>style.visibility</p:attrName>
                                        </p:attrNameLst>
                                      </p:cBhvr>
                                      <p:to>
                                        <p:strVal val="visible"/>
                                      </p:to>
                                    </p:set>
                                    <p:animEffect transition="in" filter="dissolve">
                                      <p:cBhvr>
                                        <p:cTn id="7" dur="500"/>
                                        <p:tgtEl>
                                          <p:spTgt spid="43">
                                            <p:txEl>
                                              <p:pRg st="3" end="3"/>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4" end="4"/>
                                            </p:txEl>
                                          </p:spTgt>
                                        </p:tgtEl>
                                        <p:attrNameLst>
                                          <p:attrName>style.visibility</p:attrName>
                                        </p:attrNameLst>
                                      </p:cBhvr>
                                      <p:to>
                                        <p:strVal val="visible"/>
                                      </p:to>
                                    </p:set>
                                    <p:animEffect transition="in" filter="dissolve">
                                      <p:cBhvr>
                                        <p:cTn id="10" dur="500"/>
                                        <p:tgtEl>
                                          <p:spTgt spid="43">
                                            <p:txEl>
                                              <p:pRg st="4" end="4"/>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5" end="5"/>
                                            </p:txEl>
                                          </p:spTgt>
                                        </p:tgtEl>
                                        <p:attrNameLst>
                                          <p:attrName>style.visibility</p:attrName>
                                        </p:attrNameLst>
                                      </p:cBhvr>
                                      <p:to>
                                        <p:strVal val="visible"/>
                                      </p:to>
                                    </p:set>
                                    <p:animEffect transition="in" filter="dissolve">
                                      <p:cBhvr>
                                        <p:cTn id="13" dur="500"/>
                                        <p:tgtEl>
                                          <p:spTgt spid="43">
                                            <p:txEl>
                                              <p:pRg st="5" end="5"/>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Client/server socket interaction: TCP</a:t>
            </a:r>
          </a:p>
        </p:txBody>
      </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435141" y="1421154"/>
            <a:ext cx="31073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(running on </a:t>
            </a:r>
            <a:r>
              <a:rPr kumimoji="0" lang="en-US" altLang="en-US" sz="1800" b="0" i="0" u="none" strike="noStrike" kern="1200" cap="none" spc="0" normalizeH="0" baseline="0" noProof="0" err="1">
                <a:ln>
                  <a:noFill/>
                </a:ln>
                <a:solidFill>
                  <a:srgbClr val="000000"/>
                </a:solidFill>
                <a:effectLst/>
                <a:uLnTx/>
                <a:uFillTx/>
                <a:latin typeface="Calibri" panose="020F0502020204030204"/>
                <a:ea typeface="ＭＳ Ｐゴシック" panose="020B0600070205080204" pitchFamily="34" charset="-128"/>
                <a:cs typeface="+mn-cs"/>
              </a:rPr>
              <a:t>hostid</a:t>
            </a:r>
            <a:r>
              <a:rPr kumimoji="0" lang="en-US"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947735" y="1365879"/>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0" name="Group 3">
            <a:extLst>
              <a:ext uri="{FF2B5EF4-FFF2-40B4-BE49-F238E27FC236}">
                <a16:creationId xmlns:a16="http://schemas.microsoft.com/office/drawing/2014/main" id="{17F245AD-D1C8-1047-B190-F3B9F38A51DA}"/>
              </a:ext>
            </a:extLst>
          </p:cNvPr>
          <p:cNvGrpSpPr>
            <a:grpSpLocks/>
          </p:cNvGrpSpPr>
          <p:nvPr/>
        </p:nvGrpSpPr>
        <p:grpSpPr bwMode="auto">
          <a:xfrm>
            <a:off x="3761300" y="3384960"/>
            <a:ext cx="1931987" cy="930275"/>
            <a:chOff x="827" y="2027"/>
            <a:chExt cx="1217" cy="586"/>
          </a:xfrm>
        </p:grpSpPr>
        <p:sp>
          <p:nvSpPr>
            <p:cNvPr id="101" name="Text Box 4">
              <a:extLst>
                <a:ext uri="{FF2B5EF4-FFF2-40B4-BE49-F238E27FC236}">
                  <a16:creationId xmlns:a16="http://schemas.microsoft.com/office/drawing/2014/main" id="{96ECA07F-984C-9640-8279-02E0C42A59C3}"/>
                </a:ext>
              </a:extLst>
            </p:cNvPr>
            <p:cNvSpPr txBox="1">
              <a:spLocks noChangeArrowheads="1"/>
            </p:cNvSpPr>
            <p:nvPr/>
          </p:nvSpPr>
          <p:spPr bwMode="auto">
            <a:xfrm>
              <a:off x="827" y="2027"/>
              <a:ext cx="105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incoming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connection request</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 name="Text Box 5">
              <a:extLst>
                <a:ext uri="{FF2B5EF4-FFF2-40B4-BE49-F238E27FC236}">
                  <a16:creationId xmlns:a16="http://schemas.microsoft.com/office/drawing/2014/main" id="{3EED45EC-0C3C-CD4F-8B77-F31CC4D8B667}"/>
                </a:ext>
              </a:extLst>
            </p:cNvPr>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serverSocket.accept()</a:t>
              </a:r>
              <a:endParaRPr kumimoji="0" lang="en-US" altLang="en-US" sz="24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3" name="Group 6">
            <a:extLst>
              <a:ext uri="{FF2B5EF4-FFF2-40B4-BE49-F238E27FC236}">
                <a16:creationId xmlns:a16="http://schemas.microsoft.com/office/drawing/2014/main" id="{942F4A59-7245-424D-B343-8B3AE10F149D}"/>
              </a:ext>
            </a:extLst>
          </p:cNvPr>
          <p:cNvGrpSpPr>
            <a:grpSpLocks/>
          </p:cNvGrpSpPr>
          <p:nvPr/>
        </p:nvGrpSpPr>
        <p:grpSpPr bwMode="auto">
          <a:xfrm>
            <a:off x="3742250" y="2145123"/>
            <a:ext cx="2357437" cy="1317625"/>
            <a:chOff x="821" y="1246"/>
            <a:chExt cx="1485" cy="830"/>
          </a:xfrm>
        </p:grpSpPr>
        <p:grpSp>
          <p:nvGrpSpPr>
            <p:cNvPr id="104" name="Group 7">
              <a:extLst>
                <a:ext uri="{FF2B5EF4-FFF2-40B4-BE49-F238E27FC236}">
                  <a16:creationId xmlns:a16="http://schemas.microsoft.com/office/drawing/2014/main" id="{26B7DDA9-00F9-674D-BF38-CB98156F7D42}"/>
                </a:ext>
              </a:extLst>
            </p:cNvPr>
            <p:cNvGrpSpPr>
              <a:grpSpLocks/>
            </p:cNvGrpSpPr>
            <p:nvPr/>
          </p:nvGrpSpPr>
          <p:grpSpPr bwMode="auto">
            <a:xfrm>
              <a:off x="821" y="1246"/>
              <a:ext cx="1485" cy="586"/>
              <a:chOff x="329" y="1270"/>
              <a:chExt cx="1485" cy="586"/>
            </a:xfrm>
          </p:grpSpPr>
          <p:sp>
            <p:nvSpPr>
              <p:cNvPr id="106" name="Text Box 8">
                <a:extLst>
                  <a:ext uri="{FF2B5EF4-FFF2-40B4-BE49-F238E27FC236}">
                    <a16:creationId xmlns:a16="http://schemas.microsoft.com/office/drawing/2014/main" id="{EB10976F-C234-F04E-BDCB-D23AD814269B}"/>
                  </a:ext>
                </a:extLst>
              </p:cNvPr>
              <p:cNvSpPr txBox="1">
                <a:spLocks noChangeArrowheads="1"/>
              </p:cNvSpPr>
              <p:nvPr/>
            </p:nvSpPr>
            <p:spPr bwMode="auto">
              <a:xfrm>
                <a:off x="329" y="1270"/>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r>
                  <a:rPr kumimoji="0" lang="en-US" altLang="en-US" sz="1400" b="1" i="0" u="none" strike="noStrike" kern="1200" cap="none" spc="0" normalizeH="0" baseline="0" noProof="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for incoming request:</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7" name="Text Box 9">
                <a:extLst>
                  <a:ext uri="{FF2B5EF4-FFF2-40B4-BE49-F238E27FC236}">
                    <a16:creationId xmlns:a16="http://schemas.microsoft.com/office/drawing/2014/main" id="{FE1C48C3-1411-C842-B695-AE75246E0DFB}"/>
                  </a:ext>
                </a:extLst>
              </p:cNvPr>
              <p:cNvSpPr txBox="1">
                <a:spLocks noChangeArrowheads="1"/>
              </p:cNvSpPr>
              <p:nvPr/>
            </p:nvSpPr>
            <p:spPr bwMode="auto">
              <a:xfrm>
                <a:off x="333" y="1662"/>
                <a:ext cx="148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 socket()</a:t>
                </a:r>
                <a:endParaRPr kumimoji="0" lang="en-US" altLang="en-US" sz="24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05" name="Line 10">
              <a:extLst>
                <a:ext uri="{FF2B5EF4-FFF2-40B4-BE49-F238E27FC236}">
                  <a16:creationId xmlns:a16="http://schemas.microsoft.com/office/drawing/2014/main" id="{EFE8B30D-7531-1F4B-8F1D-2889E2918118}"/>
                </a:ext>
              </a:extLst>
            </p:cNvPr>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8" name="Group 11">
            <a:extLst>
              <a:ext uri="{FF2B5EF4-FFF2-40B4-BE49-F238E27FC236}">
                <a16:creationId xmlns:a16="http://schemas.microsoft.com/office/drawing/2014/main" id="{ACBB7887-7AB9-1344-A0D2-33A736B32882}"/>
              </a:ext>
            </a:extLst>
          </p:cNvPr>
          <p:cNvGrpSpPr>
            <a:grpSpLocks/>
          </p:cNvGrpSpPr>
          <p:nvPr/>
        </p:nvGrpSpPr>
        <p:grpSpPr bwMode="auto">
          <a:xfrm>
            <a:off x="7539550" y="3389723"/>
            <a:ext cx="2357437" cy="731837"/>
            <a:chOff x="3333" y="1202"/>
            <a:chExt cx="1485" cy="461"/>
          </a:xfrm>
        </p:grpSpPr>
        <p:sp>
          <p:nvSpPr>
            <p:cNvPr id="109" name="Text Box 12">
              <a:extLst>
                <a:ext uri="{FF2B5EF4-FFF2-40B4-BE49-F238E27FC236}">
                  <a16:creationId xmlns:a16="http://schemas.microsoft.com/office/drawing/2014/main" id="{7C40D8E2-34BB-B14D-99EA-EC4D8E46BD6B}"/>
                </a:ext>
              </a:extLst>
            </p:cNvPr>
            <p:cNvSpPr txBox="1">
              <a:spLocks noChangeArrowheads="1"/>
            </p:cNvSpPr>
            <p:nvPr/>
          </p:nvSpPr>
          <p:spPr bwMode="auto">
            <a:xfrm>
              <a:off x="3335" y="1202"/>
              <a:ext cx="146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connect to </a:t>
              </a:r>
              <a:r>
                <a:rPr kumimoji="0" lang="en-US" altLang="en-US" sz="1400" b="1" i="0" u="none" strike="noStrike" kern="1200" cap="none" spc="0" normalizeH="0" baseline="0" noProof="0">
                  <a:ln>
                    <a:noFill/>
                  </a:ln>
                  <a:solidFill>
                    <a:srgbClr val="000000"/>
                  </a:solidFill>
                  <a:effectLst/>
                  <a:uLnTx/>
                  <a:uFillTx/>
                  <a:latin typeface="Courier New" panose="02070309020205020404" pitchFamily="49" charset="0"/>
                  <a:ea typeface="ＭＳ Ｐゴシック" panose="020B0600070205080204" pitchFamily="34" charset="-128"/>
                  <a:cs typeface="+mn-cs"/>
                </a:rPr>
                <a:t>hostid</a:t>
              </a: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port=</a:t>
              </a:r>
              <a:r>
                <a:rPr kumimoji="0" lang="en-US" altLang="en-US" sz="1400" b="1" i="0" u="none" strike="noStrike" kern="1200" cap="none" spc="0" normalizeH="0" baseline="0" noProof="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Text Box 13">
              <a:extLst>
                <a:ext uri="{FF2B5EF4-FFF2-40B4-BE49-F238E27FC236}">
                  <a16:creationId xmlns:a16="http://schemas.microsoft.com/office/drawing/2014/main" id="{7AB5735E-62F0-3342-99B5-3AA0751455EA}"/>
                </a:ext>
              </a:extLst>
            </p:cNvPr>
            <p:cNvSpPr txBox="1">
              <a:spLocks noChangeArrowheads="1"/>
            </p:cNvSpPr>
            <p:nvPr/>
          </p:nvSpPr>
          <p:spPr bwMode="auto">
            <a:xfrm>
              <a:off x="3333" y="1469"/>
              <a:ext cx="148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 socket()</a:t>
              </a:r>
              <a:endParaRPr kumimoji="0" lang="en-US" altLang="en-US" sz="24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1" name="Group 24">
            <a:extLst>
              <a:ext uri="{FF2B5EF4-FFF2-40B4-BE49-F238E27FC236}">
                <a16:creationId xmlns:a16="http://schemas.microsoft.com/office/drawing/2014/main" id="{EE4290C4-C540-4C43-B98B-8DA5381EA7C7}"/>
              </a:ext>
            </a:extLst>
          </p:cNvPr>
          <p:cNvGrpSpPr>
            <a:grpSpLocks/>
          </p:cNvGrpSpPr>
          <p:nvPr/>
        </p:nvGrpSpPr>
        <p:grpSpPr bwMode="auto">
          <a:xfrm>
            <a:off x="5382137" y="4177123"/>
            <a:ext cx="4062413" cy="1371600"/>
            <a:chOff x="1848" y="2526"/>
            <a:chExt cx="2559" cy="864"/>
          </a:xfrm>
        </p:grpSpPr>
        <p:sp>
          <p:nvSpPr>
            <p:cNvPr id="112" name="Line 25">
              <a:extLst>
                <a:ext uri="{FF2B5EF4-FFF2-40B4-BE49-F238E27FC236}">
                  <a16:creationId xmlns:a16="http://schemas.microsoft.com/office/drawing/2014/main" id="{F96A14E1-46BB-E441-BD29-639D3BF8A83D}"/>
                </a:ext>
              </a:extLst>
            </p:cNvPr>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13" name="Group 26">
              <a:extLst>
                <a:ext uri="{FF2B5EF4-FFF2-40B4-BE49-F238E27FC236}">
                  <a16:creationId xmlns:a16="http://schemas.microsoft.com/office/drawing/2014/main" id="{5ED3F8AA-60DC-A346-9E5F-E29F6BA4D54A}"/>
                </a:ext>
              </a:extLst>
            </p:cNvPr>
            <p:cNvGrpSpPr>
              <a:grpSpLocks/>
            </p:cNvGrpSpPr>
            <p:nvPr/>
          </p:nvGrpSpPr>
          <p:grpSpPr bwMode="auto">
            <a:xfrm>
              <a:off x="1848" y="2526"/>
              <a:ext cx="2559" cy="516"/>
              <a:chOff x="1848" y="2526"/>
              <a:chExt cx="2559" cy="516"/>
            </a:xfrm>
          </p:grpSpPr>
          <p:sp>
            <p:nvSpPr>
              <p:cNvPr id="114" name="Text Box 27">
                <a:extLst>
                  <a:ext uri="{FF2B5EF4-FFF2-40B4-BE49-F238E27FC236}">
                    <a16:creationId xmlns:a16="http://schemas.microsoft.com/office/drawing/2014/main" id="{8F25CD2B-A067-E44F-BD6A-549F5C3DB540}"/>
                  </a:ext>
                </a:extLst>
              </p:cNvPr>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 request using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28">
                <a:extLst>
                  <a:ext uri="{FF2B5EF4-FFF2-40B4-BE49-F238E27FC236}">
                    <a16:creationId xmlns:a16="http://schemas.microsoft.com/office/drawing/2014/main" id="{AD461D4B-E47B-A345-9632-F935FCFBB0F3}"/>
                  </a:ext>
                </a:extLst>
              </p:cNvPr>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Line 29">
                <a:extLst>
                  <a:ext uri="{FF2B5EF4-FFF2-40B4-BE49-F238E27FC236}">
                    <a16:creationId xmlns:a16="http://schemas.microsoft.com/office/drawing/2014/main" id="{A6330BBE-6EEE-7E44-A9AE-95D14BB594E1}"/>
                  </a:ext>
                </a:extLst>
              </p:cNvPr>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17" name="Group 30">
            <a:extLst>
              <a:ext uri="{FF2B5EF4-FFF2-40B4-BE49-F238E27FC236}">
                <a16:creationId xmlns:a16="http://schemas.microsoft.com/office/drawing/2014/main" id="{C2C60A7C-9F85-CC40-A5F2-4EA4B69999A4}"/>
              </a:ext>
            </a:extLst>
          </p:cNvPr>
          <p:cNvGrpSpPr>
            <a:grpSpLocks/>
          </p:cNvGrpSpPr>
          <p:nvPr/>
        </p:nvGrpSpPr>
        <p:grpSpPr bwMode="auto">
          <a:xfrm>
            <a:off x="3751775" y="4272373"/>
            <a:ext cx="4097337" cy="1490662"/>
            <a:chOff x="821" y="2586"/>
            <a:chExt cx="2581" cy="939"/>
          </a:xfrm>
        </p:grpSpPr>
        <p:sp>
          <p:nvSpPr>
            <p:cNvPr id="118" name="Text Box 31">
              <a:extLst>
                <a:ext uri="{FF2B5EF4-FFF2-40B4-BE49-F238E27FC236}">
                  <a16:creationId xmlns:a16="http://schemas.microsoft.com/office/drawing/2014/main" id="{9B1FDBB8-2D0E-0148-926C-35E78571D5B9}"/>
                </a:ext>
              </a:extLst>
            </p:cNvPr>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read request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a:t>
              </a:r>
              <a:r>
                <a:rPr kumimoji="0" lang="en-US" altLang="en-US" sz="14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Text Box 32">
              <a:extLst>
                <a:ext uri="{FF2B5EF4-FFF2-40B4-BE49-F238E27FC236}">
                  <a16:creationId xmlns:a16="http://schemas.microsoft.com/office/drawing/2014/main" id="{E067E97F-BD76-CA4D-8001-FDBBB19C2BDF}"/>
                </a:ext>
              </a:extLst>
            </p:cNvPr>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0" name="Line 33">
              <a:extLst>
                <a:ext uri="{FF2B5EF4-FFF2-40B4-BE49-F238E27FC236}">
                  <a16:creationId xmlns:a16="http://schemas.microsoft.com/office/drawing/2014/main" id="{B80CAF82-B68A-6743-9CBF-29BD445037F4}"/>
                </a:ext>
              </a:extLst>
            </p:cNvPr>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Line 34">
              <a:extLst>
                <a:ext uri="{FF2B5EF4-FFF2-40B4-BE49-F238E27FC236}">
                  <a16:creationId xmlns:a16="http://schemas.microsoft.com/office/drawing/2014/main" id="{21022D29-A2BF-2F42-AB7D-DD5736B2CC37}"/>
                </a:ext>
              </a:extLst>
            </p:cNvPr>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Line 35">
              <a:extLst>
                <a:ext uri="{FF2B5EF4-FFF2-40B4-BE49-F238E27FC236}">
                  <a16:creationId xmlns:a16="http://schemas.microsoft.com/office/drawing/2014/main" id="{82228A3E-396F-244B-822E-ACF1690A6D6A}"/>
                </a:ext>
              </a:extLst>
            </p:cNvPr>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3" name="Group 52">
            <a:extLst>
              <a:ext uri="{FF2B5EF4-FFF2-40B4-BE49-F238E27FC236}">
                <a16:creationId xmlns:a16="http://schemas.microsoft.com/office/drawing/2014/main" id="{DD1A5005-D6A8-DF4C-876E-C0F3D852EBA6}"/>
              </a:ext>
            </a:extLst>
          </p:cNvPr>
          <p:cNvGrpSpPr>
            <a:grpSpLocks/>
          </p:cNvGrpSpPr>
          <p:nvPr/>
        </p:nvGrpSpPr>
        <p:grpSpPr bwMode="auto">
          <a:xfrm>
            <a:off x="5371025" y="3472273"/>
            <a:ext cx="2200275" cy="587375"/>
            <a:chOff x="3043" y="1189"/>
            <a:chExt cx="1386" cy="370"/>
          </a:xfrm>
        </p:grpSpPr>
        <p:sp>
          <p:nvSpPr>
            <p:cNvPr id="124" name="Line 37">
              <a:extLst>
                <a:ext uri="{FF2B5EF4-FFF2-40B4-BE49-F238E27FC236}">
                  <a16:creationId xmlns:a16="http://schemas.microsoft.com/office/drawing/2014/main" id="{81B4F580-1F65-E540-9F46-45075CD5F028}"/>
                </a:ext>
              </a:extLst>
            </p:cNvPr>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Text Box 38">
              <a:extLst>
                <a:ext uri="{FF2B5EF4-FFF2-40B4-BE49-F238E27FC236}">
                  <a16:creationId xmlns:a16="http://schemas.microsoft.com/office/drawing/2014/main" id="{30516E51-0850-1846-9E67-14E9AE0CDEC5}"/>
                </a:ext>
              </a:extLst>
            </p:cNvPr>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TCP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connection setup</a:t>
              </a:r>
              <a:endParaRPr kumimoji="0" lang="en-US" altLang="en-US" sz="2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6" name="Group 53">
            <a:extLst>
              <a:ext uri="{FF2B5EF4-FFF2-40B4-BE49-F238E27FC236}">
                <a16:creationId xmlns:a16="http://schemas.microsoft.com/office/drawing/2014/main" id="{76CBC147-BDC3-9B41-973C-967836913ABE}"/>
              </a:ext>
            </a:extLst>
          </p:cNvPr>
          <p:cNvGrpSpPr>
            <a:grpSpLocks/>
          </p:cNvGrpSpPr>
          <p:nvPr/>
        </p:nvGrpSpPr>
        <p:grpSpPr bwMode="auto">
          <a:xfrm>
            <a:off x="3702562" y="4620035"/>
            <a:ext cx="5457825" cy="1954213"/>
            <a:chOff x="832" y="2713"/>
            <a:chExt cx="3438" cy="1231"/>
          </a:xfrm>
        </p:grpSpPr>
        <p:sp>
          <p:nvSpPr>
            <p:cNvPr id="127" name="Text Box 15">
              <a:extLst>
                <a:ext uri="{FF2B5EF4-FFF2-40B4-BE49-F238E27FC236}">
                  <a16:creationId xmlns:a16="http://schemas.microsoft.com/office/drawing/2014/main" id="{BD49C61F-B268-184F-AF89-17A24E5209BA}"/>
                </a:ext>
              </a:extLst>
            </p:cNvPr>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6">
              <a:extLst>
                <a:ext uri="{FF2B5EF4-FFF2-40B4-BE49-F238E27FC236}">
                  <a16:creationId xmlns:a16="http://schemas.microsoft.com/office/drawing/2014/main" id="{2835A62D-1D4C-F44E-B258-9FD622CDE7ED}"/>
                </a:ext>
              </a:extLst>
            </p:cNvPr>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7">
              <a:extLst>
                <a:ext uri="{FF2B5EF4-FFF2-40B4-BE49-F238E27FC236}">
                  <a16:creationId xmlns:a16="http://schemas.microsoft.com/office/drawing/2014/main" id="{196F5095-8EB1-E544-AC83-27077BF9FE26}"/>
                </a:ext>
              </a:extLst>
            </p:cNvPr>
            <p:cNvSpPr>
              <a:spLocks/>
            </p:cNvSpPr>
            <p:nvPr/>
          </p:nvSpPr>
          <p:spPr bwMode="auto">
            <a:xfrm>
              <a:off x="832" y="2713"/>
              <a:ext cx="492" cy="306"/>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30" name="Group 18">
              <a:extLst>
                <a:ext uri="{FF2B5EF4-FFF2-40B4-BE49-F238E27FC236}">
                  <a16:creationId xmlns:a16="http://schemas.microsoft.com/office/drawing/2014/main" id="{F4224D9F-D1DB-8E48-A119-9B3F4C3D1B57}"/>
                </a:ext>
              </a:extLst>
            </p:cNvPr>
            <p:cNvGrpSpPr>
              <a:grpSpLocks/>
            </p:cNvGrpSpPr>
            <p:nvPr/>
          </p:nvGrpSpPr>
          <p:grpSpPr bwMode="auto">
            <a:xfrm>
              <a:off x="3393" y="3248"/>
              <a:ext cx="877" cy="696"/>
              <a:chOff x="3365" y="3375"/>
              <a:chExt cx="877" cy="696"/>
            </a:xfrm>
          </p:grpSpPr>
          <p:sp>
            <p:nvSpPr>
              <p:cNvPr id="131" name="Text Box 19">
                <a:extLst>
                  <a:ext uri="{FF2B5EF4-FFF2-40B4-BE49-F238E27FC236}">
                    <a16:creationId xmlns:a16="http://schemas.microsoft.com/office/drawing/2014/main" id="{F57939D5-24DF-6642-BEE7-6FF967E1DC25}"/>
                  </a:ext>
                </a:extLst>
              </p:cNvPr>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read reply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20">
                <a:extLst>
                  <a:ext uri="{FF2B5EF4-FFF2-40B4-BE49-F238E27FC236}">
                    <a16:creationId xmlns:a16="http://schemas.microsoft.com/office/drawing/2014/main" id="{B8D472E2-53BD-364D-B6B9-D8A6525EDD60}"/>
                  </a:ext>
                </a:extLst>
              </p:cNvPr>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21">
                <a:extLst>
                  <a:ext uri="{FF2B5EF4-FFF2-40B4-BE49-F238E27FC236}">
                    <a16:creationId xmlns:a16="http://schemas.microsoft.com/office/drawing/2014/main" id="{92CB88C5-2A25-EE44-A282-4291659B12B1}"/>
                  </a:ext>
                </a:extLst>
              </p:cNvPr>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34" name="Slide Number Placeholder 2">
            <a:extLst>
              <a:ext uri="{FF2B5EF4-FFF2-40B4-BE49-F238E27FC236}">
                <a16:creationId xmlns:a16="http://schemas.microsoft.com/office/drawing/2014/main" id="{ED1B064B-3835-7243-A075-A2B6E297B73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113</a:t>
            </a:fld>
            <a:endParaRPr lang="en-US"/>
          </a:p>
        </p:txBody>
      </p:sp>
    </p:spTree>
    <p:extLst>
      <p:ext uri="{BB962C8B-B14F-4D97-AF65-F5344CB8AC3E}">
        <p14:creationId xmlns:p14="http://schemas.microsoft.com/office/powerpoint/2010/main" val="1000015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dissolve">
                                      <p:cBhvr>
                                        <p:cTn id="7" dur="500"/>
                                        <p:tgtEl>
                                          <p:spTgt spid="10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dissolve">
                                      <p:cBhvr>
                                        <p:cTn id="12" dur="5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dissolve">
                                      <p:cBhvr>
                                        <p:cTn id="17" dur="500"/>
                                        <p:tgtEl>
                                          <p:spTgt spid="10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dissolve">
                                      <p:cBhvr>
                                        <p:cTn id="22" dur="500"/>
                                        <p:tgtEl>
                                          <p:spTgt spid="1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123"/>
                                        </p:tgtEl>
                                      </p:cBhvr>
                                    </p:animEffect>
                                    <p:set>
                                      <p:cBhvr>
                                        <p:cTn id="27" dur="1" fill="hold">
                                          <p:stCondLst>
                                            <p:cond delay="499"/>
                                          </p:stCondLst>
                                        </p:cTn>
                                        <p:tgtEl>
                                          <p:spTgt spid="123"/>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dissolve">
                                      <p:cBhvr>
                                        <p:cTn id="30" dur="500"/>
                                        <p:tgtEl>
                                          <p:spTgt spid="11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dissolve">
                                      <p:cBhvr>
                                        <p:cTn id="35" dur="500"/>
                                        <p:tgtEl>
                                          <p:spTgt spid="117"/>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26"/>
                                        </p:tgtEl>
                                        <p:attrNameLst>
                                          <p:attrName>style.visibility</p:attrName>
                                        </p:attrNameLst>
                                      </p:cBhvr>
                                      <p:to>
                                        <p:strVal val="visible"/>
                                      </p:to>
                                    </p:set>
                                    <p:animEffect transition="in" filter="dissolve">
                                      <p:cBhvr>
                                        <p:cTn id="40"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Example app: TCP client</a:t>
            </a:r>
            <a:endParaRPr lang="en-US" altLang="en-US" sz="5400">
              <a:solidFill>
                <a:srgbClr val="000099"/>
              </a:solidFill>
              <a:ea typeface="ＭＳ Ｐゴシック" panose="020B0600070205080204" pitchFamily="34" charset="-128"/>
              <a:cs typeface="+mn-cs"/>
            </a:endParaRPr>
          </a:p>
        </p:txBody>
      </p:sp>
      <p:sp>
        <p:nvSpPr>
          <p:cNvPr id="25" name="TextBox 1">
            <a:extLst>
              <a:ext uri="{FF2B5EF4-FFF2-40B4-BE49-F238E27FC236}">
                <a16:creationId xmlns:a16="http://schemas.microsoft.com/office/drawing/2014/main" id="{32242A8E-B3CB-194E-B2B0-D62D05F9481B}"/>
              </a:ext>
            </a:extLst>
          </p:cNvPr>
          <p:cNvSpPr txBox="1">
            <a:spLocks noChangeArrowheads="1"/>
          </p:cNvSpPr>
          <p:nvPr/>
        </p:nvSpPr>
        <p:spPr bwMode="auto">
          <a:xfrm>
            <a:off x="5153332" y="2021516"/>
            <a:ext cx="5878982" cy="365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serverName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ja-JP"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servername</a:t>
            </a:r>
            <a:r>
              <a:rPr kumimoji="0" lang="en-US" altLang="ja-JP"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serverPort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SOCK_STREAM)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clientSocket.connect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serverName,serverPort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sentence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sentence.encode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modifiedSentence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clientSocket.recv</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(1024)</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print ('From Server:',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modifiedSentence.decode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6" name="TextBox 2">
            <a:extLst>
              <a:ext uri="{FF2B5EF4-FFF2-40B4-BE49-F238E27FC236}">
                <a16:creationId xmlns:a16="http://schemas.microsoft.com/office/drawing/2014/main" id="{CB8056E7-3F65-9A48-BB93-0E9B6178A6FA}"/>
              </a:ext>
            </a:extLst>
          </p:cNvPr>
          <p:cNvSpPr txBox="1">
            <a:spLocks noChangeArrowheads="1"/>
          </p:cNvSpPr>
          <p:nvPr/>
        </p:nvSpPr>
        <p:spPr bwMode="auto">
          <a:xfrm>
            <a:off x="5166032" y="1538916"/>
            <a:ext cx="27066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Python TCPClient</a:t>
            </a:r>
          </a:p>
        </p:txBody>
      </p:sp>
      <p:grpSp>
        <p:nvGrpSpPr>
          <p:cNvPr id="27" name="Group 47">
            <a:extLst>
              <a:ext uri="{FF2B5EF4-FFF2-40B4-BE49-F238E27FC236}">
                <a16:creationId xmlns:a16="http://schemas.microsoft.com/office/drawing/2014/main" id="{500AF080-AE8D-BA48-B682-89E723677E64}"/>
              </a:ext>
            </a:extLst>
          </p:cNvPr>
          <p:cNvGrpSpPr>
            <a:grpSpLocks/>
          </p:cNvGrpSpPr>
          <p:nvPr/>
        </p:nvGrpSpPr>
        <p:grpSpPr bwMode="auto">
          <a:xfrm>
            <a:off x="1656643" y="3166108"/>
            <a:ext cx="3481226" cy="584775"/>
            <a:chOff x="-792500" y="2796587"/>
            <a:chExt cx="3481672" cy="584044"/>
          </a:xfrm>
        </p:grpSpPr>
        <p:sp>
          <p:nvSpPr>
            <p:cNvPr id="28" name="TextBox 31">
              <a:extLst>
                <a:ext uri="{FF2B5EF4-FFF2-40B4-BE49-F238E27FC236}">
                  <a16:creationId xmlns:a16="http://schemas.microsoft.com/office/drawing/2014/main" id="{8564B35A-2400-144A-A554-A0822DEA8FAD}"/>
                </a:ext>
              </a:extLst>
            </p:cNvPr>
            <p:cNvSpPr txBox="1">
              <a:spLocks noChangeArrowheads="1"/>
            </p:cNvSpPr>
            <p:nvPr/>
          </p:nvSpPr>
          <p:spPr bwMode="auto">
            <a:xfrm>
              <a:off x="-792500" y="2796587"/>
              <a:ext cx="2888177"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create TCP socket for server, remote port 12000</a:t>
              </a:r>
            </a:p>
          </p:txBody>
        </p:sp>
        <p:cxnSp>
          <p:nvCxnSpPr>
            <p:cNvPr id="29" name="Straight Connector 32">
              <a:extLst>
                <a:ext uri="{FF2B5EF4-FFF2-40B4-BE49-F238E27FC236}">
                  <a16:creationId xmlns:a16="http://schemas.microsoft.com/office/drawing/2014/main" id="{729CE148-4BC3-9844-81FA-3A670DB40EA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30" name="Oval 29">
            <a:extLst>
              <a:ext uri="{FF2B5EF4-FFF2-40B4-BE49-F238E27FC236}">
                <a16:creationId xmlns:a16="http://schemas.microsoft.com/office/drawing/2014/main" id="{34C8C54F-60CE-974F-8DEC-48BF9D4DF66F}"/>
              </a:ext>
            </a:extLst>
          </p:cNvPr>
          <p:cNvSpPr>
            <a:spLocks noChangeArrowheads="1"/>
          </p:cNvSpPr>
          <p:nvPr/>
        </p:nvSpPr>
        <p:spPr bwMode="auto">
          <a:xfrm>
            <a:off x="8760541" y="2993923"/>
            <a:ext cx="2133599" cy="589517"/>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grpSp>
        <p:nvGrpSpPr>
          <p:cNvPr id="31" name="Group 47">
            <a:extLst>
              <a:ext uri="{FF2B5EF4-FFF2-40B4-BE49-F238E27FC236}">
                <a16:creationId xmlns:a16="http://schemas.microsoft.com/office/drawing/2014/main" id="{E21D3C68-B8EF-A444-80F9-31E682114E08}"/>
              </a:ext>
            </a:extLst>
          </p:cNvPr>
          <p:cNvGrpSpPr>
            <a:grpSpLocks/>
          </p:cNvGrpSpPr>
          <p:nvPr/>
        </p:nvGrpSpPr>
        <p:grpSpPr bwMode="auto">
          <a:xfrm>
            <a:off x="970933" y="4616284"/>
            <a:ext cx="4182811" cy="338554"/>
            <a:chOff x="-1495096" y="3006031"/>
            <a:chExt cx="4184250" cy="337708"/>
          </a:xfrm>
        </p:grpSpPr>
        <p:sp>
          <p:nvSpPr>
            <p:cNvPr id="32" name="TextBox 31">
              <a:extLst>
                <a:ext uri="{FF2B5EF4-FFF2-40B4-BE49-F238E27FC236}">
                  <a16:creationId xmlns:a16="http://schemas.microsoft.com/office/drawing/2014/main" id="{B6254A49-A84C-F34C-9198-710668B58105}"/>
                </a:ext>
              </a:extLst>
            </p:cNvPr>
            <p:cNvSpPr txBox="1">
              <a:spLocks noChangeArrowheads="1"/>
            </p:cNvSpPr>
            <p:nvPr/>
          </p:nvSpPr>
          <p:spPr bwMode="auto">
            <a:xfrm>
              <a:off x="-1495096" y="3006031"/>
              <a:ext cx="3779615"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No need to attach server name, port </a:t>
              </a:r>
            </a:p>
          </p:txBody>
        </p:sp>
        <p:cxnSp>
          <p:nvCxnSpPr>
            <p:cNvPr id="33" name="Straight Connector 32">
              <a:extLst>
                <a:ext uri="{FF2B5EF4-FFF2-40B4-BE49-F238E27FC236}">
                  <a16:creationId xmlns:a16="http://schemas.microsoft.com/office/drawing/2014/main" id="{1433589B-C5F2-A648-B005-02E951C7EF74}"/>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12" name="Slide Number Placeholder 2">
            <a:extLst>
              <a:ext uri="{FF2B5EF4-FFF2-40B4-BE49-F238E27FC236}">
                <a16:creationId xmlns:a16="http://schemas.microsoft.com/office/drawing/2014/main" id="{F8EE22D5-1E7E-E545-A607-D85E87E6C158}"/>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114</a:t>
            </a:fld>
            <a:endParaRPr lang="en-US"/>
          </a:p>
        </p:txBody>
      </p:sp>
      <p:sp>
        <p:nvSpPr>
          <p:cNvPr id="2" name="TextBox 1">
            <a:extLst>
              <a:ext uri="{FF2B5EF4-FFF2-40B4-BE49-F238E27FC236}">
                <a16:creationId xmlns:a16="http://schemas.microsoft.com/office/drawing/2014/main" id="{4C9B8A40-56D4-9DD2-AF0E-9F099B943017}"/>
              </a:ext>
            </a:extLst>
          </p:cNvPr>
          <p:cNvSpPr txBox="1"/>
          <p:nvPr/>
        </p:nvSpPr>
        <p:spPr>
          <a:xfrm>
            <a:off x="589926" y="6443089"/>
            <a:ext cx="3250826" cy="307777"/>
          </a:xfrm>
          <a:prstGeom prst="rect">
            <a:avLst/>
          </a:prstGeom>
          <a:noFill/>
        </p:spPr>
        <p:txBody>
          <a:bodyPr wrap="none" rtlCol="0">
            <a:spAutoFit/>
          </a:bodyPr>
          <a:lstStyle/>
          <a:p>
            <a:r>
              <a:rPr lang="en-US" sz="1400"/>
              <a:t>Note: this code update (2023) to Python 3</a:t>
            </a:r>
          </a:p>
        </p:txBody>
      </p:sp>
    </p:spTree>
    <p:extLst>
      <p:ext uri="{BB962C8B-B14F-4D97-AF65-F5344CB8AC3E}">
        <p14:creationId xmlns:p14="http://schemas.microsoft.com/office/powerpoint/2010/main" val="95157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dissolv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dissolve">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Example app: TCP server</a:t>
            </a:r>
            <a:endParaRPr lang="en-US" altLang="en-US" sz="5400">
              <a:solidFill>
                <a:srgbClr val="000099"/>
              </a:solidFill>
              <a:ea typeface="ＭＳ Ｐゴシック" panose="020B0600070205080204" pitchFamily="34" charset="-128"/>
              <a:cs typeface="+mn-cs"/>
            </a:endParaRPr>
          </a:p>
        </p:txBody>
      </p:sp>
      <p:sp>
        <p:nvSpPr>
          <p:cNvPr id="13" name="TextBox 1">
            <a:extLst>
              <a:ext uri="{FF2B5EF4-FFF2-40B4-BE49-F238E27FC236}">
                <a16:creationId xmlns:a16="http://schemas.microsoft.com/office/drawing/2014/main" id="{5950741E-8292-7E41-84C1-46A070CA3DB1}"/>
              </a:ext>
            </a:extLst>
          </p:cNvPr>
          <p:cNvSpPr txBox="1">
            <a:spLocks noChangeArrowheads="1"/>
          </p:cNvSpPr>
          <p:nvPr/>
        </p:nvSpPr>
        <p:spPr bwMode="auto">
          <a:xfrm>
            <a:off x="5184060" y="1922450"/>
            <a:ext cx="6269665"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serverPort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serverPort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print('The server is ready to receive')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addr</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serverSocket.accept</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sentence =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connectionSocket.recv</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capitalizedSentence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sentence.upper</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connectionSocket.send</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capitalizedSentence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encode())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connectionSocket.close</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 name="TextBox 2">
            <a:extLst>
              <a:ext uri="{FF2B5EF4-FFF2-40B4-BE49-F238E27FC236}">
                <a16:creationId xmlns:a16="http://schemas.microsoft.com/office/drawing/2014/main" id="{311EF17F-3D4A-0B47-8BA1-C2C1035869BB}"/>
              </a:ext>
            </a:extLst>
          </p:cNvPr>
          <p:cNvSpPr txBox="1">
            <a:spLocks noChangeArrowheads="1"/>
          </p:cNvSpPr>
          <p:nvPr/>
        </p:nvSpPr>
        <p:spPr bwMode="auto">
          <a:xfrm>
            <a:off x="5184060" y="1439850"/>
            <a:ext cx="28273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Python </a:t>
            </a:r>
            <a:r>
              <a:rPr kumimoji="0" lang="en-US" altLang="en-US" sz="2400" b="0" i="1" u="none" strike="noStrike" kern="1200" cap="none" spc="0" normalizeH="0" baseline="0" noProof="0" err="1">
                <a:ln>
                  <a:noFill/>
                </a:ln>
                <a:solidFill>
                  <a:srgbClr val="CC0000"/>
                </a:solidFill>
                <a:effectLst/>
                <a:uLnTx/>
                <a:uFillTx/>
                <a:latin typeface="Arial" panose="020B0604020202020204" pitchFamily="34" charset="0"/>
                <a:ea typeface="ＭＳ Ｐゴシック" panose="020B0600070205080204" pitchFamily="34" charset="-128"/>
                <a:cs typeface="+mn-cs"/>
              </a:rPr>
              <a:t>TCPServer</a:t>
            </a:r>
            <a:endParaRPr kumimoji="0" lang="en-US" altLang="en-US" sz="2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nvGrpSpPr>
          <p:cNvPr id="15" name="Group 13">
            <a:extLst>
              <a:ext uri="{FF2B5EF4-FFF2-40B4-BE49-F238E27FC236}">
                <a16:creationId xmlns:a16="http://schemas.microsoft.com/office/drawing/2014/main" id="{FE11A28B-1D9C-5D4D-9B45-8F8462E7E906}"/>
              </a:ext>
            </a:extLst>
          </p:cNvPr>
          <p:cNvGrpSpPr>
            <a:grpSpLocks/>
          </p:cNvGrpSpPr>
          <p:nvPr/>
        </p:nvGrpSpPr>
        <p:grpSpPr bwMode="auto">
          <a:xfrm>
            <a:off x="1724351" y="2556715"/>
            <a:ext cx="3374285" cy="338554"/>
            <a:chOff x="-749058" y="2414108"/>
            <a:chExt cx="3374330" cy="338257"/>
          </a:xfrm>
        </p:grpSpPr>
        <p:sp>
          <p:nvSpPr>
            <p:cNvPr id="16" name="TextBox 31">
              <a:extLst>
                <a:ext uri="{FF2B5EF4-FFF2-40B4-BE49-F238E27FC236}">
                  <a16:creationId xmlns:a16="http://schemas.microsoft.com/office/drawing/2014/main" id="{BE7B84C0-FF81-284C-B893-87D2A5F776E3}"/>
                </a:ext>
              </a:extLst>
            </p:cNvPr>
            <p:cNvSpPr txBox="1">
              <a:spLocks noChangeArrowheads="1"/>
            </p:cNvSpPr>
            <p:nvPr/>
          </p:nvSpPr>
          <p:spPr bwMode="auto">
            <a:xfrm>
              <a:off x="-749058" y="2414108"/>
              <a:ext cx="3062331" cy="33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create TCP welcoming socket</a:t>
              </a:r>
            </a:p>
          </p:txBody>
        </p:sp>
        <p:cxnSp>
          <p:nvCxnSpPr>
            <p:cNvPr id="17" name="Straight Connector 32">
              <a:extLst>
                <a:ext uri="{FF2B5EF4-FFF2-40B4-BE49-F238E27FC236}">
                  <a16:creationId xmlns:a16="http://schemas.microsoft.com/office/drawing/2014/main" id="{9AC227D5-ACE3-9D45-9809-D827F0E36A3A}"/>
                </a:ext>
              </a:extLst>
            </p:cNvPr>
            <p:cNvCxnSpPr>
              <a:cxnSpLocks noChangeShapeType="1"/>
            </p:cNvCxnSpPr>
            <p:nvPr/>
          </p:nvCxnSpPr>
          <p:spPr bwMode="auto">
            <a:xfrm>
              <a:off x="2136730" y="2597150"/>
              <a:ext cx="48854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8" name="Group 14">
            <a:extLst>
              <a:ext uri="{FF2B5EF4-FFF2-40B4-BE49-F238E27FC236}">
                <a16:creationId xmlns:a16="http://schemas.microsoft.com/office/drawing/2014/main" id="{FAAA7E9C-BFC7-834D-AA16-2DA4A476CDA2}"/>
              </a:ext>
            </a:extLst>
          </p:cNvPr>
          <p:cNvGrpSpPr>
            <a:grpSpLocks/>
          </p:cNvGrpSpPr>
          <p:nvPr/>
        </p:nvGrpSpPr>
        <p:grpSpPr bwMode="auto">
          <a:xfrm>
            <a:off x="2080634" y="3063061"/>
            <a:ext cx="3036870" cy="584775"/>
            <a:chOff x="-1667664" y="2908339"/>
            <a:chExt cx="4371910" cy="584044"/>
          </a:xfrm>
        </p:grpSpPr>
        <p:sp>
          <p:nvSpPr>
            <p:cNvPr id="19" name="TextBox 26">
              <a:extLst>
                <a:ext uri="{FF2B5EF4-FFF2-40B4-BE49-F238E27FC236}">
                  <a16:creationId xmlns:a16="http://schemas.microsoft.com/office/drawing/2014/main" id="{DDD9E670-279E-624F-9241-0F4EB31CF7A1}"/>
                </a:ext>
              </a:extLst>
            </p:cNvPr>
            <p:cNvSpPr txBox="1">
              <a:spLocks noChangeArrowheads="1"/>
            </p:cNvSpPr>
            <p:nvPr/>
          </p:nvSpPr>
          <p:spPr bwMode="auto">
            <a:xfrm>
              <a:off x="-1667664" y="2908339"/>
              <a:ext cx="4139198" cy="58404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server begins listening for  incoming TCP requests</a:t>
              </a:r>
            </a:p>
          </p:txBody>
        </p:sp>
        <p:cxnSp>
          <p:nvCxnSpPr>
            <p:cNvPr id="20" name="Straight Connector 30">
              <a:extLst>
                <a:ext uri="{FF2B5EF4-FFF2-40B4-BE49-F238E27FC236}">
                  <a16:creationId xmlns:a16="http://schemas.microsoft.com/office/drawing/2014/main" id="{24B55155-A531-764D-80EA-161809A28354}"/>
                </a:ext>
              </a:extLst>
            </p:cNvPr>
            <p:cNvCxnSpPr>
              <a:cxnSpLocks noChangeShapeType="1"/>
            </p:cNvCxnSpPr>
            <p:nvPr/>
          </p:nvCxnSpPr>
          <p:spPr bwMode="auto">
            <a:xfrm>
              <a:off x="1967825" y="3217286"/>
              <a:ext cx="736421"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1" name="Group 15">
            <a:extLst>
              <a:ext uri="{FF2B5EF4-FFF2-40B4-BE49-F238E27FC236}">
                <a16:creationId xmlns:a16="http://schemas.microsoft.com/office/drawing/2014/main" id="{4E398AB3-CA85-1246-9B45-0A62FCD962C1}"/>
              </a:ext>
            </a:extLst>
          </p:cNvPr>
          <p:cNvGrpSpPr>
            <a:grpSpLocks/>
          </p:cNvGrpSpPr>
          <p:nvPr/>
        </p:nvGrpSpPr>
        <p:grpSpPr bwMode="auto">
          <a:xfrm>
            <a:off x="3328500" y="3824136"/>
            <a:ext cx="1858624" cy="297517"/>
            <a:chOff x="905004" y="3819988"/>
            <a:chExt cx="1859872" cy="298292"/>
          </a:xfrm>
        </p:grpSpPr>
        <p:sp>
          <p:nvSpPr>
            <p:cNvPr id="22" name="TextBox 34">
              <a:extLst>
                <a:ext uri="{FF2B5EF4-FFF2-40B4-BE49-F238E27FC236}">
                  <a16:creationId xmlns:a16="http://schemas.microsoft.com/office/drawing/2014/main" id="{94C20932-E37A-A347-85B8-6A71FAB668B9}"/>
                </a:ext>
              </a:extLst>
            </p:cNvPr>
            <p:cNvSpPr txBox="1">
              <a:spLocks noChangeArrowheads="1"/>
            </p:cNvSpPr>
            <p:nvPr/>
          </p:nvSpPr>
          <p:spPr bwMode="auto">
            <a:xfrm>
              <a:off x="905004" y="3819988"/>
              <a:ext cx="1859872" cy="298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23" name="Straight Connector 35">
              <a:extLst>
                <a:ext uri="{FF2B5EF4-FFF2-40B4-BE49-F238E27FC236}">
                  <a16:creationId xmlns:a16="http://schemas.microsoft.com/office/drawing/2014/main" id="{FAC42719-5F1D-0749-8621-F7DF2A166C6F}"/>
                </a:ext>
              </a:extLst>
            </p:cNvPr>
            <p:cNvCxnSpPr>
              <a:cxnSpLocks noChangeShapeType="1"/>
            </p:cNvCxnSpPr>
            <p:nvPr/>
          </p:nvCxnSpPr>
          <p:spPr bwMode="auto">
            <a:xfrm>
              <a:off x="2187464" y="3964782"/>
              <a:ext cx="52319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4" name="Group 17">
            <a:extLst>
              <a:ext uri="{FF2B5EF4-FFF2-40B4-BE49-F238E27FC236}">
                <a16:creationId xmlns:a16="http://schemas.microsoft.com/office/drawing/2014/main" id="{F3B50B89-48C8-7E48-8FDE-4D6D8A826B11}"/>
              </a:ext>
            </a:extLst>
          </p:cNvPr>
          <p:cNvGrpSpPr>
            <a:grpSpLocks/>
          </p:cNvGrpSpPr>
          <p:nvPr/>
        </p:nvGrpSpPr>
        <p:grpSpPr bwMode="auto">
          <a:xfrm>
            <a:off x="906051" y="4140995"/>
            <a:ext cx="4273089" cy="502702"/>
            <a:chOff x="-812680" y="4044670"/>
            <a:chExt cx="3634217" cy="502843"/>
          </a:xfrm>
        </p:grpSpPr>
        <p:sp>
          <p:nvSpPr>
            <p:cNvPr id="34" name="TextBox 36">
              <a:extLst>
                <a:ext uri="{FF2B5EF4-FFF2-40B4-BE49-F238E27FC236}">
                  <a16:creationId xmlns:a16="http://schemas.microsoft.com/office/drawing/2014/main" id="{C7F6449F-1FAC-0144-AA7B-940049031E8D}"/>
                </a:ext>
              </a:extLst>
            </p:cNvPr>
            <p:cNvSpPr txBox="1">
              <a:spLocks noChangeArrowheads="1"/>
            </p:cNvSpPr>
            <p:nvPr/>
          </p:nvSpPr>
          <p:spPr bwMode="auto">
            <a:xfrm>
              <a:off x="-812680" y="4044670"/>
              <a:ext cx="3634217" cy="502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server waits on accept() for incoming requests, new socket created on return</a:t>
              </a:r>
            </a:p>
          </p:txBody>
        </p:sp>
        <p:cxnSp>
          <p:nvCxnSpPr>
            <p:cNvPr id="35" name="Straight Connector 39">
              <a:extLst>
                <a:ext uri="{FF2B5EF4-FFF2-40B4-BE49-F238E27FC236}">
                  <a16:creationId xmlns:a16="http://schemas.microsoft.com/office/drawing/2014/main" id="{1E61EC2C-2AF0-BD40-B849-E841D4D3D3F0}"/>
                </a:ext>
              </a:extLst>
            </p:cNvPr>
            <p:cNvCxnSpPr>
              <a:cxnSpLocks noChangeShapeType="1"/>
            </p:cNvCxnSpPr>
            <p:nvPr/>
          </p:nvCxnSpPr>
          <p:spPr bwMode="auto">
            <a:xfrm>
              <a:off x="2337575" y="4188416"/>
              <a:ext cx="435213"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6" name="Group 18">
            <a:extLst>
              <a:ext uri="{FF2B5EF4-FFF2-40B4-BE49-F238E27FC236}">
                <a16:creationId xmlns:a16="http://schemas.microsoft.com/office/drawing/2014/main" id="{2B25A781-3C5A-4345-B1BA-DEACB59F98D7}"/>
              </a:ext>
            </a:extLst>
          </p:cNvPr>
          <p:cNvGrpSpPr>
            <a:grpSpLocks/>
          </p:cNvGrpSpPr>
          <p:nvPr/>
        </p:nvGrpSpPr>
        <p:grpSpPr bwMode="auto">
          <a:xfrm>
            <a:off x="1951002" y="4771416"/>
            <a:ext cx="3154397" cy="584775"/>
            <a:chOff x="-463314" y="4140337"/>
            <a:chExt cx="3153124" cy="585085"/>
          </a:xfrm>
        </p:grpSpPr>
        <p:sp>
          <p:nvSpPr>
            <p:cNvPr id="37" name="TextBox 61">
              <a:extLst>
                <a:ext uri="{FF2B5EF4-FFF2-40B4-BE49-F238E27FC236}">
                  <a16:creationId xmlns:a16="http://schemas.microsoft.com/office/drawing/2014/main" id="{A4995AED-D7BB-0A43-8C79-4CAECC669A71}"/>
                </a:ext>
              </a:extLst>
            </p:cNvPr>
            <p:cNvSpPr txBox="1">
              <a:spLocks noChangeArrowheads="1"/>
            </p:cNvSpPr>
            <p:nvPr/>
          </p:nvSpPr>
          <p:spPr bwMode="auto">
            <a:xfrm>
              <a:off x="-463314" y="4140337"/>
              <a:ext cx="2746043" cy="585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read bytes from socket (but not address as in UDP)</a:t>
              </a:r>
            </a:p>
          </p:txBody>
        </p:sp>
        <p:cxnSp>
          <p:nvCxnSpPr>
            <p:cNvPr id="38" name="Straight Connector 62">
              <a:extLst>
                <a:ext uri="{FF2B5EF4-FFF2-40B4-BE49-F238E27FC236}">
                  <a16:creationId xmlns:a16="http://schemas.microsoft.com/office/drawing/2014/main" id="{39CA9B6C-408E-C74F-BCDD-01EC8665E7B2}"/>
                </a:ext>
              </a:extLst>
            </p:cNvPr>
            <p:cNvCxnSpPr>
              <a:cxnSpLocks noChangeShapeType="1"/>
            </p:cNvCxnSpPr>
            <p:nvPr/>
          </p:nvCxnSpPr>
          <p:spPr bwMode="auto">
            <a:xfrm>
              <a:off x="2194710" y="4288764"/>
              <a:ext cx="49510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9" name="Group 28">
            <a:extLst>
              <a:ext uri="{FF2B5EF4-FFF2-40B4-BE49-F238E27FC236}">
                <a16:creationId xmlns:a16="http://schemas.microsoft.com/office/drawing/2014/main" id="{2EF79CA3-2450-FB47-A075-DE884877B7F1}"/>
              </a:ext>
            </a:extLst>
          </p:cNvPr>
          <p:cNvGrpSpPr>
            <a:grpSpLocks/>
          </p:cNvGrpSpPr>
          <p:nvPr/>
        </p:nvGrpSpPr>
        <p:grpSpPr bwMode="auto">
          <a:xfrm>
            <a:off x="1026276" y="5902558"/>
            <a:ext cx="4079124" cy="584775"/>
            <a:chOff x="-1411416" y="4686923"/>
            <a:chExt cx="4079374" cy="585153"/>
          </a:xfrm>
        </p:grpSpPr>
        <p:sp>
          <p:nvSpPr>
            <p:cNvPr id="40" name="TextBox 29">
              <a:extLst>
                <a:ext uri="{FF2B5EF4-FFF2-40B4-BE49-F238E27FC236}">
                  <a16:creationId xmlns:a16="http://schemas.microsoft.com/office/drawing/2014/main" id="{4729B12D-4BE5-7649-A39B-A68529411CBB}"/>
                </a:ext>
              </a:extLst>
            </p:cNvPr>
            <p:cNvSpPr txBox="1">
              <a:spLocks noChangeArrowheads="1"/>
            </p:cNvSpPr>
            <p:nvPr/>
          </p:nvSpPr>
          <p:spPr bwMode="auto">
            <a:xfrm>
              <a:off x="-1411416" y="4686923"/>
              <a:ext cx="3902071" cy="585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close connection to this client (but </a:t>
              </a: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not</a:t>
              </a: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 welcoming socket)</a:t>
              </a:r>
            </a:p>
          </p:txBody>
        </p:sp>
        <p:cxnSp>
          <p:nvCxnSpPr>
            <p:cNvPr id="41" name="Straight Connector 33">
              <a:extLst>
                <a:ext uri="{FF2B5EF4-FFF2-40B4-BE49-F238E27FC236}">
                  <a16:creationId xmlns:a16="http://schemas.microsoft.com/office/drawing/2014/main" id="{445EB81E-B12F-454D-80B8-5484BE29F558}"/>
                </a:ext>
              </a:extLst>
            </p:cNvPr>
            <p:cNvCxnSpPr>
              <a:cxnSpLocks noChangeShapeType="1"/>
            </p:cNvCxnSpPr>
            <p:nvPr/>
          </p:nvCxnSpPr>
          <p:spPr bwMode="auto">
            <a:xfrm>
              <a:off x="2172628" y="4843734"/>
              <a:ext cx="49533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115</a:t>
            </a:fld>
            <a:endParaRPr lang="en-US"/>
          </a:p>
        </p:txBody>
      </p:sp>
      <p:sp>
        <p:nvSpPr>
          <p:cNvPr id="2" name="TextBox 1">
            <a:extLst>
              <a:ext uri="{FF2B5EF4-FFF2-40B4-BE49-F238E27FC236}">
                <a16:creationId xmlns:a16="http://schemas.microsoft.com/office/drawing/2014/main" id="{08F920B5-7A1E-85CA-515F-41A5A4755525}"/>
              </a:ext>
            </a:extLst>
          </p:cNvPr>
          <p:cNvSpPr txBox="1"/>
          <p:nvPr/>
        </p:nvSpPr>
        <p:spPr>
          <a:xfrm>
            <a:off x="589926" y="6443089"/>
            <a:ext cx="3250826" cy="307777"/>
          </a:xfrm>
          <a:prstGeom prst="rect">
            <a:avLst/>
          </a:prstGeom>
          <a:noFill/>
        </p:spPr>
        <p:txBody>
          <a:bodyPr wrap="none" rtlCol="0">
            <a:spAutoFit/>
          </a:bodyPr>
          <a:lstStyle/>
          <a:p>
            <a:r>
              <a:rPr lang="en-US" sz="1400"/>
              <a:t>Note: this code update (2023) to Python 3</a:t>
            </a:r>
          </a:p>
        </p:txBody>
      </p:sp>
    </p:spTree>
    <p:extLst>
      <p:ext uri="{BB962C8B-B14F-4D97-AF65-F5344CB8AC3E}">
        <p14:creationId xmlns:p14="http://schemas.microsoft.com/office/powerpoint/2010/main" val="145332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5"/>
                                        </p:tgtEl>
                                      </p:cBhvr>
                                    </p:animEffect>
                                    <p:set>
                                      <p:cBhvr>
                                        <p:cTn id="12" dur="1" fill="hold">
                                          <p:stCondLst>
                                            <p:cond delay="499"/>
                                          </p:stCondLst>
                                        </p:cTn>
                                        <p:tgtEl>
                                          <p:spTgt spid="15"/>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dissolv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dissolv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21"/>
                                        </p:tgtEl>
                                      </p:cBhvr>
                                    </p:animEffect>
                                    <p:set>
                                      <p:cBhvr>
                                        <p:cTn id="28" dur="1" fill="hold">
                                          <p:stCondLst>
                                            <p:cond delay="499"/>
                                          </p:stCondLst>
                                        </p:cTn>
                                        <p:tgtEl>
                                          <p:spTgt spid="21"/>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dissolve">
                                      <p:cBhvr>
                                        <p:cTn id="31" dur="5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24"/>
                                        </p:tgtEl>
                                      </p:cBhvr>
                                    </p:animEffect>
                                    <p:set>
                                      <p:cBhvr>
                                        <p:cTn id="36" dur="1" fill="hold">
                                          <p:stCondLst>
                                            <p:cond delay="499"/>
                                          </p:stCondLst>
                                        </p:cTn>
                                        <p:tgtEl>
                                          <p:spTgt spid="24"/>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dissolve">
                                      <p:cBhvr>
                                        <p:cTn id="39" dur="5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36"/>
                                        </p:tgtEl>
                                      </p:cBhvr>
                                    </p:animEffect>
                                    <p:set>
                                      <p:cBhvr>
                                        <p:cTn id="44" dur="1" fill="hold">
                                          <p:stCondLst>
                                            <p:cond delay="499"/>
                                          </p:stCondLst>
                                        </p:cTn>
                                        <p:tgtEl>
                                          <p:spTgt spid="3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dissolve">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Chapter 2: Summary</a:t>
            </a:r>
            <a:endParaRPr lang="en-US" altLang="en-US" sz="540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a:t>application architectures</a:t>
            </a:r>
          </a:p>
          <a:p>
            <a:pPr marL="681038" lvl="1" indent="-223838">
              <a:buFont typeface="Arial"/>
              <a:buChar char="•"/>
              <a:defRPr/>
            </a:pPr>
            <a:r>
              <a:rPr lang="en-US"/>
              <a:t>client-server</a:t>
            </a:r>
          </a:p>
          <a:p>
            <a:pPr marL="681038" lvl="1" indent="-223838">
              <a:buFont typeface="Arial"/>
              <a:buChar char="•"/>
              <a:defRPr/>
            </a:pPr>
            <a:r>
              <a:rPr lang="en-US"/>
              <a:t>P2P</a:t>
            </a:r>
          </a:p>
          <a:p>
            <a:pPr marL="287338" indent="-287338">
              <a:buFont typeface="Wingdings" charset="2"/>
              <a:buChar char="§"/>
              <a:defRPr/>
            </a:pPr>
            <a:r>
              <a:rPr lang="en-US"/>
              <a:t>application service requirements:</a:t>
            </a:r>
          </a:p>
          <a:p>
            <a:pPr marL="682625" lvl="1" indent="-228600">
              <a:buFont typeface="Arial"/>
              <a:buChar char="•"/>
              <a:defRPr/>
            </a:pPr>
            <a:r>
              <a:rPr lang="en-US"/>
              <a:t>reliability, bandwidth, delay</a:t>
            </a:r>
          </a:p>
          <a:p>
            <a:pPr marL="287338" indent="-287338">
              <a:buFont typeface="Wingdings" charset="2"/>
              <a:buChar char="§"/>
              <a:defRPr/>
            </a:pPr>
            <a:r>
              <a:rPr lang="en-US"/>
              <a:t>Internet transport service model</a:t>
            </a:r>
          </a:p>
          <a:p>
            <a:pPr marL="681038" lvl="1" indent="-223838">
              <a:buFont typeface="Arial"/>
              <a:buChar char="•"/>
              <a:defRPr/>
            </a:pPr>
            <a:r>
              <a:rPr lang="en-US"/>
              <a:t>connection-oriented, reliable: TCP</a:t>
            </a:r>
          </a:p>
          <a:p>
            <a:pPr marL="681038" lvl="1" indent="-223838">
              <a:buFont typeface="Arial"/>
              <a:buChar char="•"/>
              <a:defRPr/>
            </a:pPr>
            <a:r>
              <a:rPr lang="en-US"/>
              <a:t>unreliable, datagrams: UDP</a:t>
            </a:r>
            <a:endParaRPr lang="en-US" sz="200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ＭＳ Ｐゴシック" charset="0"/>
                <a:cs typeface="ＭＳ Ｐゴシック" charset="0"/>
              </a:rPr>
              <a:t>specific protocols: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ＭＳ Ｐゴシック" charset="0"/>
              </a:rPr>
              <a:t>HTTP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ＭＳ Ｐゴシック" charset="0"/>
              </a:rPr>
              <a:t>SMTP, IMAP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ＭＳ Ｐゴシック" charset="0"/>
              </a:rPr>
              <a:t>DNS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ＭＳ Ｐゴシック" charset="0"/>
                <a:cs typeface="ＭＳ Ｐゴシック" charset="0"/>
              </a:rPr>
              <a:t>P2P: BitTorrent</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ＭＳ Ｐゴシック" charset="0"/>
                <a:cs typeface="ＭＳ Ｐゴシック" charset="0"/>
              </a:rPr>
              <a:t>video streaming, CDNs</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ＭＳ Ｐゴシック" charset="0"/>
                <a:cs typeface="ＭＳ Ｐゴシック" charset="0"/>
              </a:rPr>
              <a:t>socket programming: </a:t>
            </a:r>
          </a:p>
          <a:p>
            <a:pPr marL="0" marR="0" lvl="0" indent="0" algn="l" defTabSz="914400" rtl="0" eaLnBrk="1" fontAlgn="auto" latinLnBrk="0" hangingPunct="1">
              <a:lnSpc>
                <a:spcPct val="100000"/>
              </a:lnSpc>
              <a:spcBef>
                <a:spcPts val="0"/>
              </a:spcBef>
              <a:spcAft>
                <a:spcPts val="0"/>
              </a:spcAft>
              <a:buClr>
                <a:srgbClr val="000099"/>
              </a:buClr>
              <a:buSzPct val="100000"/>
              <a:buFont typeface="ZapfDingbats" charset="0"/>
              <a:buNone/>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ＭＳ Ｐゴシック" charset="0"/>
                <a:cs typeface="ＭＳ Ｐゴシック" charset="0"/>
              </a:rPr>
              <a:t>    TCP, UDP sockets</a:t>
            </a:r>
          </a:p>
        </p:txBody>
      </p:sp>
      <p:sp>
        <p:nvSpPr>
          <p:cNvPr id="6" name="Slide Number Placeholder 2">
            <a:extLst>
              <a:ext uri="{FF2B5EF4-FFF2-40B4-BE49-F238E27FC236}">
                <a16:creationId xmlns:a16="http://schemas.microsoft.com/office/drawing/2014/main" id="{8FBD60C3-995D-4948-A95F-E9B0A22398CB}"/>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116</a:t>
            </a:fld>
            <a:endParaRPr lang="en-US"/>
          </a:p>
        </p:txBody>
      </p:sp>
    </p:spTree>
    <p:extLst>
      <p:ext uri="{BB962C8B-B14F-4D97-AF65-F5344CB8AC3E}">
        <p14:creationId xmlns:p14="http://schemas.microsoft.com/office/powerpoint/2010/main" val="405841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Chapter 2: Summary</a:t>
            </a:r>
            <a:endParaRPr lang="en-US" altLang="en-US" sz="540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Most importantly: learned about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protocols</a:t>
            </a: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t>
            </a:r>
          </a:p>
        </p:txBody>
      </p:sp>
      <p:sp>
        <p:nvSpPr>
          <p:cNvPr id="9" name="Rectangle 3">
            <a:extLst>
              <a:ext uri="{FF2B5EF4-FFF2-40B4-BE49-F238E27FC236}">
                <a16:creationId xmlns:a16="http://schemas.microsoft.com/office/drawing/2014/main" id="{F2B1E62A-5D04-3E42-88B2-20CD0FBD1BBD}"/>
              </a:ext>
            </a:extLst>
          </p:cNvPr>
          <p:cNvSpPr>
            <a:spLocks noGrp="1" noChangeArrowheads="1"/>
          </p:cNvSpPr>
          <p:nvPr>
            <p:ph idx="1"/>
          </p:nvPr>
        </p:nvSpPr>
        <p:spPr>
          <a:xfrm>
            <a:off x="838200" y="2069589"/>
            <a:ext cx="5695335" cy="4351338"/>
          </a:xfrm>
        </p:spPr>
        <p:txBody>
          <a:bodyPr>
            <a:normAutofit/>
          </a:bodyPr>
          <a:lstStyle/>
          <a:p>
            <a:pPr marL="287338" indent="-287338"/>
            <a:r>
              <a:rPr lang="en-US" altLang="en-US">
                <a:ea typeface="ＭＳ Ｐゴシック" panose="020B0600070205080204" pitchFamily="34" charset="-128"/>
              </a:rPr>
              <a:t>typical request/reply message exchange:</a:t>
            </a:r>
          </a:p>
          <a:p>
            <a:pPr marL="681038" lvl="1" indent="-223838"/>
            <a:r>
              <a:rPr lang="en-US" altLang="en-US">
                <a:ea typeface="ＭＳ Ｐゴシック" panose="020B0600070205080204" pitchFamily="34" charset="-128"/>
              </a:rPr>
              <a:t>client requests info or service</a:t>
            </a:r>
          </a:p>
          <a:p>
            <a:pPr marL="681038" lvl="1" indent="-223838"/>
            <a:r>
              <a:rPr lang="en-US" altLang="en-US">
                <a:ea typeface="ＭＳ Ｐゴシック" panose="020B0600070205080204" pitchFamily="34" charset="-128"/>
              </a:rPr>
              <a:t>server responds with data, status code</a:t>
            </a:r>
          </a:p>
          <a:p>
            <a:pPr marL="287338" indent="-287338"/>
            <a:r>
              <a:rPr lang="en-US" altLang="en-US">
                <a:ea typeface="ＭＳ Ｐゴシック" panose="020B0600070205080204" pitchFamily="34" charset="-128"/>
              </a:rPr>
              <a:t>message formats:</a:t>
            </a:r>
          </a:p>
          <a:p>
            <a:pPr marL="681038" lvl="1" indent="-223838"/>
            <a:r>
              <a:rPr lang="en-US" altLang="en-US" i="1">
                <a:solidFill>
                  <a:srgbClr val="000090"/>
                </a:solidFill>
                <a:ea typeface="ＭＳ Ｐゴシック" panose="020B0600070205080204" pitchFamily="34" charset="-128"/>
              </a:rPr>
              <a:t>headers</a:t>
            </a:r>
            <a:r>
              <a:rPr lang="en-US" altLang="en-US">
                <a:ea typeface="ＭＳ Ｐゴシック" panose="020B0600070205080204" pitchFamily="34" charset="-128"/>
              </a:rPr>
              <a:t>: fields giving info about data</a:t>
            </a:r>
          </a:p>
          <a:p>
            <a:pPr marL="681038" lvl="1" indent="-223838"/>
            <a:r>
              <a:rPr lang="en-US" altLang="en-US" i="1">
                <a:solidFill>
                  <a:srgbClr val="000090"/>
                </a:solidFill>
                <a:ea typeface="ＭＳ Ｐゴシック" panose="020B0600070205080204" pitchFamily="34" charset="-128"/>
              </a:rPr>
              <a:t>data: </a:t>
            </a:r>
            <a:r>
              <a:rPr lang="en-US" altLang="en-US">
                <a:ea typeface="ＭＳ Ｐゴシック" panose="020B0600070205080204" pitchFamily="34" charset="-128"/>
              </a:rPr>
              <a:t>info(payload)  being communicated</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6832343" y="2015039"/>
            <a:ext cx="4654808"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27013" marR="0" lvl="0" indent="-227013" algn="l" defTabSz="914400" rtl="0" eaLnBrk="1" fontAlgn="auto" latinLnBrk="0" hangingPunct="1">
              <a:lnSpc>
                <a:spcPct val="100000"/>
              </a:lnSpc>
              <a:spcBef>
                <a:spcPts val="0"/>
              </a:spcBef>
              <a:spcAft>
                <a:spcPts val="0"/>
              </a:spcAft>
              <a:buClr>
                <a:srgbClr val="3333CC"/>
              </a:buClr>
              <a:buSzTx/>
              <a:buFontTx/>
              <a:buNone/>
              <a:tabLst/>
              <a:defRPr/>
            </a:pP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important themes:</a:t>
            </a:r>
            <a:r>
              <a:rPr kumimoji="0" lang="en-US" altLang="en-US" sz="2400" b="0" i="0" u="none" strike="noStrike" kern="1200" cap="none" spc="0" normalizeH="0" baseline="0" noProof="0">
                <a:ln>
                  <a:noFill/>
                </a:ln>
                <a:solidFill>
                  <a:srgbClr val="FF3300"/>
                </a:solidFill>
                <a:effectLst/>
                <a:uLnTx/>
                <a:uFillTx/>
                <a:latin typeface="Calibri" panose="020F0502020204030204"/>
                <a:ea typeface="ＭＳ Ｐゴシック" panose="020B0600070205080204" pitchFamily="34" charset="-128"/>
                <a:cs typeface="+mn-cs"/>
              </a:rPr>
              <a:t>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centralized vs. decentralized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stateless vs. stateful</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scalability</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reliable vs. unreliable message transfer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“complexity at network edge”</a:t>
            </a: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FE0ABB88-CECD-DD4A-8A5D-BE042621800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117</a:t>
            </a:fld>
            <a:endParaRPr lang="en-US"/>
          </a:p>
        </p:txBody>
      </p:sp>
    </p:spTree>
    <p:extLst>
      <p:ext uri="{BB962C8B-B14F-4D97-AF65-F5344CB8AC3E}">
        <p14:creationId xmlns:p14="http://schemas.microsoft.com/office/powerpoint/2010/main" val="398839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118</a:t>
            </a:fld>
            <a:endParaRPr lang="en-US"/>
          </a:p>
        </p:txBody>
      </p:sp>
      <p:sp>
        <p:nvSpPr>
          <p:cNvPr id="13" name="Title 1">
            <a:extLst>
              <a:ext uri="{FF2B5EF4-FFF2-40B4-BE49-F238E27FC236}">
                <a16:creationId xmlns:a16="http://schemas.microsoft.com/office/drawing/2014/main" id="{136324E8-804D-814E-80CA-306D385C9365}"/>
              </a:ext>
            </a:extLst>
          </p:cNvPr>
          <p:cNvSpPr>
            <a:spLocks noGrp="1"/>
          </p:cNvSpPr>
          <p:nvPr>
            <p:ph type="title"/>
          </p:nvPr>
        </p:nvSpPr>
        <p:spPr>
          <a:xfrm>
            <a:off x="838200" y="2981689"/>
            <a:ext cx="10515600" cy="894622"/>
          </a:xfrm>
        </p:spPr>
        <p:txBody>
          <a:bodyPr>
            <a:normAutofit/>
          </a:bodyPr>
          <a:lstStyle/>
          <a:p>
            <a:pPr algn="ctr"/>
            <a:r>
              <a:rPr lang="en-US" altLang="en-US" sz="4400">
                <a:ea typeface="ＭＳ Ｐゴシック" panose="020B0600070205080204" pitchFamily="34" charset="-128"/>
              </a:rPr>
              <a:t>Additional Chapter 2 slides</a:t>
            </a:r>
            <a:endParaRPr lang="en-US" sz="4400"/>
          </a:p>
        </p:txBody>
      </p:sp>
      <p:sp>
        <p:nvSpPr>
          <p:cNvPr id="2" name="TextBox 1">
            <a:extLst>
              <a:ext uri="{FF2B5EF4-FFF2-40B4-BE49-F238E27FC236}">
                <a16:creationId xmlns:a16="http://schemas.microsoft.com/office/drawing/2014/main" id="{3B470194-81F7-ADFC-7634-E7B1FE3A2C17}"/>
              </a:ext>
            </a:extLst>
          </p:cNvPr>
          <p:cNvSpPr txBox="1"/>
          <p:nvPr/>
        </p:nvSpPr>
        <p:spPr>
          <a:xfrm>
            <a:off x="1858782" y="4421036"/>
            <a:ext cx="9773586" cy="1477328"/>
          </a:xfrm>
          <a:prstGeom prst="rect">
            <a:avLst/>
          </a:prstGeom>
          <a:noFill/>
        </p:spPr>
        <p:txBody>
          <a:bodyPr wrap="square" rtlCol="0">
            <a:spAutoFit/>
          </a:bodyPr>
          <a:lstStyle/>
          <a:p>
            <a:r>
              <a:rPr lang="en-US" b="1"/>
              <a:t>JFK note: </a:t>
            </a:r>
            <a:r>
              <a:rPr lang="en-US"/>
              <a:t>the timeout slides are important IMHO if one is doing a programming assignment (especially an RDT programming assignment in Chapter 3), since students will need to use timers in their code, and the TRY/EXCEPT is really the easiest way to do this.  I introduce this here in Chapter 2 with the socket programming assignment since it teaches something (how to handle exceptions/timeouts), and lets students learn/practice that before doing the RDT programming assignment, which is harder</a:t>
            </a:r>
          </a:p>
        </p:txBody>
      </p:sp>
    </p:spTree>
    <p:extLst>
      <p:ext uri="{BB962C8B-B14F-4D97-AF65-F5344CB8AC3E}">
        <p14:creationId xmlns:p14="http://schemas.microsoft.com/office/powerpoint/2010/main" val="395037012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8FC9A2C5-401D-BA8A-47E5-8FE088C3DD1B}"/>
              </a:ext>
            </a:extLst>
          </p:cNvPr>
          <p:cNvGrpSpPr/>
          <p:nvPr/>
        </p:nvGrpSpPr>
        <p:grpSpPr>
          <a:xfrm>
            <a:off x="9321127" y="4329416"/>
            <a:ext cx="2119679" cy="2033431"/>
            <a:chOff x="9321127" y="4683372"/>
            <a:chExt cx="2119679" cy="2033431"/>
          </a:xfrm>
        </p:grpSpPr>
        <p:grpSp>
          <p:nvGrpSpPr>
            <p:cNvPr id="47" name="Group 92">
              <a:extLst>
                <a:ext uri="{FF2B5EF4-FFF2-40B4-BE49-F238E27FC236}">
                  <a16:creationId xmlns:a16="http://schemas.microsoft.com/office/drawing/2014/main" id="{93F53F69-A099-28FB-E470-09E5A543E717}"/>
                </a:ext>
              </a:extLst>
            </p:cNvPr>
            <p:cNvGrpSpPr>
              <a:grpSpLocks/>
            </p:cNvGrpSpPr>
            <p:nvPr/>
          </p:nvGrpSpPr>
          <p:grpSpPr bwMode="auto">
            <a:xfrm>
              <a:off x="10132704" y="4817788"/>
              <a:ext cx="1308102" cy="527050"/>
              <a:chOff x="2846" y="2348"/>
              <a:chExt cx="824" cy="332"/>
            </a:xfrm>
          </p:grpSpPr>
          <p:pic>
            <p:nvPicPr>
              <p:cNvPr id="48" name="Picture 87" descr="alarm_clock_ringing">
                <a:extLst>
                  <a:ext uri="{FF2B5EF4-FFF2-40B4-BE49-F238E27FC236}">
                    <a16:creationId xmlns:a16="http://schemas.microsoft.com/office/drawing/2014/main" id="{D58739BD-BB5C-E965-261F-F5A4F9CBE6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Text Box 91">
                <a:extLst>
                  <a:ext uri="{FF2B5EF4-FFF2-40B4-BE49-F238E27FC236}">
                    <a16:creationId xmlns:a16="http://schemas.microsoft.com/office/drawing/2014/main" id="{F0D582BA-68E2-7AC8-6811-9FF8EB858739}"/>
                  </a:ext>
                </a:extLst>
              </p:cNvPr>
              <p:cNvSpPr txBox="1">
                <a:spLocks noChangeArrowheads="1"/>
              </p:cNvSpPr>
              <p:nvPr/>
            </p:nvSpPr>
            <p:spPr bwMode="auto">
              <a:xfrm>
                <a:off x="3065" y="2491"/>
                <a:ext cx="605" cy="1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p:txBody>
          </p:sp>
        </p:grpSp>
        <p:sp>
          <p:nvSpPr>
            <p:cNvPr id="20" name="Rounded Rectangle 19">
              <a:extLst>
                <a:ext uri="{FF2B5EF4-FFF2-40B4-BE49-F238E27FC236}">
                  <a16:creationId xmlns:a16="http://schemas.microsoft.com/office/drawing/2014/main" id="{1637B945-AF7D-9567-2430-7021FFA80FE1}"/>
                </a:ext>
              </a:extLst>
            </p:cNvPr>
            <p:cNvSpPr/>
            <p:nvPr/>
          </p:nvSpPr>
          <p:spPr>
            <a:xfrm>
              <a:off x="9321127" y="5434414"/>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handle timeout</a:t>
              </a:r>
            </a:p>
          </p:txBody>
        </p:sp>
        <p:cxnSp>
          <p:nvCxnSpPr>
            <p:cNvPr id="36" name="Elbow Connector 35">
              <a:extLst>
                <a:ext uri="{FF2B5EF4-FFF2-40B4-BE49-F238E27FC236}">
                  <a16:creationId xmlns:a16="http://schemas.microsoft.com/office/drawing/2014/main" id="{43CE0F49-9C3D-C195-0081-6A2420BA169A}"/>
                </a:ext>
              </a:extLst>
            </p:cNvPr>
            <p:cNvCxnSpPr>
              <a:cxnSpLocks/>
              <a:endCxn id="20" idx="0"/>
            </p:cNvCxnSpPr>
            <p:nvPr/>
          </p:nvCxnSpPr>
          <p:spPr>
            <a:xfrm rot="16200000" flipH="1">
              <a:off x="9312329" y="4721528"/>
              <a:ext cx="751042" cy="674730"/>
            </a:xfrm>
            <a:prstGeom prst="bentConnector3">
              <a:avLst>
                <a:gd name="adj1" fmla="val 2224"/>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9BB34C9E-28F0-1925-F0ED-A4DD6415C1D7}"/>
                </a:ext>
              </a:extLst>
            </p:cNvPr>
            <p:cNvSpPr txBox="1"/>
            <p:nvPr/>
          </p:nvSpPr>
          <p:spPr>
            <a:xfrm>
              <a:off x="9791016" y="61320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a:t>
              </a:r>
            </a:p>
          </p:txBody>
        </p:sp>
        <p:cxnSp>
          <p:nvCxnSpPr>
            <p:cNvPr id="42" name="Straight Arrow Connector 41">
              <a:extLst>
                <a:ext uri="{FF2B5EF4-FFF2-40B4-BE49-F238E27FC236}">
                  <a16:creationId xmlns:a16="http://schemas.microsoft.com/office/drawing/2014/main" id="{28413ABF-1372-8936-16CA-665F40157A3B}"/>
                </a:ext>
              </a:extLst>
            </p:cNvPr>
            <p:cNvCxnSpPr>
              <a:cxnSpLocks/>
              <a:stCxn id="20" idx="2"/>
            </p:cNvCxnSpPr>
            <p:nvPr/>
          </p:nvCxnSpPr>
          <p:spPr>
            <a:xfrm>
              <a:off x="10025215" y="6019630"/>
              <a:ext cx="0" cy="31172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A701492E-B23C-5E3F-4947-245FFDDCF531}"/>
              </a:ext>
            </a:extLst>
          </p:cNvPr>
          <p:cNvGrpSpPr/>
          <p:nvPr/>
        </p:nvGrpSpPr>
        <p:grpSpPr>
          <a:xfrm>
            <a:off x="9326880" y="3740748"/>
            <a:ext cx="2113926" cy="654568"/>
            <a:chOff x="9326880" y="4094704"/>
            <a:chExt cx="2113926" cy="654568"/>
          </a:xfrm>
        </p:grpSpPr>
        <p:grpSp>
          <p:nvGrpSpPr>
            <p:cNvPr id="663" name="Group 662">
              <a:extLst>
                <a:ext uri="{FF2B5EF4-FFF2-40B4-BE49-F238E27FC236}">
                  <a16:creationId xmlns:a16="http://schemas.microsoft.com/office/drawing/2014/main" id="{2A07C271-2D61-7479-7CAB-E4E7B48E93CE}"/>
                </a:ext>
              </a:extLst>
            </p:cNvPr>
            <p:cNvGrpSpPr/>
            <p:nvPr/>
          </p:nvGrpSpPr>
          <p:grpSpPr>
            <a:xfrm>
              <a:off x="9326880" y="4164497"/>
              <a:ext cx="1858277" cy="584775"/>
              <a:chOff x="8308864" y="5012428"/>
              <a:chExt cx="1858277" cy="584775"/>
            </a:xfrm>
          </p:grpSpPr>
          <p:cxnSp>
            <p:nvCxnSpPr>
              <p:cNvPr id="18" name="Straight Arrow Connector 17">
                <a:extLst>
                  <a:ext uri="{FF2B5EF4-FFF2-40B4-BE49-F238E27FC236}">
                    <a16:creationId xmlns:a16="http://schemas.microsoft.com/office/drawing/2014/main" id="{3BA449D7-FFF2-4A72-3CC5-05D3EF1CC894}"/>
                  </a:ext>
                </a:extLst>
              </p:cNvPr>
              <p:cNvCxnSpPr>
                <a:cxnSpLocks/>
              </p:cNvCxnSpPr>
              <p:nvPr/>
            </p:nvCxnSpPr>
            <p:spPr>
              <a:xfrm>
                <a:off x="8308864" y="5387340"/>
                <a:ext cx="1371600"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B42F45FB-AC8F-648D-B0CD-C5645AE4021B}"/>
                  </a:ext>
                </a:extLst>
              </p:cNvPr>
              <p:cNvSpPr txBox="1"/>
              <p:nvPr/>
            </p:nvSpPr>
            <p:spPr>
              <a:xfrm>
                <a:off x="9698743" y="50124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a:t>
                </a:r>
              </a:p>
            </p:txBody>
          </p:sp>
        </p:grpSp>
        <p:sp>
          <p:nvSpPr>
            <p:cNvPr id="19" name="TextBox 18">
              <a:extLst>
                <a:ext uri="{FF2B5EF4-FFF2-40B4-BE49-F238E27FC236}">
                  <a16:creationId xmlns:a16="http://schemas.microsoft.com/office/drawing/2014/main" id="{6F1F199D-864F-D20C-99FE-F8BE55D4B2E4}"/>
                </a:ext>
              </a:extLst>
            </p:cNvPr>
            <p:cNvSpPr txBox="1"/>
            <p:nvPr/>
          </p:nvSpPr>
          <p:spPr>
            <a:xfrm>
              <a:off x="9551314" y="4094704"/>
              <a:ext cx="1889492"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 a message</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fontScale="90000"/>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Socket programming: waiting for multiple events</a:t>
            </a:r>
            <a:endParaRPr lang="en-US" altLang="en-US" sz="540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2" name="Rectangle 3">
            <a:extLst>
              <a:ext uri="{FF2B5EF4-FFF2-40B4-BE49-F238E27FC236}">
                <a16:creationId xmlns:a16="http://schemas.microsoft.com/office/drawing/2014/main" id="{F5F9ED71-6561-B59D-1ED6-74880EE90FB6}"/>
              </a:ext>
            </a:extLst>
          </p:cNvPr>
          <p:cNvSpPr>
            <a:spLocks noGrp="1" noChangeArrowheads="1"/>
          </p:cNvSpPr>
          <p:nvPr>
            <p:ph sz="half" idx="1"/>
          </p:nvPr>
        </p:nvSpPr>
        <p:spPr>
          <a:xfrm>
            <a:off x="943130" y="1644456"/>
            <a:ext cx="10639863" cy="2028134"/>
          </a:xfrm>
        </p:spPr>
        <p:txBody>
          <a:bodyPr>
            <a:normAutofit fontScale="92500" lnSpcReduction="10000"/>
          </a:bodyPr>
          <a:lstStyle/>
          <a:p>
            <a:pPr marL="287338" indent="-287338">
              <a:buFont typeface="Wingdings" charset="2"/>
              <a:buChar char="§"/>
              <a:defRPr/>
            </a:pPr>
            <a:r>
              <a:rPr lang="en-US"/>
              <a:t>sometimes a program must </a:t>
            </a:r>
            <a:r>
              <a:rPr lang="en-US">
                <a:solidFill>
                  <a:srgbClr val="CC0000"/>
                </a:solidFill>
              </a:rPr>
              <a:t>wait for one of several events</a:t>
            </a:r>
            <a:r>
              <a:rPr lang="en-US"/>
              <a:t> to happen, e.g.,:</a:t>
            </a:r>
            <a:endParaRPr lang="en-US" sz="2000"/>
          </a:p>
          <a:p>
            <a:pPr marL="630238" lvl="1" indent="-287338">
              <a:buFont typeface="Wingdings" charset="2"/>
              <a:buChar char="§"/>
              <a:defRPr/>
            </a:pPr>
            <a:r>
              <a:rPr lang="en-US"/>
              <a:t>wait for either (i) a reply from another end of the socket, or (ii) timeout: </a:t>
            </a:r>
            <a:r>
              <a:rPr lang="en-US">
                <a:solidFill>
                  <a:srgbClr val="0000A3"/>
                </a:solidFill>
              </a:rPr>
              <a:t>timer</a:t>
            </a:r>
          </a:p>
          <a:p>
            <a:pPr marL="630238" lvl="1" indent="-287338">
              <a:buFont typeface="Wingdings" charset="2"/>
              <a:buChar char="§"/>
              <a:defRPr/>
            </a:pPr>
            <a:r>
              <a:rPr lang="en-US"/>
              <a:t>wait for replies from several different open sockets: </a:t>
            </a:r>
            <a:r>
              <a:rPr lang="en-US">
                <a:solidFill>
                  <a:srgbClr val="0000A3"/>
                </a:solidFill>
              </a:rPr>
              <a:t>select(), multithreading</a:t>
            </a:r>
          </a:p>
          <a:p>
            <a:pPr marL="287338" indent="-287338">
              <a:buFont typeface="Wingdings" charset="2"/>
              <a:buChar char="§"/>
              <a:defRPr/>
            </a:pPr>
            <a:r>
              <a:rPr lang="en-US" sz="2400"/>
              <a:t>timeouts are used extensively in networking </a:t>
            </a:r>
          </a:p>
          <a:p>
            <a:pPr marL="287338" indent="-287338">
              <a:buFont typeface="Wingdings" charset="2"/>
              <a:buChar char="§"/>
              <a:defRPr/>
            </a:pPr>
            <a:r>
              <a:rPr lang="en-US" sz="2400"/>
              <a:t>using timeouts with Python socket:</a:t>
            </a:r>
          </a:p>
          <a:p>
            <a:pPr marL="287338" indent="-287338">
              <a:buFont typeface="Wingdings" charset="2"/>
              <a:buChar char="§"/>
              <a:defRPr/>
            </a:pPr>
            <a:endParaRPr lang="en-US"/>
          </a:p>
        </p:txBody>
      </p:sp>
      <p:sp>
        <p:nvSpPr>
          <p:cNvPr id="9" name="Rounded Rectangle 8">
            <a:extLst>
              <a:ext uri="{FF2B5EF4-FFF2-40B4-BE49-F238E27FC236}">
                <a16:creationId xmlns:a16="http://schemas.microsoft.com/office/drawing/2014/main" id="{CA457FA4-BAAE-1956-DB07-A2A2D20BE947}"/>
              </a:ext>
            </a:extLst>
          </p:cNvPr>
          <p:cNvSpPr/>
          <p:nvPr/>
        </p:nvSpPr>
        <p:spPr>
          <a:xfrm>
            <a:off x="1093634" y="391319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socket()</a:t>
            </a:r>
          </a:p>
        </p:txBody>
      </p:sp>
      <p:grpSp>
        <p:nvGrpSpPr>
          <p:cNvPr id="657" name="Group 656">
            <a:extLst>
              <a:ext uri="{FF2B5EF4-FFF2-40B4-BE49-F238E27FC236}">
                <a16:creationId xmlns:a16="http://schemas.microsoft.com/office/drawing/2014/main" id="{D53ED452-1D91-8365-86E3-FBDC1725E44C}"/>
              </a:ext>
            </a:extLst>
          </p:cNvPr>
          <p:cNvGrpSpPr/>
          <p:nvPr/>
        </p:nvGrpSpPr>
        <p:grpSpPr>
          <a:xfrm>
            <a:off x="2501810" y="3913192"/>
            <a:ext cx="1689194" cy="585216"/>
            <a:chOff x="3195550" y="5094766"/>
            <a:chExt cx="1689194" cy="585216"/>
          </a:xfrm>
        </p:grpSpPr>
        <p:sp>
          <p:nvSpPr>
            <p:cNvPr id="10" name="Rounded Rectangle 9">
              <a:extLst>
                <a:ext uri="{FF2B5EF4-FFF2-40B4-BE49-F238E27FC236}">
                  <a16:creationId xmlns:a16="http://schemas.microsoft.com/office/drawing/2014/main" id="{EF6511DB-ABA1-B8B3-2B31-6DE71D286EB8}"/>
                </a:ext>
              </a:extLst>
            </p:cNvPr>
            <p:cNvSpPr/>
            <p:nvPr/>
          </p:nvSpPr>
          <p:spPr>
            <a:xfrm>
              <a:off x="3476568" y="5094766"/>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connect()</a:t>
              </a:r>
            </a:p>
          </p:txBody>
        </p:sp>
        <p:cxnSp>
          <p:nvCxnSpPr>
            <p:cNvPr id="15" name="Straight Arrow Connector 14">
              <a:extLst>
                <a:ext uri="{FF2B5EF4-FFF2-40B4-BE49-F238E27FC236}">
                  <a16:creationId xmlns:a16="http://schemas.microsoft.com/office/drawing/2014/main" id="{141A29C7-C8B1-4553-0885-5F957F8BE47E}"/>
                </a:ext>
              </a:extLst>
            </p:cNvPr>
            <p:cNvCxnSpPr>
              <a:cxnSpLocks/>
              <a:stCxn id="9" idx="3"/>
              <a:endCxn id="10" idx="1"/>
            </p:cNvCxnSpPr>
            <p:nvPr/>
          </p:nvCxnSpPr>
          <p:spPr>
            <a:xfrm>
              <a:off x="3195550" y="5387374"/>
              <a:ext cx="28101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8" name="Group 657">
            <a:extLst>
              <a:ext uri="{FF2B5EF4-FFF2-40B4-BE49-F238E27FC236}">
                <a16:creationId xmlns:a16="http://schemas.microsoft.com/office/drawing/2014/main" id="{E4677394-E79E-6D5D-4983-F90183AAABA6}"/>
              </a:ext>
            </a:extLst>
          </p:cNvPr>
          <p:cNvGrpSpPr/>
          <p:nvPr/>
        </p:nvGrpSpPr>
        <p:grpSpPr>
          <a:xfrm>
            <a:off x="4191004" y="3916382"/>
            <a:ext cx="1714735" cy="585216"/>
            <a:chOff x="4970761" y="5092335"/>
            <a:chExt cx="1714735" cy="585216"/>
          </a:xfrm>
        </p:grpSpPr>
        <p:sp>
          <p:nvSpPr>
            <p:cNvPr id="11" name="Rounded Rectangle 10">
              <a:extLst>
                <a:ext uri="{FF2B5EF4-FFF2-40B4-BE49-F238E27FC236}">
                  <a16:creationId xmlns:a16="http://schemas.microsoft.com/office/drawing/2014/main" id="{5EBE706C-55C0-8AE4-2C7A-F91D92BE6209}"/>
                </a:ext>
              </a:extLst>
            </p:cNvPr>
            <p:cNvSpPr/>
            <p:nvPr/>
          </p:nvSpPr>
          <p:spPr>
            <a:xfrm>
              <a:off x="5277320" y="5092335"/>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a:t>
              </a:r>
            </a:p>
          </p:txBody>
        </p:sp>
        <p:cxnSp>
          <p:nvCxnSpPr>
            <p:cNvPr id="16" name="Straight Arrow Connector 15">
              <a:extLst>
                <a:ext uri="{FF2B5EF4-FFF2-40B4-BE49-F238E27FC236}">
                  <a16:creationId xmlns:a16="http://schemas.microsoft.com/office/drawing/2014/main" id="{A8729C34-56E6-8CEE-6EBF-D5611F7ACEBC}"/>
                </a:ext>
              </a:extLst>
            </p:cNvPr>
            <p:cNvCxnSpPr>
              <a:cxnSpLocks/>
              <a:stCxn id="10" idx="3"/>
              <a:endCxn id="11" idx="1"/>
            </p:cNvCxnSpPr>
            <p:nvPr/>
          </p:nvCxnSpPr>
          <p:spPr>
            <a:xfrm>
              <a:off x="4970761" y="5381753"/>
              <a:ext cx="306559" cy="319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9" name="Group 658">
            <a:extLst>
              <a:ext uri="{FF2B5EF4-FFF2-40B4-BE49-F238E27FC236}">
                <a16:creationId xmlns:a16="http://schemas.microsoft.com/office/drawing/2014/main" id="{31D27139-7014-294D-44F1-39A7A64CDC79}"/>
              </a:ext>
            </a:extLst>
          </p:cNvPr>
          <p:cNvGrpSpPr/>
          <p:nvPr/>
        </p:nvGrpSpPr>
        <p:grpSpPr>
          <a:xfrm>
            <a:off x="7627941" y="3916362"/>
            <a:ext cx="1749846" cy="585216"/>
            <a:chOff x="6736402" y="5085622"/>
            <a:chExt cx="1749846" cy="585216"/>
          </a:xfrm>
        </p:grpSpPr>
        <p:sp>
          <p:nvSpPr>
            <p:cNvPr id="12" name="Rounded Rectangle 11">
              <a:extLst>
                <a:ext uri="{FF2B5EF4-FFF2-40B4-BE49-F238E27FC236}">
                  <a16:creationId xmlns:a16="http://schemas.microsoft.com/office/drawing/2014/main" id="{B3FC058A-5DF2-4F66-2C77-AF57E98AA0F0}"/>
                </a:ext>
              </a:extLst>
            </p:cNvPr>
            <p:cNvSpPr/>
            <p:nvPr/>
          </p:nvSpPr>
          <p:spPr>
            <a:xfrm>
              <a:off x="7078072" y="508562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recv</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p>
          </p:txBody>
        </p:sp>
        <p:cxnSp>
          <p:nvCxnSpPr>
            <p:cNvPr id="17" name="Straight Arrow Connector 16">
              <a:extLst>
                <a:ext uri="{FF2B5EF4-FFF2-40B4-BE49-F238E27FC236}">
                  <a16:creationId xmlns:a16="http://schemas.microsoft.com/office/drawing/2014/main" id="{BCB8331D-9779-EEFB-937A-105F8F747417}"/>
                </a:ext>
              </a:extLst>
            </p:cNvPr>
            <p:cNvCxnSpPr>
              <a:cxnSpLocks/>
              <a:stCxn id="7" idx="3"/>
              <a:endCxn id="12" idx="1"/>
            </p:cNvCxnSpPr>
            <p:nvPr/>
          </p:nvCxnSpPr>
          <p:spPr>
            <a:xfrm flipV="1">
              <a:off x="6736402" y="5378230"/>
              <a:ext cx="341670" cy="392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87E6C144-052E-2FCA-A1EF-9CF18163E4D9}"/>
              </a:ext>
            </a:extLst>
          </p:cNvPr>
          <p:cNvSpPr txBox="1"/>
          <p:nvPr/>
        </p:nvSpPr>
        <p:spPr>
          <a:xfrm>
            <a:off x="13219033" y="4894239"/>
            <a:ext cx="171245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throw exception</a:t>
            </a:r>
          </a:p>
        </p:txBody>
      </p:sp>
      <p:sp>
        <p:nvSpPr>
          <p:cNvPr id="3" name="TextBox 2">
            <a:extLst>
              <a:ext uri="{FF2B5EF4-FFF2-40B4-BE49-F238E27FC236}">
                <a16:creationId xmlns:a16="http://schemas.microsoft.com/office/drawing/2014/main" id="{7276AEAF-D1E8-C2A2-EB78-79246E17C02C}"/>
              </a:ext>
            </a:extLst>
          </p:cNvPr>
          <p:cNvSpPr txBox="1"/>
          <p:nvPr/>
        </p:nvSpPr>
        <p:spPr>
          <a:xfrm>
            <a:off x="321864" y="7020373"/>
            <a:ext cx="64764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Show example: connect wordle client to random port, it will freeze. </a:t>
            </a:r>
          </a:p>
        </p:txBody>
      </p:sp>
      <p:grpSp>
        <p:nvGrpSpPr>
          <p:cNvPr id="6" name="Group 5">
            <a:extLst>
              <a:ext uri="{FF2B5EF4-FFF2-40B4-BE49-F238E27FC236}">
                <a16:creationId xmlns:a16="http://schemas.microsoft.com/office/drawing/2014/main" id="{AFA4CAB5-225D-5F0E-FEE5-5F401E0466D7}"/>
              </a:ext>
            </a:extLst>
          </p:cNvPr>
          <p:cNvGrpSpPr/>
          <p:nvPr/>
        </p:nvGrpSpPr>
        <p:grpSpPr>
          <a:xfrm>
            <a:off x="5905739" y="3920286"/>
            <a:ext cx="1722202" cy="585216"/>
            <a:chOff x="6764046" y="5092187"/>
            <a:chExt cx="1722202" cy="585216"/>
          </a:xfrm>
        </p:grpSpPr>
        <p:sp>
          <p:nvSpPr>
            <p:cNvPr id="7" name="Rounded Rectangle 6">
              <a:extLst>
                <a:ext uri="{FF2B5EF4-FFF2-40B4-BE49-F238E27FC236}">
                  <a16:creationId xmlns:a16="http://schemas.microsoft.com/office/drawing/2014/main" id="{D0CF3567-27A4-6AEC-1161-6C985E83D607}"/>
                </a:ext>
              </a:extLst>
            </p:cNvPr>
            <p:cNvSpPr/>
            <p:nvPr/>
          </p:nvSpPr>
          <p:spPr>
            <a:xfrm>
              <a:off x="7078072" y="5092187"/>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settimeout</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p>
          </p:txBody>
        </p:sp>
        <p:cxnSp>
          <p:nvCxnSpPr>
            <p:cNvPr id="8" name="Straight Arrow Connector 7">
              <a:extLst>
                <a:ext uri="{FF2B5EF4-FFF2-40B4-BE49-F238E27FC236}">
                  <a16:creationId xmlns:a16="http://schemas.microsoft.com/office/drawing/2014/main" id="{FBA4D986-87B1-4E8E-1E63-9093AB40C171}"/>
                </a:ext>
              </a:extLst>
            </p:cNvPr>
            <p:cNvCxnSpPr>
              <a:cxnSpLocks/>
              <a:stCxn id="11" idx="3"/>
              <a:endCxn id="7" idx="1"/>
            </p:cNvCxnSpPr>
            <p:nvPr/>
          </p:nvCxnSpPr>
          <p:spPr>
            <a:xfrm>
              <a:off x="6764046" y="5380891"/>
              <a:ext cx="314026" cy="390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50" name="TextBox 49">
            <a:extLst>
              <a:ext uri="{FF2B5EF4-FFF2-40B4-BE49-F238E27FC236}">
                <a16:creationId xmlns:a16="http://schemas.microsoft.com/office/drawing/2014/main" id="{D5DE7281-2F14-0F5A-6DFA-4C657BFEF5CF}"/>
              </a:ext>
            </a:extLst>
          </p:cNvPr>
          <p:cNvSpPr txBox="1"/>
          <p:nvPr/>
        </p:nvSpPr>
        <p:spPr>
          <a:xfrm>
            <a:off x="7069659" y="7882296"/>
            <a:ext cx="1795620"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handle exception</a:t>
            </a:r>
          </a:p>
        </p:txBody>
      </p:sp>
    </p:spTree>
    <p:extLst>
      <p:ext uri="{BB962C8B-B14F-4D97-AF65-F5344CB8AC3E}">
        <p14:creationId xmlns:p14="http://schemas.microsoft.com/office/powerpoint/2010/main" val="488813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7"/>
                                        </p:tgtEl>
                                        <p:attrNameLst>
                                          <p:attrName>style.visibility</p:attrName>
                                        </p:attrNameLst>
                                      </p:cBhvr>
                                      <p:to>
                                        <p:strVal val="visible"/>
                                      </p:to>
                                    </p:set>
                                    <p:animEffect transition="in" filter="dissolve">
                                      <p:cBhvr>
                                        <p:cTn id="12" dur="500"/>
                                        <p:tgtEl>
                                          <p:spTgt spid="6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8"/>
                                        </p:tgtEl>
                                        <p:attrNameLst>
                                          <p:attrName>style.visibility</p:attrName>
                                        </p:attrNameLst>
                                      </p:cBhvr>
                                      <p:to>
                                        <p:strVal val="visible"/>
                                      </p:to>
                                    </p:set>
                                    <p:animEffect transition="in" filter="dissolve">
                                      <p:cBhvr>
                                        <p:cTn id="17" dur="500"/>
                                        <p:tgtEl>
                                          <p:spTgt spid="65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59"/>
                                        </p:tgtEl>
                                        <p:attrNameLst>
                                          <p:attrName>style.visibility</p:attrName>
                                        </p:attrNameLst>
                                      </p:cBhvr>
                                      <p:to>
                                        <p:strVal val="visible"/>
                                      </p:to>
                                    </p:set>
                                    <p:animEffect transition="in" filter="dissolve">
                                      <p:cBhvr>
                                        <p:cTn id="27" dur="500"/>
                                        <p:tgtEl>
                                          <p:spTgt spid="65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dissolv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What </a:t>
            </a:r>
            <a:r>
              <a:rPr lang="en-US" altLang="en-US">
                <a:ea typeface="ＭＳ Ｐゴシック" panose="020B0600070205080204" pitchFamily="34" charset="-128"/>
              </a:rPr>
              <a:t>t</a:t>
            </a:r>
            <a:r>
              <a:rPr lang="en-US" altLang="en-US" sz="4400">
                <a:ea typeface="ＭＳ Ｐゴシック" panose="020B0600070205080204" pitchFamily="34" charset="-128"/>
              </a:rPr>
              <a:t>ransport </a:t>
            </a:r>
            <a:r>
              <a:rPr lang="en-US" altLang="en-US">
                <a:ea typeface="ＭＳ Ｐゴシック" panose="020B0600070205080204" pitchFamily="34" charset="-128"/>
              </a:rPr>
              <a:t>s</a:t>
            </a:r>
            <a:r>
              <a:rPr lang="en-US" altLang="en-US" sz="4400">
                <a:ea typeface="ＭＳ Ｐゴシック" panose="020B0600070205080204" pitchFamily="34" charset="-128"/>
              </a:rPr>
              <a:t>ervice does an </a:t>
            </a:r>
            <a:r>
              <a:rPr lang="en-US" altLang="en-US">
                <a:ea typeface="ＭＳ Ｐゴシック" panose="020B0600070205080204" pitchFamily="34" charset="-128"/>
              </a:rPr>
              <a:t>a</a:t>
            </a:r>
            <a:r>
              <a:rPr lang="en-US" altLang="en-US" sz="4400">
                <a:ea typeface="ＭＳ Ｐゴシック" panose="020B0600070205080204" pitchFamily="34" charset="-128"/>
              </a:rPr>
              <a:t>pp need?</a:t>
            </a:r>
            <a:endParaRPr lang="en-US" sz="440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0"/>
              <a:buNone/>
              <a:tabLst/>
              <a:defRPr/>
            </a:pP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data integrity</a:t>
            </a:r>
          </a:p>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some apps (e.g., file transfer, web transactions) require 100% reliable data transfer</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 </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other apps (e.g., audio) can tolerate some loss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charset="2"/>
              <a:buChar char="§"/>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timing</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some apps (e.g., Internet telephony, interactive games) require low delay to be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effective”</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throughput</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some apps (e.g., multimedia) require minimum amount of throughput to be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effective”</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other apps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elastic apps”) make use of whatever throughput they get </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security</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encryption, data integrity, …</a:t>
            </a:r>
          </a:p>
        </p:txBody>
      </p:sp>
      <p:sp>
        <p:nvSpPr>
          <p:cNvPr id="7" name="Slide Number Placeholder 2">
            <a:extLst>
              <a:ext uri="{FF2B5EF4-FFF2-40B4-BE49-F238E27FC236}">
                <a16:creationId xmlns:a16="http://schemas.microsoft.com/office/drawing/2014/main" id="{54A58A9F-013E-E14B-A97A-3F5139157AF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4211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Line 25">
            <a:extLst>
              <a:ext uri="{FF2B5EF4-FFF2-40B4-BE49-F238E27FC236}">
                <a16:creationId xmlns:a16="http://schemas.microsoft.com/office/drawing/2014/main" id="{C8B17E67-5A89-99E1-F4AC-BF62D60F03A9}"/>
              </a:ext>
            </a:extLst>
          </p:cNvPr>
          <p:cNvSpPr>
            <a:spLocks noChangeShapeType="1"/>
          </p:cNvSpPr>
          <p:nvPr/>
        </p:nvSpPr>
        <p:spPr bwMode="auto">
          <a:xfrm>
            <a:off x="1143000" y="2340705"/>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F3150F8C-4B1D-4875-9E51-6FF0B2674A1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2A93E685-17A4-FC9E-DBF4-FCEEAC1F7FFF}"/>
              </a:ext>
            </a:extLst>
          </p:cNvPr>
          <p:cNvSpPr txBox="1"/>
          <p:nvPr/>
        </p:nvSpPr>
        <p:spPr>
          <a:xfrm>
            <a:off x="980117" y="2577803"/>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30</a:t>
            </a:r>
            <a:r>
              <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9" name="Oval 8">
            <a:extLst>
              <a:ext uri="{FF2B5EF4-FFF2-40B4-BE49-F238E27FC236}">
                <a16:creationId xmlns:a16="http://schemas.microsoft.com/office/drawing/2014/main" id="{A272C691-D8C3-38F9-9C3A-C7DD4926F134}"/>
              </a:ext>
            </a:extLst>
          </p:cNvPr>
          <p:cNvSpPr/>
          <p:nvPr/>
        </p:nvSpPr>
        <p:spPr>
          <a:xfrm>
            <a:off x="1737840"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4" name="Group 33">
            <a:extLst>
              <a:ext uri="{FF2B5EF4-FFF2-40B4-BE49-F238E27FC236}">
                <a16:creationId xmlns:a16="http://schemas.microsoft.com/office/drawing/2014/main" id="{BA16A193-6C10-D1E9-3328-1736030156ED}"/>
              </a:ext>
            </a:extLst>
          </p:cNvPr>
          <p:cNvGrpSpPr/>
          <p:nvPr/>
        </p:nvGrpSpPr>
        <p:grpSpPr>
          <a:xfrm>
            <a:off x="3143404" y="1678625"/>
            <a:ext cx="1582770" cy="1279362"/>
            <a:chOff x="3143404" y="1678625"/>
            <a:chExt cx="1582770" cy="1279362"/>
          </a:xfrm>
        </p:grpSpPr>
        <p:sp>
          <p:nvSpPr>
            <p:cNvPr id="7" name="TextBox 6">
              <a:extLst>
                <a:ext uri="{FF2B5EF4-FFF2-40B4-BE49-F238E27FC236}">
                  <a16:creationId xmlns:a16="http://schemas.microsoft.com/office/drawing/2014/main" id="{EA38D4AC-68C7-46B3-2C76-079B007BC9F8}"/>
                </a:ext>
              </a:extLst>
            </p:cNvPr>
            <p:cNvSpPr txBox="1"/>
            <p:nvPr/>
          </p:nvSpPr>
          <p:spPr>
            <a:xfrm>
              <a:off x="3143404" y="2557877"/>
              <a:ext cx="111900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10" name="Oval 9">
              <a:extLst>
                <a:ext uri="{FF2B5EF4-FFF2-40B4-BE49-F238E27FC236}">
                  <a16:creationId xmlns:a16="http://schemas.microsoft.com/office/drawing/2014/main" id="{182EF0B9-5356-0131-EBF2-EA304817B01D}"/>
                </a:ext>
              </a:extLst>
            </p:cNvPr>
            <p:cNvSpPr/>
            <p:nvPr/>
          </p:nvSpPr>
          <p:spPr>
            <a:xfrm>
              <a:off x="3402009"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A1986B28-DC36-9FBC-0416-2551B103F140}"/>
                </a:ext>
              </a:extLst>
            </p:cNvPr>
            <p:cNvSpPr txBox="1"/>
            <p:nvPr/>
          </p:nvSpPr>
          <p:spPr>
            <a:xfrm>
              <a:off x="3384717" y="1678625"/>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36" name="Group 35">
            <a:extLst>
              <a:ext uri="{FF2B5EF4-FFF2-40B4-BE49-F238E27FC236}">
                <a16:creationId xmlns:a16="http://schemas.microsoft.com/office/drawing/2014/main" id="{36597F89-B705-2D33-6320-CA6E3386B792}"/>
              </a:ext>
            </a:extLst>
          </p:cNvPr>
          <p:cNvGrpSpPr/>
          <p:nvPr/>
        </p:nvGrpSpPr>
        <p:grpSpPr>
          <a:xfrm>
            <a:off x="8955387" y="1637453"/>
            <a:ext cx="2398413" cy="1525484"/>
            <a:chOff x="8955387" y="1637453"/>
            <a:chExt cx="2398413" cy="1525484"/>
          </a:xfrm>
        </p:grpSpPr>
        <p:sp>
          <p:nvSpPr>
            <p:cNvPr id="8" name="TextBox 7">
              <a:extLst>
                <a:ext uri="{FF2B5EF4-FFF2-40B4-BE49-F238E27FC236}">
                  <a16:creationId xmlns:a16="http://schemas.microsoft.com/office/drawing/2014/main" id="{E4A867EB-5ADA-2AEC-6AAB-723D6EA274DF}"/>
                </a:ext>
              </a:extLst>
            </p:cNvPr>
            <p:cNvSpPr txBox="1"/>
            <p:nvPr/>
          </p:nvSpPr>
          <p:spPr>
            <a:xfrm>
              <a:off x="8955387" y="2516606"/>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interrupt </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s.recv</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raise timeout exception</a:t>
              </a:r>
            </a:p>
          </p:txBody>
        </p:sp>
        <p:sp>
          <p:nvSpPr>
            <p:cNvPr id="11" name="Oval 10">
              <a:extLst>
                <a:ext uri="{FF2B5EF4-FFF2-40B4-BE49-F238E27FC236}">
                  <a16:creationId xmlns:a16="http://schemas.microsoft.com/office/drawing/2014/main" id="{84B1B365-E58D-2A67-B93A-0983D2A237DE}"/>
                </a:ext>
              </a:extLst>
            </p:cNvPr>
            <p:cNvSpPr/>
            <p:nvPr/>
          </p:nvSpPr>
          <p:spPr>
            <a:xfrm>
              <a:off x="9916950" y="2160350"/>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5" name="Picture 87" descr="alarm_clock_ringing">
              <a:extLst>
                <a:ext uri="{FF2B5EF4-FFF2-40B4-BE49-F238E27FC236}">
                  <a16:creationId xmlns:a16="http://schemas.microsoft.com/office/drawing/2014/main" id="{995D0104-5C8E-1A66-F2EF-D23E1D5480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9626" y="1637453"/>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Box 91">
              <a:extLst>
                <a:ext uri="{FF2B5EF4-FFF2-40B4-BE49-F238E27FC236}">
                  <a16:creationId xmlns:a16="http://schemas.microsoft.com/office/drawing/2014/main" id="{BE4C5224-021E-C8EF-40C2-6351ED166D0D}"/>
                </a:ext>
              </a:extLst>
            </p:cNvPr>
            <p:cNvSpPr txBox="1">
              <a:spLocks noChangeArrowheads="1"/>
            </p:cNvSpPr>
            <p:nvPr/>
          </p:nvSpPr>
          <p:spPr bwMode="auto">
            <a:xfrm>
              <a:off x="10091075" y="1798567"/>
              <a:ext cx="960439" cy="300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p:txBody>
        </p:sp>
      </p:grpSp>
      <p:grpSp>
        <p:nvGrpSpPr>
          <p:cNvPr id="37" name="Group 36">
            <a:extLst>
              <a:ext uri="{FF2B5EF4-FFF2-40B4-BE49-F238E27FC236}">
                <a16:creationId xmlns:a16="http://schemas.microsoft.com/office/drawing/2014/main" id="{0973C3E2-6216-9C20-15AB-66E20BA7012F}"/>
              </a:ext>
            </a:extLst>
          </p:cNvPr>
          <p:cNvGrpSpPr/>
          <p:nvPr/>
        </p:nvGrpSpPr>
        <p:grpSpPr>
          <a:xfrm>
            <a:off x="996446" y="4267853"/>
            <a:ext cx="10357354" cy="821371"/>
            <a:chOff x="996446" y="4267853"/>
            <a:chExt cx="10357354" cy="821371"/>
          </a:xfrm>
        </p:grpSpPr>
        <p:sp>
          <p:nvSpPr>
            <p:cNvPr id="17" name="Line 25">
              <a:extLst>
                <a:ext uri="{FF2B5EF4-FFF2-40B4-BE49-F238E27FC236}">
                  <a16:creationId xmlns:a16="http://schemas.microsoft.com/office/drawing/2014/main" id="{BDDA05EA-9AA0-97AF-7ED8-EA251663153D}"/>
                </a:ext>
              </a:extLst>
            </p:cNvPr>
            <p:cNvSpPr>
              <a:spLocks noChangeShapeType="1"/>
            </p:cNvSpPr>
            <p:nvPr/>
          </p:nvSpPr>
          <p:spPr bwMode="auto">
            <a:xfrm>
              <a:off x="1143000" y="4452016"/>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2BA27198-F672-7911-BF43-58C614E3B906}"/>
                </a:ext>
              </a:extLst>
            </p:cNvPr>
            <p:cNvSpPr txBox="1"/>
            <p:nvPr/>
          </p:nvSpPr>
          <p:spPr>
            <a:xfrm>
              <a:off x="996446" y="4689114"/>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10</a:t>
              </a:r>
              <a:r>
                <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1" name="Oval 20">
              <a:extLst>
                <a:ext uri="{FF2B5EF4-FFF2-40B4-BE49-F238E27FC236}">
                  <a16:creationId xmlns:a16="http://schemas.microsoft.com/office/drawing/2014/main" id="{6F3DA307-1508-EAE6-2738-BC9D7595DCEA}"/>
                </a:ext>
              </a:extLst>
            </p:cNvPr>
            <p:cNvSpPr/>
            <p:nvPr/>
          </p:nvSpPr>
          <p:spPr>
            <a:xfrm>
              <a:off x="1737840"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8" name="Group 37">
            <a:extLst>
              <a:ext uri="{FF2B5EF4-FFF2-40B4-BE49-F238E27FC236}">
                <a16:creationId xmlns:a16="http://schemas.microsoft.com/office/drawing/2014/main" id="{E3096885-715D-76A0-3182-1B6A668AE1B1}"/>
              </a:ext>
            </a:extLst>
          </p:cNvPr>
          <p:cNvGrpSpPr/>
          <p:nvPr/>
        </p:nvGrpSpPr>
        <p:grpSpPr>
          <a:xfrm>
            <a:off x="2953611" y="3876924"/>
            <a:ext cx="1341457" cy="1192374"/>
            <a:chOff x="2953611" y="3876924"/>
            <a:chExt cx="1341457" cy="1192374"/>
          </a:xfrm>
        </p:grpSpPr>
        <p:sp>
          <p:nvSpPr>
            <p:cNvPr id="19" name="TextBox 18">
              <a:extLst>
                <a:ext uri="{FF2B5EF4-FFF2-40B4-BE49-F238E27FC236}">
                  <a16:creationId xmlns:a16="http://schemas.microsoft.com/office/drawing/2014/main" id="{C2E7240D-61C1-7804-79F3-D65716FF9C3F}"/>
                </a:ext>
              </a:extLst>
            </p:cNvPr>
            <p:cNvSpPr txBox="1"/>
            <p:nvPr/>
          </p:nvSpPr>
          <p:spPr>
            <a:xfrm>
              <a:off x="3176063" y="4669188"/>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2" name="Oval 21">
              <a:extLst>
                <a:ext uri="{FF2B5EF4-FFF2-40B4-BE49-F238E27FC236}">
                  <a16:creationId xmlns:a16="http://schemas.microsoft.com/office/drawing/2014/main" id="{F0009779-8D38-E854-A7C6-29CF7408AEBD}"/>
                </a:ext>
              </a:extLst>
            </p:cNvPr>
            <p:cNvSpPr/>
            <p:nvPr/>
          </p:nvSpPr>
          <p:spPr>
            <a:xfrm>
              <a:off x="3402009"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FAA9E51-8B12-691E-D8D6-8889908518AF}"/>
                </a:ext>
              </a:extLst>
            </p:cNvPr>
            <p:cNvSpPr txBox="1"/>
            <p:nvPr/>
          </p:nvSpPr>
          <p:spPr>
            <a:xfrm>
              <a:off x="2953611" y="387692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42" name="Group 41">
            <a:extLst>
              <a:ext uri="{FF2B5EF4-FFF2-40B4-BE49-F238E27FC236}">
                <a16:creationId xmlns:a16="http://schemas.microsoft.com/office/drawing/2014/main" id="{23F359B8-EDE5-1CCA-2439-DF7D8D9185AF}"/>
              </a:ext>
            </a:extLst>
          </p:cNvPr>
          <p:cNvGrpSpPr/>
          <p:nvPr/>
        </p:nvGrpSpPr>
        <p:grpSpPr>
          <a:xfrm>
            <a:off x="4446123" y="3623736"/>
            <a:ext cx="1889492" cy="1002257"/>
            <a:chOff x="4446123" y="3623736"/>
            <a:chExt cx="1889492" cy="1002257"/>
          </a:xfrm>
        </p:grpSpPr>
        <p:sp>
          <p:nvSpPr>
            <p:cNvPr id="26" name="Oval 25">
              <a:extLst>
                <a:ext uri="{FF2B5EF4-FFF2-40B4-BE49-F238E27FC236}">
                  <a16:creationId xmlns:a16="http://schemas.microsoft.com/office/drawing/2014/main" id="{78F19865-1DBF-B031-6785-462B30B681D3}"/>
                </a:ext>
              </a:extLst>
            </p:cNvPr>
            <p:cNvSpPr/>
            <p:nvPr/>
          </p:nvSpPr>
          <p:spPr>
            <a:xfrm>
              <a:off x="5087068"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1C5BC3E8-54CE-9B18-EA79-66605E6BEAD4}"/>
                </a:ext>
              </a:extLst>
            </p:cNvPr>
            <p:cNvSpPr txBox="1"/>
            <p:nvPr/>
          </p:nvSpPr>
          <p:spPr>
            <a:xfrm>
              <a:off x="4446123" y="3623736"/>
              <a:ext cx="188949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 a message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&amp; timer stop!</a:t>
              </a:r>
            </a:p>
          </p:txBody>
        </p:sp>
      </p:grpSp>
      <p:grpSp>
        <p:nvGrpSpPr>
          <p:cNvPr id="43" name="Group 42">
            <a:extLst>
              <a:ext uri="{FF2B5EF4-FFF2-40B4-BE49-F238E27FC236}">
                <a16:creationId xmlns:a16="http://schemas.microsoft.com/office/drawing/2014/main" id="{FFCCA15A-9CB6-C4E2-8350-444F579EB36E}"/>
              </a:ext>
            </a:extLst>
          </p:cNvPr>
          <p:cNvGrpSpPr/>
          <p:nvPr/>
        </p:nvGrpSpPr>
        <p:grpSpPr>
          <a:xfrm>
            <a:off x="6059118" y="3916704"/>
            <a:ext cx="1341457" cy="1141035"/>
            <a:chOff x="6059118" y="3916704"/>
            <a:chExt cx="1341457" cy="1141035"/>
          </a:xfrm>
        </p:grpSpPr>
        <p:sp>
          <p:nvSpPr>
            <p:cNvPr id="27" name="TextBox 26">
              <a:extLst>
                <a:ext uri="{FF2B5EF4-FFF2-40B4-BE49-F238E27FC236}">
                  <a16:creationId xmlns:a16="http://schemas.microsoft.com/office/drawing/2014/main" id="{7F10FD2D-B5AE-6162-A76C-9AA5C1D460DB}"/>
                </a:ext>
              </a:extLst>
            </p:cNvPr>
            <p:cNvSpPr txBox="1"/>
            <p:nvPr/>
          </p:nvSpPr>
          <p:spPr>
            <a:xfrm>
              <a:off x="6235414" y="4657629"/>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9" name="Oval 28">
              <a:extLst>
                <a:ext uri="{FF2B5EF4-FFF2-40B4-BE49-F238E27FC236}">
                  <a16:creationId xmlns:a16="http://schemas.microsoft.com/office/drawing/2014/main" id="{499F3F03-7B05-6F57-E777-BFF28E7FBBF3}"/>
                </a:ext>
              </a:extLst>
            </p:cNvPr>
            <p:cNvSpPr/>
            <p:nvPr/>
          </p:nvSpPr>
          <p:spPr>
            <a:xfrm>
              <a:off x="6480410" y="4265835"/>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F8A0D417-C180-AD79-A729-D17A0441414B}"/>
                </a:ext>
              </a:extLst>
            </p:cNvPr>
            <p:cNvSpPr txBox="1"/>
            <p:nvPr/>
          </p:nvSpPr>
          <p:spPr>
            <a:xfrm>
              <a:off x="6059118" y="391670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45" name="Group 44">
            <a:extLst>
              <a:ext uri="{FF2B5EF4-FFF2-40B4-BE49-F238E27FC236}">
                <a16:creationId xmlns:a16="http://schemas.microsoft.com/office/drawing/2014/main" id="{ED39D156-0CAE-2F35-3E5C-C3C2F2BA7A78}"/>
              </a:ext>
            </a:extLst>
          </p:cNvPr>
          <p:cNvGrpSpPr/>
          <p:nvPr/>
        </p:nvGrpSpPr>
        <p:grpSpPr>
          <a:xfrm>
            <a:off x="9598373" y="3733597"/>
            <a:ext cx="2398413" cy="1626302"/>
            <a:chOff x="9598373" y="3733597"/>
            <a:chExt cx="2398413" cy="1626302"/>
          </a:xfrm>
        </p:grpSpPr>
        <p:sp>
          <p:nvSpPr>
            <p:cNvPr id="20" name="TextBox 19">
              <a:extLst>
                <a:ext uri="{FF2B5EF4-FFF2-40B4-BE49-F238E27FC236}">
                  <a16:creationId xmlns:a16="http://schemas.microsoft.com/office/drawing/2014/main" id="{090F8558-EAE8-1617-DAD8-C54085A7E0D4}"/>
                </a:ext>
              </a:extLst>
            </p:cNvPr>
            <p:cNvSpPr txBox="1"/>
            <p:nvPr/>
          </p:nvSpPr>
          <p:spPr>
            <a:xfrm>
              <a:off x="9598373" y="4713568"/>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interrupt </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s.recv</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raise timeout exception</a:t>
              </a:r>
            </a:p>
          </p:txBody>
        </p:sp>
        <p:sp>
          <p:nvSpPr>
            <p:cNvPr id="23" name="Oval 22">
              <a:extLst>
                <a:ext uri="{FF2B5EF4-FFF2-40B4-BE49-F238E27FC236}">
                  <a16:creationId xmlns:a16="http://schemas.microsoft.com/office/drawing/2014/main" id="{5EF4BCC2-519B-ED34-44C2-EAE862913159}"/>
                </a:ext>
              </a:extLst>
            </p:cNvPr>
            <p:cNvSpPr/>
            <p:nvPr/>
          </p:nvSpPr>
          <p:spPr>
            <a:xfrm>
              <a:off x="10488450" y="4271661"/>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 Box 91">
              <a:extLst>
                <a:ext uri="{FF2B5EF4-FFF2-40B4-BE49-F238E27FC236}">
                  <a16:creationId xmlns:a16="http://schemas.microsoft.com/office/drawing/2014/main" id="{517F7020-185F-C4E9-8EF5-00AC412006B1}"/>
                </a:ext>
              </a:extLst>
            </p:cNvPr>
            <p:cNvSpPr txBox="1">
              <a:spLocks noChangeArrowheads="1"/>
            </p:cNvSpPr>
            <p:nvPr/>
          </p:nvSpPr>
          <p:spPr bwMode="auto">
            <a:xfrm>
              <a:off x="10773945" y="3886420"/>
              <a:ext cx="960439" cy="300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p:txBody>
        </p:sp>
        <p:pic>
          <p:nvPicPr>
            <p:cNvPr id="32" name="Picture 87" descr="alarm_clock_ringing">
              <a:extLst>
                <a:ext uri="{FF2B5EF4-FFF2-40B4-BE49-F238E27FC236}">
                  <a16:creationId xmlns:a16="http://schemas.microsoft.com/office/drawing/2014/main" id="{F1D65421-BC2F-E4CF-A03D-D9EA6B0BDF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97476" y="3733597"/>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 name="Rounded Rectangular Callout 38">
            <a:extLst>
              <a:ext uri="{FF2B5EF4-FFF2-40B4-BE49-F238E27FC236}">
                <a16:creationId xmlns:a16="http://schemas.microsoft.com/office/drawing/2014/main" id="{CFB62DD4-4669-291F-177D-95873E674B90}"/>
              </a:ext>
            </a:extLst>
          </p:cNvPr>
          <p:cNvSpPr/>
          <p:nvPr/>
        </p:nvSpPr>
        <p:spPr>
          <a:xfrm>
            <a:off x="1570895" y="5720359"/>
            <a:ext cx="8655774" cy="730631"/>
          </a:xfrm>
          <a:prstGeom prst="wedgeRoundRectCallout">
            <a:avLst>
              <a:gd name="adj1" fmla="val -41685"/>
              <a:gd name="adj2" fmla="val -131854"/>
              <a:gd name="adj3" fmla="val 16667"/>
            </a:avLst>
          </a:prstGeom>
          <a:ln w="34925">
            <a:solidFill>
              <a:srgbClr val="CC0000"/>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Set a timeout on all future socket operations of that specific socket! </a:t>
            </a:r>
          </a:p>
        </p:txBody>
      </p:sp>
      <p:grpSp>
        <p:nvGrpSpPr>
          <p:cNvPr id="35" name="Group 34">
            <a:extLst>
              <a:ext uri="{FF2B5EF4-FFF2-40B4-BE49-F238E27FC236}">
                <a16:creationId xmlns:a16="http://schemas.microsoft.com/office/drawing/2014/main" id="{BDDC1186-9CE2-403B-E783-B674FC13F2F1}"/>
              </a:ext>
            </a:extLst>
          </p:cNvPr>
          <p:cNvGrpSpPr/>
          <p:nvPr/>
        </p:nvGrpSpPr>
        <p:grpSpPr>
          <a:xfrm>
            <a:off x="3889531" y="1713789"/>
            <a:ext cx="5887562" cy="560973"/>
            <a:chOff x="3889531" y="1713789"/>
            <a:chExt cx="5887562" cy="560973"/>
          </a:xfrm>
        </p:grpSpPr>
        <p:sp>
          <p:nvSpPr>
            <p:cNvPr id="12" name="TextBox 11">
              <a:extLst>
                <a:ext uri="{FF2B5EF4-FFF2-40B4-BE49-F238E27FC236}">
                  <a16:creationId xmlns:a16="http://schemas.microsoft.com/office/drawing/2014/main" id="{0AA50C2F-309F-AB78-0560-CC16D507778C}"/>
                </a:ext>
              </a:extLst>
            </p:cNvPr>
            <p:cNvSpPr txBox="1"/>
            <p:nvPr/>
          </p:nvSpPr>
          <p:spPr>
            <a:xfrm>
              <a:off x="5533981" y="1713789"/>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no packet arrives in 30 secs</a:t>
              </a:r>
            </a:p>
          </p:txBody>
        </p:sp>
        <p:sp>
          <p:nvSpPr>
            <p:cNvPr id="40" name="Right Brace 39">
              <a:extLst>
                <a:ext uri="{FF2B5EF4-FFF2-40B4-BE49-F238E27FC236}">
                  <a16:creationId xmlns:a16="http://schemas.microsoft.com/office/drawing/2014/main" id="{E040FF53-7C34-443A-EA92-A406119E1E2E}"/>
                </a:ext>
              </a:extLst>
            </p:cNvPr>
            <p:cNvSpPr/>
            <p:nvPr/>
          </p:nvSpPr>
          <p:spPr>
            <a:xfrm rot="16200000">
              <a:off x="6717838" y="-784492"/>
              <a:ext cx="230947" cy="588756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 name="Group 43">
            <a:extLst>
              <a:ext uri="{FF2B5EF4-FFF2-40B4-BE49-F238E27FC236}">
                <a16:creationId xmlns:a16="http://schemas.microsoft.com/office/drawing/2014/main" id="{22153B2A-A8C9-899E-D598-0DF3F658C494}"/>
              </a:ext>
            </a:extLst>
          </p:cNvPr>
          <p:cNvGrpSpPr/>
          <p:nvPr/>
        </p:nvGrpSpPr>
        <p:grpSpPr>
          <a:xfrm>
            <a:off x="6905671" y="3735288"/>
            <a:ext cx="3481022" cy="614857"/>
            <a:chOff x="6905671" y="3735288"/>
            <a:chExt cx="3481022" cy="614857"/>
          </a:xfrm>
        </p:grpSpPr>
        <p:sp>
          <p:nvSpPr>
            <p:cNvPr id="31" name="TextBox 30">
              <a:extLst>
                <a:ext uri="{FF2B5EF4-FFF2-40B4-BE49-F238E27FC236}">
                  <a16:creationId xmlns:a16="http://schemas.microsoft.com/office/drawing/2014/main" id="{90909FD9-D1FA-43B5-2168-09FA646BD2F6}"/>
                </a:ext>
              </a:extLst>
            </p:cNvPr>
            <p:cNvSpPr txBox="1"/>
            <p:nvPr/>
          </p:nvSpPr>
          <p:spPr>
            <a:xfrm>
              <a:off x="7483289" y="3735288"/>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no packet arrives in 10 secs</a:t>
              </a:r>
            </a:p>
          </p:txBody>
        </p:sp>
        <p:sp>
          <p:nvSpPr>
            <p:cNvPr id="41" name="Right Brace 40">
              <a:extLst>
                <a:ext uri="{FF2B5EF4-FFF2-40B4-BE49-F238E27FC236}">
                  <a16:creationId xmlns:a16="http://schemas.microsoft.com/office/drawing/2014/main" id="{1105B5E2-3D12-65DB-8652-E9AA6190CEEB}"/>
                </a:ext>
              </a:extLst>
            </p:cNvPr>
            <p:cNvSpPr/>
            <p:nvPr/>
          </p:nvSpPr>
          <p:spPr>
            <a:xfrm rot="16200000">
              <a:off x="8528260" y="2491713"/>
              <a:ext cx="235843" cy="348102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 name="Title 1">
            <a:extLst>
              <a:ext uri="{FF2B5EF4-FFF2-40B4-BE49-F238E27FC236}">
                <a16:creationId xmlns:a16="http://schemas.microsoft.com/office/drawing/2014/main" id="{E38AAB5C-53D2-FA7B-A32A-85D30051936B}"/>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rPr>
              <a:t>How Python </a:t>
            </a:r>
            <a:r>
              <a:rPr kumimoji="0" lang="en-US" altLang="en-US" sz="4400" b="1" i="0" u="none" strike="noStrike" kern="1200" cap="none" spc="0" normalizeH="0" baseline="0" noProof="0" err="1">
                <a:ln>
                  <a:noFill/>
                </a:ln>
                <a:solidFill>
                  <a:srgbClr val="000099"/>
                </a:solidFill>
                <a:effectLst/>
                <a:uLnTx/>
                <a:uFillTx/>
                <a:latin typeface="Calibri Light" panose="020F0302020204030204"/>
                <a:ea typeface="ＭＳ Ｐゴシック" panose="020B0600070205080204" pitchFamily="34" charset="-128"/>
                <a:cs typeface="+mj-cs"/>
              </a:rPr>
              <a:t>socket.settimeout</a:t>
            </a:r>
            <a:r>
              <a:rPr kumimoji="0" lang="en-US" altLang="en-US" sz="4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rPr>
              <a:t>() works?</a:t>
            </a:r>
            <a:endParaRPr kumimoji="0" lang="en-US" altLang="en-US" sz="5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endParaRPr>
          </a:p>
        </p:txBody>
      </p:sp>
    </p:spTree>
    <p:extLst>
      <p:ext uri="{BB962C8B-B14F-4D97-AF65-F5344CB8AC3E}">
        <p14:creationId xmlns:p14="http://schemas.microsoft.com/office/powerpoint/2010/main" val="13210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dissolve">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dissolv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dissolve">
                                      <p:cBhvr>
                                        <p:cTn id="22" dur="500"/>
                                        <p:tgtEl>
                                          <p:spTgt spid="3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dissolve">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dissolve">
                                      <p:cBhvr>
                                        <p:cTn id="32" dur="500"/>
                                        <p:tgtEl>
                                          <p:spTgt spid="42"/>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dissolve">
                                      <p:cBhvr>
                                        <p:cTn id="37" dur="500"/>
                                        <p:tgtEl>
                                          <p:spTgt spid="43"/>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dissolve">
                                      <p:cBhvr>
                                        <p:cTn id="42" dur="500"/>
                                        <p:tgtEl>
                                          <p:spTgt spid="4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dissolv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dissolve">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77D59B0-E780-89C7-3054-E1B616C46084}"/>
              </a:ext>
            </a:extLst>
          </p:cNvPr>
          <p:cNvSpPr>
            <a:spLocks noGrp="1"/>
          </p:cNvSpPr>
          <p:nvPr>
            <p:ph idx="1"/>
          </p:nvPr>
        </p:nvSpPr>
        <p:spPr>
          <a:xfrm>
            <a:off x="838200" y="1501534"/>
            <a:ext cx="10515600" cy="4351338"/>
          </a:xfrm>
        </p:spPr>
        <p:txBody>
          <a:bodyPr/>
          <a:lstStyle/>
          <a:p>
            <a:pPr marL="0" indent="0">
              <a:buNone/>
            </a:pPr>
            <a:r>
              <a:rPr lang="en-US"/>
              <a:t>Execute a block of code, and handle “exceptions” that may occur when executing that block of code</a:t>
            </a:r>
          </a:p>
        </p:txBody>
      </p:sp>
      <p:sp>
        <p:nvSpPr>
          <p:cNvPr id="6" name="Title 1">
            <a:extLst>
              <a:ext uri="{FF2B5EF4-FFF2-40B4-BE49-F238E27FC236}">
                <a16:creationId xmlns:a16="http://schemas.microsoft.com/office/drawing/2014/main" id="{921B03A0-6528-D029-4F8B-6FEAC62C3554}"/>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rPr>
              <a:t>Python try-except block</a:t>
            </a:r>
            <a:endParaRPr kumimoji="0" lang="en-US" altLang="en-US" sz="5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endParaRPr>
          </a:p>
        </p:txBody>
      </p:sp>
      <p:sp>
        <p:nvSpPr>
          <p:cNvPr id="8" name="TextBox 7">
            <a:extLst>
              <a:ext uri="{FF2B5EF4-FFF2-40B4-BE49-F238E27FC236}">
                <a16:creationId xmlns:a16="http://schemas.microsoft.com/office/drawing/2014/main" id="{8E1435F2-1751-7025-EF65-D043D56BE4B1}"/>
              </a:ext>
            </a:extLst>
          </p:cNvPr>
          <p:cNvSpPr txBox="1"/>
          <p:nvPr/>
        </p:nvSpPr>
        <p:spPr>
          <a:xfrm>
            <a:off x="925976" y="2349661"/>
            <a:ext cx="3398559" cy="1974067"/>
          </a:xfrm>
          <a:prstGeom prst="rect">
            <a:avLst/>
          </a:prstGeom>
          <a:noFill/>
        </p:spPr>
        <p:txBody>
          <a:bodyPr wrap="none" rtlCol="0">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try:</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&lt;do something&gt;</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except &lt;exception&gt;:</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&lt;handle the exception&gt;</a:t>
            </a:r>
          </a:p>
        </p:txBody>
      </p:sp>
      <p:sp>
        <p:nvSpPr>
          <p:cNvPr id="10" name="TextBox 9">
            <a:extLst>
              <a:ext uri="{FF2B5EF4-FFF2-40B4-BE49-F238E27FC236}">
                <a16:creationId xmlns:a16="http://schemas.microsoft.com/office/drawing/2014/main" id="{04652243-8ADA-9FFA-9F74-0AF7D7E8753E}"/>
              </a:ext>
            </a:extLst>
          </p:cNvPr>
          <p:cNvSpPr txBox="1"/>
          <p:nvPr/>
        </p:nvSpPr>
        <p:spPr>
          <a:xfrm>
            <a:off x="4577199" y="2774696"/>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Executing this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try code block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may cause exception(s) to catch. If an exception is raised, execution  jumps from jumps directly into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except code block</a:t>
            </a:r>
          </a:p>
        </p:txBody>
      </p:sp>
      <p:sp>
        <p:nvSpPr>
          <p:cNvPr id="11" name="TextBox 10">
            <a:extLst>
              <a:ext uri="{FF2B5EF4-FFF2-40B4-BE49-F238E27FC236}">
                <a16:creationId xmlns:a16="http://schemas.microsoft.com/office/drawing/2014/main" id="{4647B4F5-917E-0946-A3DF-205D4A9DBDD9}"/>
              </a:ext>
            </a:extLst>
          </p:cNvPr>
          <p:cNvSpPr txBox="1"/>
          <p:nvPr/>
        </p:nvSpPr>
        <p:spPr>
          <a:xfrm>
            <a:off x="4667627" y="3752520"/>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this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except code block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is only executed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if an </a:t>
            </a:r>
            <a:r>
              <a:rPr kumimoji="0" lang="en-US" sz="1800" b="0" i="1" u="none" strike="noStrike" kern="1200" cap="none" spc="0" normalizeH="0" baseline="0" noProof="0">
                <a:ln>
                  <a:noFill/>
                </a:ln>
                <a:solidFill>
                  <a:srgbClr val="CC0000"/>
                </a:solidFill>
                <a:effectLst/>
                <a:uLnTx/>
                <a:uFillTx/>
                <a:latin typeface="Calibri" panose="020F0502020204030204"/>
                <a:ea typeface="+mn-ea"/>
                <a:cs typeface="+mn-cs"/>
              </a:rPr>
              <a:t>&lt;exception&gt;</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 occurred</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in the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try code block</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(note: except block is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required</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with a try block)</a:t>
            </a:r>
          </a:p>
        </p:txBody>
      </p:sp>
      <p:sp>
        <p:nvSpPr>
          <p:cNvPr id="12" name="Left Brace 11">
            <a:extLst>
              <a:ext uri="{FF2B5EF4-FFF2-40B4-BE49-F238E27FC236}">
                <a16:creationId xmlns:a16="http://schemas.microsoft.com/office/drawing/2014/main" id="{3C3DDE57-B4DE-9F2E-58B4-CC9FCED7492B}"/>
              </a:ext>
            </a:extLst>
          </p:cNvPr>
          <p:cNvSpPr/>
          <p:nvPr/>
        </p:nvSpPr>
        <p:spPr>
          <a:xfrm>
            <a:off x="4488128" y="3803680"/>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Left Brace 12">
            <a:extLst>
              <a:ext uri="{FF2B5EF4-FFF2-40B4-BE49-F238E27FC236}">
                <a16:creationId xmlns:a16="http://schemas.microsoft.com/office/drawing/2014/main" id="{834B7FAC-F650-A2F9-77D4-B96B6C917DDE}"/>
              </a:ext>
            </a:extLst>
          </p:cNvPr>
          <p:cNvSpPr/>
          <p:nvPr/>
        </p:nvSpPr>
        <p:spPr>
          <a:xfrm>
            <a:off x="4412303" y="2825856"/>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759030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Socket programming: </a:t>
            </a:r>
            <a:r>
              <a:rPr lang="en-US" altLang="en-US">
                <a:solidFill>
                  <a:srgbClr val="C00000"/>
                </a:solidFill>
                <a:ea typeface="ＭＳ Ｐゴシック" panose="020B0600070205080204" pitchFamily="34" charset="-128"/>
                <a:cs typeface="+mn-cs"/>
              </a:rPr>
              <a:t>socket timeouts</a:t>
            </a:r>
            <a:endParaRPr lang="en-US" altLang="en-US" sz="540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AE9E0B3A-6E1D-33DD-B4C3-FEFE580E9C3C}"/>
              </a:ext>
            </a:extLst>
          </p:cNvPr>
          <p:cNvGrpSpPr/>
          <p:nvPr/>
        </p:nvGrpSpPr>
        <p:grpSpPr>
          <a:xfrm>
            <a:off x="5406160" y="1309918"/>
            <a:ext cx="6352756" cy="5006915"/>
            <a:chOff x="5406160" y="1309918"/>
            <a:chExt cx="6352756" cy="5006915"/>
          </a:xfrm>
        </p:grpSpPr>
        <p:sp>
          <p:nvSpPr>
            <p:cNvPr id="5" name="TextBox 1">
              <a:extLst>
                <a:ext uri="{FF2B5EF4-FFF2-40B4-BE49-F238E27FC236}">
                  <a16:creationId xmlns:a16="http://schemas.microsoft.com/office/drawing/2014/main" id="{78BFC306-359D-5D2E-17CD-D24F11D82E95}"/>
                </a:ext>
              </a:extLst>
            </p:cNvPr>
            <p:cNvSpPr txBox="1">
              <a:spLocks noChangeArrowheads="1"/>
            </p:cNvSpPr>
            <p:nvPr/>
          </p:nvSpPr>
          <p:spPr bwMode="auto">
            <a:xfrm>
              <a:off x="5406160" y="1792518"/>
              <a:ext cx="6352756"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serverPort</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serverPort</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counter = 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while counter &lt;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addr</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serverSocket.accept</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connectionSocket.settimeout</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try: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wolf_location</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connectionSocket.recv</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send_hunter</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wolf_location</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 a villager function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connectionSocket.send</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('hunter sent')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except timeout: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counter +=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connectionSocket.close</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 name="TextBox 2">
              <a:extLst>
                <a:ext uri="{FF2B5EF4-FFF2-40B4-BE49-F238E27FC236}">
                  <a16:creationId xmlns:a16="http://schemas.microsoft.com/office/drawing/2014/main" id="{E3284415-84EE-F12A-B596-E5D2245B0F87}"/>
                </a:ext>
              </a:extLst>
            </p:cNvPr>
            <p:cNvSpPr txBox="1">
              <a:spLocks noChangeArrowheads="1"/>
            </p:cNvSpPr>
            <p:nvPr/>
          </p:nvSpPr>
          <p:spPr bwMode="auto">
            <a:xfrm>
              <a:off x="5571148" y="1309918"/>
              <a:ext cx="42186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Python </a:t>
              </a:r>
              <a:r>
                <a:rPr kumimoji="0" lang="en-US" altLang="en-US" sz="2400" b="0" i="1" u="none" strike="noStrike" kern="1200" cap="none" spc="0" normalizeH="0" baseline="0" noProof="0" err="1">
                  <a:ln>
                    <a:noFill/>
                  </a:ln>
                  <a:solidFill>
                    <a:srgbClr val="CC0000"/>
                  </a:solidFill>
                  <a:effectLst/>
                  <a:uLnTx/>
                  <a:uFillTx/>
                  <a:latin typeface="Arial" panose="020B0604020202020204" pitchFamily="34" charset="0"/>
                  <a:ea typeface="ＭＳ Ｐゴシック" panose="020B0600070205080204" pitchFamily="34" charset="-128"/>
                  <a:cs typeface="+mn-cs"/>
                </a:rPr>
                <a:t>TCPServer</a:t>
              </a:r>
              <a:r>
                <a:rPr kumimoji="0" lang="en-US" altLang="en-US" sz="2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(Villagers)</a:t>
              </a:r>
            </a:p>
          </p:txBody>
        </p:sp>
      </p:grpSp>
      <p:grpSp>
        <p:nvGrpSpPr>
          <p:cNvPr id="7" name="Group 47">
            <a:extLst>
              <a:ext uri="{FF2B5EF4-FFF2-40B4-BE49-F238E27FC236}">
                <a16:creationId xmlns:a16="http://schemas.microsoft.com/office/drawing/2014/main" id="{81091F01-E028-6E04-3BDA-E9218EF02941}"/>
              </a:ext>
            </a:extLst>
          </p:cNvPr>
          <p:cNvGrpSpPr>
            <a:grpSpLocks/>
          </p:cNvGrpSpPr>
          <p:nvPr/>
        </p:nvGrpSpPr>
        <p:grpSpPr bwMode="auto">
          <a:xfrm>
            <a:off x="2081759" y="3801772"/>
            <a:ext cx="3485382" cy="584775"/>
            <a:chOff x="-796660" y="2582793"/>
            <a:chExt cx="3485832" cy="584044"/>
          </a:xfrm>
        </p:grpSpPr>
        <p:sp>
          <p:nvSpPr>
            <p:cNvPr id="8" name="TextBox 31">
              <a:extLst>
                <a:ext uri="{FF2B5EF4-FFF2-40B4-BE49-F238E27FC236}">
                  <a16:creationId xmlns:a16="http://schemas.microsoft.com/office/drawing/2014/main" id="{19BA9B9F-82D1-D7AA-7AD3-4B9BD9EA0C58}"/>
                </a:ext>
              </a:extLst>
            </p:cNvPr>
            <p:cNvSpPr txBox="1">
              <a:spLocks noChangeArrowheads="1"/>
            </p:cNvSpPr>
            <p:nvPr/>
          </p:nvSpPr>
          <p:spPr bwMode="auto">
            <a:xfrm>
              <a:off x="-796660" y="2582793"/>
              <a:ext cx="2898914"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set a 10-seconds timeout on all future socket operations </a:t>
              </a:r>
            </a:p>
          </p:txBody>
        </p:sp>
        <p:cxnSp>
          <p:nvCxnSpPr>
            <p:cNvPr id="9" name="Straight Connector 32">
              <a:extLst>
                <a:ext uri="{FF2B5EF4-FFF2-40B4-BE49-F238E27FC236}">
                  <a16:creationId xmlns:a16="http://schemas.microsoft.com/office/drawing/2014/main" id="{AF673A42-8171-692D-9D72-3998DA8B2AE4}"/>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 name="Group 47">
            <a:extLst>
              <a:ext uri="{FF2B5EF4-FFF2-40B4-BE49-F238E27FC236}">
                <a16:creationId xmlns:a16="http://schemas.microsoft.com/office/drawing/2014/main" id="{B8443CA7-4434-6A5B-8132-6C3BAE460129}"/>
              </a:ext>
            </a:extLst>
          </p:cNvPr>
          <p:cNvGrpSpPr>
            <a:grpSpLocks/>
          </p:cNvGrpSpPr>
          <p:nvPr/>
        </p:nvGrpSpPr>
        <p:grpSpPr bwMode="auto">
          <a:xfrm>
            <a:off x="1826792" y="5650433"/>
            <a:ext cx="3740349" cy="338554"/>
            <a:chOff x="-1052482" y="3006031"/>
            <a:chExt cx="3741636" cy="337708"/>
          </a:xfrm>
        </p:grpSpPr>
        <p:sp>
          <p:nvSpPr>
            <p:cNvPr id="12" name="TextBox 11">
              <a:extLst>
                <a:ext uri="{FF2B5EF4-FFF2-40B4-BE49-F238E27FC236}">
                  <a16:creationId xmlns:a16="http://schemas.microsoft.com/office/drawing/2014/main" id="{05F415E2-E12E-9D9C-2F95-B067904DEC19}"/>
                </a:ext>
              </a:extLst>
            </p:cNvPr>
            <p:cNvSpPr txBox="1">
              <a:spLocks noChangeArrowheads="1"/>
            </p:cNvSpPr>
            <p:nvPr/>
          </p:nvSpPr>
          <p:spPr bwMode="auto">
            <a:xfrm>
              <a:off x="-1052482" y="3006031"/>
              <a:ext cx="3372184"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c</a:t>
              </a:r>
              <a:r>
                <a:rPr kumimoji="0" lang="en-US" altLang="en-US" sz="1600" b="0" i="0" u="none" strike="noStrike" kern="120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atch</a:t>
              </a: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 socket timeout exception </a:t>
              </a:r>
            </a:p>
          </p:txBody>
        </p:sp>
        <p:cxnSp>
          <p:nvCxnSpPr>
            <p:cNvPr id="13" name="Straight Connector 12">
              <a:extLst>
                <a:ext uri="{FF2B5EF4-FFF2-40B4-BE49-F238E27FC236}">
                  <a16:creationId xmlns:a16="http://schemas.microsoft.com/office/drawing/2014/main" id="{714FF7E6-7D09-9985-08F5-3DC87DC9C922}"/>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4" name="Group 47">
            <a:extLst>
              <a:ext uri="{FF2B5EF4-FFF2-40B4-BE49-F238E27FC236}">
                <a16:creationId xmlns:a16="http://schemas.microsoft.com/office/drawing/2014/main" id="{92C50A01-8CC8-E41B-5B89-3F7494E5ADB7}"/>
              </a:ext>
            </a:extLst>
          </p:cNvPr>
          <p:cNvGrpSpPr>
            <a:grpSpLocks/>
          </p:cNvGrpSpPr>
          <p:nvPr/>
        </p:nvGrpSpPr>
        <p:grpSpPr bwMode="auto">
          <a:xfrm>
            <a:off x="945274" y="4531396"/>
            <a:ext cx="4623492" cy="830997"/>
            <a:chOff x="-1934920" y="2758537"/>
            <a:chExt cx="4624092" cy="829958"/>
          </a:xfrm>
        </p:grpSpPr>
        <p:sp>
          <p:nvSpPr>
            <p:cNvPr id="15" name="TextBox 31">
              <a:extLst>
                <a:ext uri="{FF2B5EF4-FFF2-40B4-BE49-F238E27FC236}">
                  <a16:creationId xmlns:a16="http://schemas.microsoft.com/office/drawing/2014/main" id="{DA0F88B2-B215-E010-DDFD-099B54AB3D0D}"/>
                </a:ext>
              </a:extLst>
            </p:cNvPr>
            <p:cNvSpPr txBox="1">
              <a:spLocks noChangeArrowheads="1"/>
            </p:cNvSpPr>
            <p:nvPr/>
          </p:nvSpPr>
          <p:spPr bwMode="auto">
            <a:xfrm>
              <a:off x="-1934920" y="2758537"/>
              <a:ext cx="3877172" cy="829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timer starts when </a:t>
              </a:r>
              <a:r>
                <a:rPr kumimoji="0" lang="en-US" altLang="en-US" sz="1600" b="0" i="0" u="none" strike="noStrike" kern="120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recv</a:t>
              </a: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 is called and will </a:t>
              </a:r>
              <a:b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b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raise timeout exception if there is no message within 10 seconds.</a:t>
              </a:r>
            </a:p>
          </p:txBody>
        </p:sp>
        <p:cxnSp>
          <p:nvCxnSpPr>
            <p:cNvPr id="16" name="Straight Connector 32">
              <a:extLst>
                <a:ext uri="{FF2B5EF4-FFF2-40B4-BE49-F238E27FC236}">
                  <a16:creationId xmlns:a16="http://schemas.microsoft.com/office/drawing/2014/main" id="{778374B3-E903-E872-2AAC-54F29A88B0C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 name="Group 1">
            <a:extLst>
              <a:ext uri="{FF2B5EF4-FFF2-40B4-BE49-F238E27FC236}">
                <a16:creationId xmlns:a16="http://schemas.microsoft.com/office/drawing/2014/main" id="{D3903B4D-B024-1F79-8345-E98D422FB58F}"/>
              </a:ext>
            </a:extLst>
          </p:cNvPr>
          <p:cNvGrpSpPr/>
          <p:nvPr/>
        </p:nvGrpSpPr>
        <p:grpSpPr>
          <a:xfrm>
            <a:off x="407047" y="6933055"/>
            <a:ext cx="4660490" cy="1525145"/>
            <a:chOff x="5928853" y="4654689"/>
            <a:chExt cx="4660490" cy="1525145"/>
          </a:xfrm>
        </p:grpSpPr>
        <p:sp>
          <p:nvSpPr>
            <p:cNvPr id="3" name="Rectangle 2">
              <a:extLst>
                <a:ext uri="{FF2B5EF4-FFF2-40B4-BE49-F238E27FC236}">
                  <a16:creationId xmlns:a16="http://schemas.microsoft.com/office/drawing/2014/main" id="{E8E6AF2B-70E9-62BF-F8C4-2A1774D2B154}"/>
                </a:ext>
              </a:extLst>
            </p:cNvPr>
            <p:cNvSpPr/>
            <p:nvPr/>
          </p:nvSpPr>
          <p:spPr>
            <a:xfrm>
              <a:off x="5928853" y="4896465"/>
              <a:ext cx="4660490" cy="1283369"/>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 Box 6">
              <a:extLst>
                <a:ext uri="{FF2B5EF4-FFF2-40B4-BE49-F238E27FC236}">
                  <a16:creationId xmlns:a16="http://schemas.microsoft.com/office/drawing/2014/main" id="{D03D271E-C921-5797-77AC-10F79B26EEB4}"/>
                </a:ext>
              </a:extLst>
            </p:cNvPr>
            <p:cNvSpPr txBox="1">
              <a:spLocks noChangeArrowheads="1"/>
            </p:cNvSpPr>
            <p:nvPr/>
          </p:nvSpPr>
          <p:spPr bwMode="auto">
            <a:xfrm>
              <a:off x="6031144" y="5144863"/>
              <a:ext cx="4491141"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Use </a:t>
              </a:r>
              <a:r>
                <a:rPr kumimoji="0" lang="en-US" altLang="en-US" sz="2000" b="0" i="0" u="none" strike="noStrike" kern="1200" cap="none" spc="0" normalizeH="0" baseline="0" noProof="0" err="1">
                  <a:ln>
                    <a:noFill/>
                  </a:ln>
                  <a:solidFill>
                    <a:srgbClr val="000099"/>
                  </a:solidFill>
                  <a:effectLst/>
                  <a:uLnTx/>
                  <a:uFillTx/>
                  <a:latin typeface="Calibri" panose="020F0502020204030204"/>
                  <a:ea typeface="ＭＳ Ｐゴシック" panose="020B0600070205080204" pitchFamily="34" charset="-128"/>
                  <a:cs typeface="+mn-cs"/>
                </a:rPr>
                <a:t>settimeout</a:t>
              </a:r>
              <a:r>
                <a:rPr kumimoji="0" lang="en-US" altLang="en-US" sz="20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(None).  s</a:t>
              </a:r>
              <a:r>
                <a:rPr kumimoji="0" lang="en-US" altLang="en-US" sz="2000" b="0" i="0" u="none" strike="noStrike" kern="1200" cap="none" spc="0" normalizeH="0" baseline="0" noProof="0" err="1">
                  <a:ln>
                    <a:noFill/>
                  </a:ln>
                  <a:solidFill>
                    <a:srgbClr val="000099"/>
                  </a:solidFill>
                  <a:effectLst/>
                  <a:uLnTx/>
                  <a:uFillTx/>
                  <a:latin typeface="Calibri" panose="020F0502020204030204"/>
                  <a:ea typeface="ＭＳ Ｐゴシック" panose="020B0600070205080204" pitchFamily="34" charset="-128"/>
                  <a:cs typeface="+mn-cs"/>
                </a:rPr>
                <a:t>ettimeout</a:t>
              </a:r>
              <a:r>
                <a:rPr kumimoji="0" lang="en-US" altLang="en-US" sz="20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(0) will result in changing the socket to non-blocking mode.</a:t>
              </a:r>
            </a:p>
          </p:txBody>
        </p:sp>
        <p:grpSp>
          <p:nvGrpSpPr>
            <p:cNvPr id="10" name="Group 8">
              <a:extLst>
                <a:ext uri="{FF2B5EF4-FFF2-40B4-BE49-F238E27FC236}">
                  <a16:creationId xmlns:a16="http://schemas.microsoft.com/office/drawing/2014/main" id="{42E7C50D-ECC0-A023-0BB4-C5B841A992D7}"/>
                </a:ext>
              </a:extLst>
            </p:cNvPr>
            <p:cNvGrpSpPr>
              <a:grpSpLocks/>
            </p:cNvGrpSpPr>
            <p:nvPr/>
          </p:nvGrpSpPr>
          <p:grpSpPr bwMode="auto">
            <a:xfrm>
              <a:off x="6053940" y="4654689"/>
              <a:ext cx="3876669" cy="476251"/>
              <a:chOff x="-250" y="3795"/>
              <a:chExt cx="2442" cy="300"/>
            </a:xfrm>
          </p:grpSpPr>
          <p:sp>
            <p:nvSpPr>
              <p:cNvPr id="17" name="Rectangle 9">
                <a:extLst>
                  <a:ext uri="{FF2B5EF4-FFF2-40B4-BE49-F238E27FC236}">
                    <a16:creationId xmlns:a16="http://schemas.microsoft.com/office/drawing/2014/main" id="{5BC84BB2-A6C4-5479-EB5B-5634BC0E6866}"/>
                  </a:ext>
                </a:extLst>
              </p:cNvPr>
              <p:cNvSpPr>
                <a:spLocks noChangeArrowheads="1"/>
              </p:cNvSpPr>
              <p:nvPr/>
            </p:nvSpPr>
            <p:spPr bwMode="auto">
              <a:xfrm>
                <a:off x="96" y="3843"/>
                <a:ext cx="116" cy="2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000" b="0" i="0" u="none" strike="noStrike" kern="120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Text Box 10">
                <a:extLst>
                  <a:ext uri="{FF2B5EF4-FFF2-40B4-BE49-F238E27FC236}">
                    <a16:creationId xmlns:a16="http://schemas.microsoft.com/office/drawing/2014/main" id="{1C4EC6AB-2887-7376-1476-1D27BCA57BF8}"/>
                  </a:ext>
                </a:extLst>
              </p:cNvPr>
              <p:cNvSpPr txBox="1">
                <a:spLocks noChangeArrowheads="1"/>
              </p:cNvSpPr>
              <p:nvPr/>
            </p:nvSpPr>
            <p:spPr bwMode="auto">
              <a:xfrm>
                <a:off x="-250" y="3795"/>
                <a:ext cx="2442" cy="2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How to remove </a:t>
                </a:r>
                <a:r>
                  <a:rPr kumimoji="0" lang="en-US" altLang="en-US" sz="2400" b="0" i="0" u="none" strike="noStrike" kern="1200" cap="none" spc="0" normalizeH="0" baseline="0" noProof="0" err="1">
                    <a:ln>
                      <a:noFill/>
                    </a:ln>
                    <a:solidFill>
                      <a:srgbClr val="CC0000"/>
                    </a:solidFill>
                    <a:effectLst/>
                    <a:uLnTx/>
                    <a:uFillTx/>
                    <a:latin typeface="Calibri" panose="020F0502020204030204"/>
                    <a:ea typeface="ＭＳ Ｐゴシック" panose="020B0600070205080204" pitchFamily="34" charset="-128"/>
                    <a:cs typeface="+mn-cs"/>
                  </a:rPr>
                  <a:t>settimeout</a:t>
                </a:r>
                <a:r>
                  <a:rPr kumimoji="0" lang="en-US" altLang="en-US" sz="24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a:t>
                </a:r>
              </a:p>
            </p:txBody>
          </p:sp>
        </p:grpSp>
      </p:grpSp>
      <p:grpSp>
        <p:nvGrpSpPr>
          <p:cNvPr id="27" name="Group 26">
            <a:extLst>
              <a:ext uri="{FF2B5EF4-FFF2-40B4-BE49-F238E27FC236}">
                <a16:creationId xmlns:a16="http://schemas.microsoft.com/office/drawing/2014/main" id="{14CC59B4-CBB2-E9F1-9795-A617D31755AA}"/>
              </a:ext>
            </a:extLst>
          </p:cNvPr>
          <p:cNvGrpSpPr/>
          <p:nvPr/>
        </p:nvGrpSpPr>
        <p:grpSpPr>
          <a:xfrm>
            <a:off x="387284" y="1127116"/>
            <a:ext cx="4452422" cy="2594487"/>
            <a:chOff x="387284" y="1121887"/>
            <a:chExt cx="4452422" cy="2594487"/>
          </a:xfrm>
        </p:grpSpPr>
        <p:grpSp>
          <p:nvGrpSpPr>
            <p:cNvPr id="20" name="Group 19">
              <a:extLst>
                <a:ext uri="{FF2B5EF4-FFF2-40B4-BE49-F238E27FC236}">
                  <a16:creationId xmlns:a16="http://schemas.microsoft.com/office/drawing/2014/main" id="{72910DB2-90BF-1EF4-8396-31F93DD3A199}"/>
                </a:ext>
              </a:extLst>
            </p:cNvPr>
            <p:cNvGrpSpPr/>
            <p:nvPr/>
          </p:nvGrpSpPr>
          <p:grpSpPr>
            <a:xfrm>
              <a:off x="387284" y="1145894"/>
              <a:ext cx="4452422" cy="2570480"/>
              <a:chOff x="6013233" y="4746687"/>
              <a:chExt cx="4452422" cy="1945077"/>
            </a:xfrm>
          </p:grpSpPr>
          <p:sp>
            <p:nvSpPr>
              <p:cNvPr id="21" name="Rectangle 20">
                <a:extLst>
                  <a:ext uri="{FF2B5EF4-FFF2-40B4-BE49-F238E27FC236}">
                    <a16:creationId xmlns:a16="http://schemas.microsoft.com/office/drawing/2014/main" id="{FEDFD96B-2156-2FEE-018F-EC5FC178CB92}"/>
                  </a:ext>
                </a:extLst>
              </p:cNvPr>
              <p:cNvSpPr/>
              <p:nvPr/>
            </p:nvSpPr>
            <p:spPr>
              <a:xfrm>
                <a:off x="6013233" y="4896464"/>
                <a:ext cx="4452422" cy="1795300"/>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 Box 6">
                <a:extLst>
                  <a:ext uri="{FF2B5EF4-FFF2-40B4-BE49-F238E27FC236}">
                    <a16:creationId xmlns:a16="http://schemas.microsoft.com/office/drawing/2014/main" id="{6AF14F12-F928-1738-6490-5907854B07F4}"/>
                  </a:ext>
                </a:extLst>
              </p:cNvPr>
              <p:cNvSpPr txBox="1">
                <a:spLocks noChangeArrowheads="1"/>
              </p:cNvSpPr>
              <p:nvPr/>
            </p:nvSpPr>
            <p:spPr bwMode="auto">
              <a:xfrm>
                <a:off x="6191477" y="5016566"/>
                <a:ext cx="4217998" cy="1654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 shepherd boy tends his master’s sheep.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If he sees a wolf, he can send a message to villagers for help using a TCP socket.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The boy found it fun to connect to the server without sending any messages. But the villagers don’t think so.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And they decided that if the boy connects to the server and doesn’t send the wolf location </a:t>
                </a:r>
                <a:r>
                  <a:rPr kumimoji="0" lang="en-US" altLang="en-US" sz="1600" b="1" i="0" u="none" strike="noStrike" kern="1200" cap="none" spc="0" normalizeH="0" baseline="0" noProof="0">
                    <a:ln>
                      <a:noFill/>
                    </a:ln>
                    <a:solidFill>
                      <a:srgbClr val="002060"/>
                    </a:solidFill>
                    <a:effectLst/>
                    <a:uLnTx/>
                    <a:uFillTx/>
                    <a:latin typeface="Calibri" panose="020F0502020204030204"/>
                    <a:ea typeface="ＭＳ Ｐゴシック" panose="020B0600070205080204" pitchFamily="34" charset="-128"/>
                    <a:cs typeface="+mn-cs"/>
                  </a:rPr>
                  <a:t>within 10 seconds for three times</a:t>
                </a: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they will </a:t>
                </a:r>
                <a:r>
                  <a:rPr kumimoji="0" lang="en-US" altLang="en-US" sz="1600" b="1"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stop listening</a:t>
                </a:r>
                <a:r>
                  <a:rPr kumimoji="0" lang="en-US" altLang="en-US" sz="16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 him forever and ever.</a:t>
                </a:r>
              </a:p>
            </p:txBody>
          </p:sp>
          <p:sp>
            <p:nvSpPr>
              <p:cNvPr id="26" name="Text Box 10">
                <a:extLst>
                  <a:ext uri="{FF2B5EF4-FFF2-40B4-BE49-F238E27FC236}">
                    <a16:creationId xmlns:a16="http://schemas.microsoft.com/office/drawing/2014/main" id="{E5DB9E53-4CB0-2F89-D0C5-90E8102D72FA}"/>
                  </a:ext>
                </a:extLst>
              </p:cNvPr>
              <p:cNvSpPr txBox="1">
                <a:spLocks noChangeArrowheads="1"/>
              </p:cNvSpPr>
              <p:nvPr/>
            </p:nvSpPr>
            <p:spPr bwMode="auto">
              <a:xfrm>
                <a:off x="6059534" y="4746687"/>
                <a:ext cx="1482646" cy="3263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Toy Example:</a:t>
                </a:r>
              </a:p>
            </p:txBody>
          </p:sp>
        </p:grpSp>
        <p:pic>
          <p:nvPicPr>
            <p:cNvPr id="1030" name="Picture 6">
              <a:extLst>
                <a:ext uri="{FF2B5EF4-FFF2-40B4-BE49-F238E27FC236}">
                  <a16:creationId xmlns:a16="http://schemas.microsoft.com/office/drawing/2014/main" id="{7A9EF232-FAF8-E94F-A0F6-88CE63AD29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7637" y="1121887"/>
              <a:ext cx="539484" cy="53948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048025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dissolve">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Sample SMTP interaction</a:t>
            </a:r>
            <a:endParaRPr lang="en-US" sz="4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123</a:t>
            </a:fld>
            <a:endParaRPr lang="en-US"/>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b="1">
                <a:latin typeface="Courier New" panose="02070309020205020404" pitchFamily="49" charset="0"/>
              </a:rPr>
              <a:t>     </a:t>
            </a:r>
            <a:r>
              <a:rPr lang="en-US" altLang="en-US" sz="2200" b="1">
                <a:latin typeface="Courier New" panose="02070309020205020404" pitchFamily="49" charset="0"/>
              </a:rPr>
              <a:t>S: 220 </a:t>
            </a:r>
            <a:r>
              <a:rPr lang="en-US" altLang="en-US" sz="2200" b="1" err="1">
                <a:latin typeface="Courier New" panose="02070309020205020404" pitchFamily="49" charset="0"/>
              </a:rPr>
              <a:t>hamburger.edu</a:t>
            </a:r>
            <a:r>
              <a:rPr lang="en-US" altLang="en-US" sz="2200" b="1">
                <a:latin typeface="Courier New" panose="02070309020205020404" pitchFamily="49" charset="0"/>
              </a:rPr>
              <a:t> </a:t>
            </a:r>
          </a:p>
          <a:p>
            <a:pPr>
              <a:spcBef>
                <a:spcPct val="0"/>
              </a:spcBef>
              <a:buClrTx/>
              <a:buSzTx/>
              <a:buFontTx/>
              <a:buNone/>
            </a:pPr>
            <a:r>
              <a:rPr lang="en-US" altLang="en-US" sz="2200" b="1">
                <a:latin typeface="Courier New" panose="02070309020205020404" pitchFamily="49" charset="0"/>
              </a:rPr>
              <a:t>     C: HELO </a:t>
            </a:r>
            <a:r>
              <a:rPr lang="en-US" altLang="en-US" sz="2200" b="1" err="1">
                <a:latin typeface="Courier New" panose="02070309020205020404" pitchFamily="49" charset="0"/>
              </a:rPr>
              <a:t>crepes.fr</a:t>
            </a:r>
            <a:r>
              <a:rPr lang="en-US" altLang="en-US" sz="2200" b="1">
                <a:latin typeface="Courier New" panose="02070309020205020404" pitchFamily="49" charset="0"/>
              </a:rPr>
              <a:t> </a:t>
            </a:r>
          </a:p>
          <a:p>
            <a:pPr>
              <a:spcBef>
                <a:spcPct val="0"/>
              </a:spcBef>
              <a:buClrTx/>
              <a:buSzTx/>
              <a:buFontTx/>
              <a:buNone/>
            </a:pPr>
            <a:r>
              <a:rPr lang="en-US" altLang="en-US" sz="2200" b="1">
                <a:latin typeface="Courier New" panose="02070309020205020404" pitchFamily="49" charset="0"/>
              </a:rPr>
              <a:t>     S: 250  Hello </a:t>
            </a:r>
            <a:r>
              <a:rPr lang="en-US" altLang="en-US" sz="2200" b="1" err="1">
                <a:latin typeface="Courier New" panose="02070309020205020404" pitchFamily="49" charset="0"/>
              </a:rPr>
              <a:t>crepes.fr</a:t>
            </a:r>
            <a:r>
              <a:rPr lang="en-US" altLang="en-US" sz="2200" b="1">
                <a:latin typeface="Courier New" panose="02070309020205020404" pitchFamily="49" charset="0"/>
              </a:rPr>
              <a:t>, pleased to meet you </a:t>
            </a:r>
          </a:p>
          <a:p>
            <a:pPr>
              <a:spcBef>
                <a:spcPct val="0"/>
              </a:spcBef>
              <a:buClrTx/>
              <a:buSzTx/>
              <a:buFontTx/>
              <a:buNone/>
            </a:pPr>
            <a:r>
              <a:rPr lang="en-US" altLang="en-US" sz="2200" b="1">
                <a:latin typeface="Courier New" panose="02070309020205020404" pitchFamily="49" charset="0"/>
              </a:rPr>
              <a:t>     C: MAIL FROM: &lt;</a:t>
            </a:r>
            <a:r>
              <a:rPr lang="en-US" altLang="en-US" sz="2200" b="1" err="1">
                <a:latin typeface="Courier New" panose="02070309020205020404" pitchFamily="49" charset="0"/>
              </a:rPr>
              <a:t>alice@crepes.fr</a:t>
            </a:r>
            <a:r>
              <a:rPr lang="en-US" altLang="en-US" sz="2200" b="1">
                <a:latin typeface="Courier New" panose="02070309020205020404" pitchFamily="49" charset="0"/>
              </a:rPr>
              <a:t>&gt; </a:t>
            </a:r>
          </a:p>
          <a:p>
            <a:pPr>
              <a:spcBef>
                <a:spcPct val="0"/>
              </a:spcBef>
              <a:buClrTx/>
              <a:buSzTx/>
              <a:buFontTx/>
              <a:buNone/>
            </a:pPr>
            <a:r>
              <a:rPr lang="en-US" altLang="en-US" sz="2200" b="1">
                <a:latin typeface="Courier New" panose="02070309020205020404" pitchFamily="49" charset="0"/>
              </a:rPr>
              <a:t>     S: 250 </a:t>
            </a:r>
            <a:r>
              <a:rPr lang="en-US" altLang="en-US" sz="2200" b="1" err="1">
                <a:latin typeface="Courier New" panose="02070309020205020404" pitchFamily="49" charset="0"/>
              </a:rPr>
              <a:t>alice@crepes.fr</a:t>
            </a:r>
            <a:r>
              <a:rPr lang="en-US" altLang="en-US" sz="2200" b="1">
                <a:latin typeface="Courier New" panose="02070309020205020404" pitchFamily="49" charset="0"/>
              </a:rPr>
              <a:t>... Sender ok </a:t>
            </a:r>
          </a:p>
          <a:p>
            <a:pPr>
              <a:spcBef>
                <a:spcPct val="0"/>
              </a:spcBef>
              <a:buClrTx/>
              <a:buSzTx/>
              <a:buFontTx/>
              <a:buNone/>
            </a:pPr>
            <a:r>
              <a:rPr lang="en-US" altLang="en-US" sz="2200" b="1">
                <a:latin typeface="Courier New" panose="02070309020205020404" pitchFamily="49" charset="0"/>
              </a:rPr>
              <a:t>     C: RCPT TO: &lt;</a:t>
            </a:r>
            <a:r>
              <a:rPr lang="en-US" altLang="en-US" sz="2200" b="1" err="1">
                <a:latin typeface="Courier New" panose="02070309020205020404" pitchFamily="49" charset="0"/>
              </a:rPr>
              <a:t>bob@hamburger.edu</a:t>
            </a:r>
            <a:r>
              <a:rPr lang="en-US" altLang="en-US" sz="2200" b="1">
                <a:latin typeface="Courier New" panose="02070309020205020404" pitchFamily="49" charset="0"/>
              </a:rPr>
              <a:t>&gt; </a:t>
            </a:r>
          </a:p>
          <a:p>
            <a:pPr>
              <a:spcBef>
                <a:spcPct val="0"/>
              </a:spcBef>
              <a:buClrTx/>
              <a:buSzTx/>
              <a:buFontTx/>
              <a:buNone/>
            </a:pPr>
            <a:r>
              <a:rPr lang="en-US" altLang="en-US" sz="2200" b="1">
                <a:latin typeface="Courier New" panose="02070309020205020404" pitchFamily="49" charset="0"/>
              </a:rPr>
              <a:t>     S: 250 </a:t>
            </a:r>
            <a:r>
              <a:rPr lang="en-US" altLang="en-US" sz="2200" b="1" err="1">
                <a:latin typeface="Courier New" panose="02070309020205020404" pitchFamily="49" charset="0"/>
              </a:rPr>
              <a:t>bob@hamburger.edu</a:t>
            </a:r>
            <a:r>
              <a:rPr lang="en-US" altLang="en-US" sz="2200" b="1">
                <a:latin typeface="Courier New" panose="02070309020205020404" pitchFamily="49" charset="0"/>
              </a:rPr>
              <a:t> ... Recipient ok </a:t>
            </a:r>
          </a:p>
          <a:p>
            <a:pPr>
              <a:spcBef>
                <a:spcPct val="0"/>
              </a:spcBef>
              <a:buClrTx/>
              <a:buSzTx/>
              <a:buFontTx/>
              <a:buNone/>
            </a:pPr>
            <a:r>
              <a:rPr lang="en-US" altLang="en-US" sz="2200" b="1">
                <a:latin typeface="Courier New" panose="02070309020205020404" pitchFamily="49" charset="0"/>
              </a:rPr>
              <a:t>     C: DATA </a:t>
            </a:r>
          </a:p>
          <a:p>
            <a:pPr>
              <a:spcBef>
                <a:spcPct val="0"/>
              </a:spcBef>
              <a:buClrTx/>
              <a:buSzTx/>
              <a:buFontTx/>
              <a:buNone/>
            </a:pPr>
            <a:r>
              <a:rPr lang="en-US" altLang="en-US" sz="2200" b="1">
                <a:latin typeface="Courier New" panose="02070309020205020404" pitchFamily="49" charset="0"/>
              </a:rPr>
              <a:t>     S: 354 Enter mail, end with "." on a line by itself </a:t>
            </a:r>
          </a:p>
          <a:p>
            <a:pPr>
              <a:spcBef>
                <a:spcPct val="0"/>
              </a:spcBef>
              <a:buClrTx/>
              <a:buSzTx/>
              <a:buFontTx/>
              <a:buNone/>
            </a:pPr>
            <a:r>
              <a:rPr lang="en-US" altLang="en-US" sz="2200" b="1">
                <a:latin typeface="Courier New" panose="02070309020205020404" pitchFamily="49" charset="0"/>
              </a:rPr>
              <a:t>     C: Do you like ketchup? </a:t>
            </a:r>
          </a:p>
          <a:p>
            <a:pPr>
              <a:spcBef>
                <a:spcPct val="0"/>
              </a:spcBef>
              <a:buClrTx/>
              <a:buSzTx/>
              <a:buFontTx/>
              <a:buNone/>
            </a:pPr>
            <a:r>
              <a:rPr lang="en-US" altLang="en-US" sz="2200" b="1">
                <a:latin typeface="Courier New" panose="02070309020205020404" pitchFamily="49" charset="0"/>
              </a:rPr>
              <a:t>     C: How about pickles? </a:t>
            </a:r>
          </a:p>
          <a:p>
            <a:pPr>
              <a:spcBef>
                <a:spcPct val="0"/>
              </a:spcBef>
              <a:buClrTx/>
              <a:buSzTx/>
              <a:buFontTx/>
              <a:buNone/>
            </a:pPr>
            <a:r>
              <a:rPr lang="en-US" altLang="en-US" sz="2200" b="1">
                <a:latin typeface="Courier New" panose="02070309020205020404" pitchFamily="49" charset="0"/>
              </a:rPr>
              <a:t>     C: . </a:t>
            </a:r>
          </a:p>
          <a:p>
            <a:pPr>
              <a:spcBef>
                <a:spcPct val="0"/>
              </a:spcBef>
              <a:buClrTx/>
              <a:buSzTx/>
              <a:buFontTx/>
              <a:buNone/>
            </a:pPr>
            <a:r>
              <a:rPr lang="en-US" altLang="en-US" sz="2200" b="1">
                <a:latin typeface="Courier New" panose="02070309020205020404" pitchFamily="49" charset="0"/>
              </a:rPr>
              <a:t>     S: 250 Message accepted for delivery </a:t>
            </a:r>
          </a:p>
          <a:p>
            <a:pPr>
              <a:spcBef>
                <a:spcPct val="0"/>
              </a:spcBef>
              <a:buClrTx/>
              <a:buSzTx/>
              <a:buFontTx/>
              <a:buNone/>
            </a:pPr>
            <a:r>
              <a:rPr lang="en-US" altLang="en-US" sz="2200" b="1">
                <a:latin typeface="Courier New" panose="02070309020205020404" pitchFamily="49" charset="0"/>
              </a:rPr>
              <a:t>     C: QUIT </a:t>
            </a:r>
          </a:p>
          <a:p>
            <a:pPr>
              <a:spcBef>
                <a:spcPct val="0"/>
              </a:spcBef>
              <a:buClrTx/>
              <a:buSzTx/>
              <a:buFontTx/>
              <a:buNone/>
            </a:pPr>
            <a:r>
              <a:rPr lang="en-US" altLang="en-US" sz="2200" b="1">
                <a:latin typeface="Courier New" panose="02070309020205020404" pitchFamily="49" charset="0"/>
              </a:rPr>
              <a:t>     S: 221 </a:t>
            </a:r>
            <a:r>
              <a:rPr lang="en-US" altLang="en-US" sz="2200" b="1" err="1">
                <a:latin typeface="Courier New" panose="02070309020205020404" pitchFamily="49" charset="0"/>
              </a:rPr>
              <a:t>hamburger.edu</a:t>
            </a:r>
            <a:r>
              <a:rPr lang="en-US" altLang="en-US" sz="2200" b="1">
                <a:latin typeface="Courier New" panose="02070309020205020404" pitchFamily="49" charset="0"/>
              </a:rPr>
              <a:t> closing connection</a:t>
            </a:r>
            <a:endParaRPr lang="en-US" altLang="en-US" sz="2200">
              <a:latin typeface="Times New Roman" panose="02020603050405020304" pitchFamily="18" charset="0"/>
            </a:endParaRPr>
          </a:p>
        </p:txBody>
      </p:sp>
    </p:spTree>
    <p:extLst>
      <p:ext uri="{BB962C8B-B14F-4D97-AF65-F5344CB8AC3E}">
        <p14:creationId xmlns:p14="http://schemas.microsoft.com/office/powerpoint/2010/main" val="421789495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CDN content access: a closer look</a:t>
            </a:r>
          </a:p>
        </p:txBody>
      </p:sp>
      <p:sp>
        <p:nvSpPr>
          <p:cNvPr id="213" name="Freeform 1287">
            <a:extLst>
              <a:ext uri="{FF2B5EF4-FFF2-40B4-BE49-F238E27FC236}">
                <a16:creationId xmlns:a16="http://schemas.microsoft.com/office/drawing/2014/main" id="{228CCD74-01FC-904C-B060-AA03E75751C9}"/>
              </a:ext>
            </a:extLst>
          </p:cNvPr>
          <p:cNvSpPr>
            <a:spLocks/>
          </p:cNvSpPr>
          <p:nvPr/>
        </p:nvSpPr>
        <p:spPr bwMode="auto">
          <a:xfrm rot="5400000">
            <a:off x="2597150" y="4305582"/>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4" name="Freeform 1287">
            <a:extLst>
              <a:ext uri="{FF2B5EF4-FFF2-40B4-BE49-F238E27FC236}">
                <a16:creationId xmlns:a16="http://schemas.microsoft.com/office/drawing/2014/main" id="{DD39A0F8-5ECF-2F47-93D0-7B4020DBC930}"/>
              </a:ext>
            </a:extLst>
          </p:cNvPr>
          <p:cNvSpPr>
            <a:spLocks/>
          </p:cNvSpPr>
          <p:nvPr/>
        </p:nvSpPr>
        <p:spPr bwMode="auto">
          <a:xfrm>
            <a:off x="5650706" y="5181088"/>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5" name="Group 249">
            <a:extLst>
              <a:ext uri="{FF2B5EF4-FFF2-40B4-BE49-F238E27FC236}">
                <a16:creationId xmlns:a16="http://schemas.microsoft.com/office/drawing/2014/main" id="{1E28E1B3-4D9E-A943-B1E1-5EA471FAF4B9}"/>
              </a:ext>
            </a:extLst>
          </p:cNvPr>
          <p:cNvGrpSpPr>
            <a:grpSpLocks/>
          </p:cNvGrpSpPr>
          <p:nvPr/>
        </p:nvGrpSpPr>
        <p:grpSpPr bwMode="auto">
          <a:xfrm>
            <a:off x="3766344" y="3952363"/>
            <a:ext cx="460375" cy="638175"/>
            <a:chOff x="4140" y="429"/>
            <a:chExt cx="1425" cy="2396"/>
          </a:xfrm>
        </p:grpSpPr>
        <p:sp>
          <p:nvSpPr>
            <p:cNvPr id="216" name="Freeform 250">
              <a:extLst>
                <a:ext uri="{FF2B5EF4-FFF2-40B4-BE49-F238E27FC236}">
                  <a16:creationId xmlns:a16="http://schemas.microsoft.com/office/drawing/2014/main" id="{B0D9C1C1-8FAC-0A48-AD6D-6708E7F90DD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7" name="Rectangle 251">
              <a:extLst>
                <a:ext uri="{FF2B5EF4-FFF2-40B4-BE49-F238E27FC236}">
                  <a16:creationId xmlns:a16="http://schemas.microsoft.com/office/drawing/2014/main" id="{DAC7A760-CCFF-7C42-91EE-BAAF6449D318}"/>
                </a:ext>
              </a:extLst>
            </p:cNvPr>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18" name="Freeform 252">
              <a:extLst>
                <a:ext uri="{FF2B5EF4-FFF2-40B4-BE49-F238E27FC236}">
                  <a16:creationId xmlns:a16="http://schemas.microsoft.com/office/drawing/2014/main" id="{C8AF8725-E2C6-494E-ABB0-0D8887CD3ED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9" name="Freeform 253">
              <a:extLst>
                <a:ext uri="{FF2B5EF4-FFF2-40B4-BE49-F238E27FC236}">
                  <a16:creationId xmlns:a16="http://schemas.microsoft.com/office/drawing/2014/main" id="{23A96641-AC09-3A47-A92E-5071632BFC1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0" name="Rectangle 254">
              <a:extLst>
                <a:ext uri="{FF2B5EF4-FFF2-40B4-BE49-F238E27FC236}">
                  <a16:creationId xmlns:a16="http://schemas.microsoft.com/office/drawing/2014/main" id="{B3EFAE35-A0C9-1D47-B5F7-279023A949A3}"/>
                </a:ext>
              </a:extLst>
            </p:cNvPr>
            <p:cNvSpPr>
              <a:spLocks noChangeArrowheads="1"/>
            </p:cNvSpPr>
            <p:nvPr/>
          </p:nvSpPr>
          <p:spPr bwMode="auto">
            <a:xfrm>
              <a:off x="4214" y="691"/>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1" name="Group 255">
              <a:extLst>
                <a:ext uri="{FF2B5EF4-FFF2-40B4-BE49-F238E27FC236}">
                  <a16:creationId xmlns:a16="http://schemas.microsoft.com/office/drawing/2014/main" id="{68039A40-835E-0340-B938-17D55C18DC90}"/>
                </a:ext>
              </a:extLst>
            </p:cNvPr>
            <p:cNvGrpSpPr>
              <a:grpSpLocks/>
            </p:cNvGrpSpPr>
            <p:nvPr/>
          </p:nvGrpSpPr>
          <p:grpSpPr bwMode="auto">
            <a:xfrm>
              <a:off x="4749" y="668"/>
              <a:ext cx="581" cy="145"/>
              <a:chOff x="614" y="2568"/>
              <a:chExt cx="725" cy="139"/>
            </a:xfrm>
          </p:grpSpPr>
          <p:sp>
            <p:nvSpPr>
              <p:cNvPr id="246" name="AutoShape 256">
                <a:extLst>
                  <a:ext uri="{FF2B5EF4-FFF2-40B4-BE49-F238E27FC236}">
                    <a16:creationId xmlns:a16="http://schemas.microsoft.com/office/drawing/2014/main" id="{249C7189-FC73-E443-8DC7-BD883F218B49}"/>
                  </a:ext>
                </a:extLst>
              </p:cNvPr>
              <p:cNvSpPr>
                <a:spLocks noChangeArrowheads="1"/>
              </p:cNvSpPr>
              <p:nvPr/>
            </p:nvSpPr>
            <p:spPr bwMode="auto">
              <a:xfrm>
                <a:off x="614" y="2567"/>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7" name="AutoShape 257">
                <a:extLst>
                  <a:ext uri="{FF2B5EF4-FFF2-40B4-BE49-F238E27FC236}">
                    <a16:creationId xmlns:a16="http://schemas.microsoft.com/office/drawing/2014/main" id="{40E18D47-6D3F-6747-BC54-E8874F259F1D}"/>
                  </a:ext>
                </a:extLst>
              </p:cNvPr>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2" name="Rectangle 258">
              <a:extLst>
                <a:ext uri="{FF2B5EF4-FFF2-40B4-BE49-F238E27FC236}">
                  <a16:creationId xmlns:a16="http://schemas.microsoft.com/office/drawing/2014/main" id="{245C5FA1-1E9F-C840-85BB-E63FB62AA616}"/>
                </a:ext>
              </a:extLst>
            </p:cNvPr>
            <p:cNvSpPr>
              <a:spLocks noChangeArrowheads="1"/>
            </p:cNvSpPr>
            <p:nvPr/>
          </p:nvSpPr>
          <p:spPr bwMode="auto">
            <a:xfrm>
              <a:off x="4224" y="101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3" name="Group 259">
              <a:extLst>
                <a:ext uri="{FF2B5EF4-FFF2-40B4-BE49-F238E27FC236}">
                  <a16:creationId xmlns:a16="http://schemas.microsoft.com/office/drawing/2014/main" id="{2F90DA4E-89FF-3440-9531-562077350B71}"/>
                </a:ext>
              </a:extLst>
            </p:cNvPr>
            <p:cNvGrpSpPr>
              <a:grpSpLocks/>
            </p:cNvGrpSpPr>
            <p:nvPr/>
          </p:nvGrpSpPr>
          <p:grpSpPr bwMode="auto">
            <a:xfrm>
              <a:off x="4747" y="994"/>
              <a:ext cx="581" cy="134"/>
              <a:chOff x="614" y="2568"/>
              <a:chExt cx="725" cy="139"/>
            </a:xfrm>
          </p:grpSpPr>
          <p:sp>
            <p:nvSpPr>
              <p:cNvPr id="244" name="AutoShape 260">
                <a:extLst>
                  <a:ext uri="{FF2B5EF4-FFF2-40B4-BE49-F238E27FC236}">
                    <a16:creationId xmlns:a16="http://schemas.microsoft.com/office/drawing/2014/main" id="{13ACC81D-1647-C64F-BB80-11A9441DD9C7}"/>
                  </a:ext>
                </a:extLst>
              </p:cNvPr>
              <p:cNvSpPr>
                <a:spLocks noChangeArrowheads="1"/>
              </p:cNvSpPr>
              <p:nvPr/>
            </p:nvSpPr>
            <p:spPr bwMode="auto">
              <a:xfrm>
                <a:off x="617" y="2569"/>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5" name="AutoShape 261">
                <a:extLst>
                  <a:ext uri="{FF2B5EF4-FFF2-40B4-BE49-F238E27FC236}">
                    <a16:creationId xmlns:a16="http://schemas.microsoft.com/office/drawing/2014/main" id="{B468F355-53FD-9248-9060-88BC3C7DE52F}"/>
                  </a:ext>
                </a:extLst>
              </p:cNvPr>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4" name="Rectangle 262">
              <a:extLst>
                <a:ext uri="{FF2B5EF4-FFF2-40B4-BE49-F238E27FC236}">
                  <a16:creationId xmlns:a16="http://schemas.microsoft.com/office/drawing/2014/main" id="{042D7781-9DC2-5644-B21D-1DB42688C481}"/>
                </a:ext>
              </a:extLst>
            </p:cNvPr>
            <p:cNvSpPr>
              <a:spLocks noChangeArrowheads="1"/>
            </p:cNvSpPr>
            <p:nvPr/>
          </p:nvSpPr>
          <p:spPr bwMode="auto">
            <a:xfrm>
              <a:off x="4219" y="135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25" name="Rectangle 263">
              <a:extLst>
                <a:ext uri="{FF2B5EF4-FFF2-40B4-BE49-F238E27FC236}">
                  <a16:creationId xmlns:a16="http://schemas.microsoft.com/office/drawing/2014/main" id="{0B618EE3-4DAD-B749-84AF-332004E10A6B}"/>
                </a:ext>
              </a:extLst>
            </p:cNvPr>
            <p:cNvSpPr>
              <a:spLocks noChangeArrowheads="1"/>
            </p:cNvSpPr>
            <p:nvPr/>
          </p:nvSpPr>
          <p:spPr bwMode="auto">
            <a:xfrm>
              <a:off x="4228" y="1657"/>
              <a:ext cx="595"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6" name="Group 264">
              <a:extLst>
                <a:ext uri="{FF2B5EF4-FFF2-40B4-BE49-F238E27FC236}">
                  <a16:creationId xmlns:a16="http://schemas.microsoft.com/office/drawing/2014/main" id="{C4B725EE-5DAE-6E4F-9150-DA20C82CD7A4}"/>
                </a:ext>
              </a:extLst>
            </p:cNvPr>
            <p:cNvGrpSpPr>
              <a:grpSpLocks/>
            </p:cNvGrpSpPr>
            <p:nvPr/>
          </p:nvGrpSpPr>
          <p:grpSpPr bwMode="auto">
            <a:xfrm>
              <a:off x="4735" y="1627"/>
              <a:ext cx="582" cy="151"/>
              <a:chOff x="614" y="2568"/>
              <a:chExt cx="725" cy="139"/>
            </a:xfrm>
          </p:grpSpPr>
          <p:sp>
            <p:nvSpPr>
              <p:cNvPr id="242" name="AutoShape 265">
                <a:extLst>
                  <a:ext uri="{FF2B5EF4-FFF2-40B4-BE49-F238E27FC236}">
                    <a16:creationId xmlns:a16="http://schemas.microsoft.com/office/drawing/2014/main" id="{AC19035F-EAE8-9B48-AA40-95279E029417}"/>
                  </a:ext>
                </a:extLst>
              </p:cNvPr>
              <p:cNvSpPr>
                <a:spLocks noChangeArrowheads="1"/>
              </p:cNvSpPr>
              <p:nvPr/>
            </p:nvSpPr>
            <p:spPr bwMode="auto">
              <a:xfrm>
                <a:off x="613" y="2568"/>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3" name="AutoShape 266">
                <a:extLst>
                  <a:ext uri="{FF2B5EF4-FFF2-40B4-BE49-F238E27FC236}">
                    <a16:creationId xmlns:a16="http://schemas.microsoft.com/office/drawing/2014/main" id="{B10DB91C-D914-5347-A02D-C517AB629C4D}"/>
                  </a:ext>
                </a:extLst>
              </p:cNvPr>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7" name="Freeform 267">
              <a:extLst>
                <a:ext uri="{FF2B5EF4-FFF2-40B4-BE49-F238E27FC236}">
                  <a16:creationId xmlns:a16="http://schemas.microsoft.com/office/drawing/2014/main" id="{E6ABFAC0-3373-E547-96E5-C4BE7E6DB0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28" name="Group 268">
              <a:extLst>
                <a:ext uri="{FF2B5EF4-FFF2-40B4-BE49-F238E27FC236}">
                  <a16:creationId xmlns:a16="http://schemas.microsoft.com/office/drawing/2014/main" id="{B68863D9-7CA6-1F40-B157-3E831A3E559C}"/>
                </a:ext>
              </a:extLst>
            </p:cNvPr>
            <p:cNvGrpSpPr>
              <a:grpSpLocks/>
            </p:cNvGrpSpPr>
            <p:nvPr/>
          </p:nvGrpSpPr>
          <p:grpSpPr bwMode="auto">
            <a:xfrm>
              <a:off x="4739" y="1327"/>
              <a:ext cx="582" cy="139"/>
              <a:chOff x="614" y="2568"/>
              <a:chExt cx="725" cy="139"/>
            </a:xfrm>
          </p:grpSpPr>
          <p:sp>
            <p:nvSpPr>
              <p:cNvPr id="240" name="AutoShape 269">
                <a:extLst>
                  <a:ext uri="{FF2B5EF4-FFF2-40B4-BE49-F238E27FC236}">
                    <a16:creationId xmlns:a16="http://schemas.microsoft.com/office/drawing/2014/main" id="{5D280D8D-AF52-5C4E-9287-CAF0D456242A}"/>
                  </a:ext>
                </a:extLst>
              </p:cNvPr>
              <p:cNvSpPr>
                <a:spLocks noChangeArrowheads="1"/>
              </p:cNvSpPr>
              <p:nvPr/>
            </p:nvSpPr>
            <p:spPr bwMode="auto">
              <a:xfrm>
                <a:off x="615" y="2570"/>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1" name="AutoShape 270">
                <a:extLst>
                  <a:ext uri="{FF2B5EF4-FFF2-40B4-BE49-F238E27FC236}">
                    <a16:creationId xmlns:a16="http://schemas.microsoft.com/office/drawing/2014/main" id="{7BC00C41-C1EB-054A-9650-78749FC9935F}"/>
                  </a:ext>
                </a:extLst>
              </p:cNvPr>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9" name="Rectangle 271">
              <a:extLst>
                <a:ext uri="{FF2B5EF4-FFF2-40B4-BE49-F238E27FC236}">
                  <a16:creationId xmlns:a16="http://schemas.microsoft.com/office/drawing/2014/main" id="{32CECF9C-1571-A642-81E2-7933F17255D0}"/>
                </a:ext>
              </a:extLst>
            </p:cNvPr>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0" name="Freeform 272">
              <a:extLst>
                <a:ext uri="{FF2B5EF4-FFF2-40B4-BE49-F238E27FC236}">
                  <a16:creationId xmlns:a16="http://schemas.microsoft.com/office/drawing/2014/main" id="{8E8B7CD2-AF81-DD4E-8787-A545048B6BA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1" name="Freeform 273">
              <a:extLst>
                <a:ext uri="{FF2B5EF4-FFF2-40B4-BE49-F238E27FC236}">
                  <a16:creationId xmlns:a16="http://schemas.microsoft.com/office/drawing/2014/main" id="{1E646304-4EED-1843-9F3F-47A48A8FD0F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2" name="Oval 274">
              <a:extLst>
                <a:ext uri="{FF2B5EF4-FFF2-40B4-BE49-F238E27FC236}">
                  <a16:creationId xmlns:a16="http://schemas.microsoft.com/office/drawing/2014/main" id="{620CB649-F6F4-8A43-935D-6695055764C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3" name="Freeform 275">
              <a:extLst>
                <a:ext uri="{FF2B5EF4-FFF2-40B4-BE49-F238E27FC236}">
                  <a16:creationId xmlns:a16="http://schemas.microsoft.com/office/drawing/2014/main" id="{BC7A52A7-E812-0E42-A705-24BD8B03C51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4" name="AutoShape 276">
              <a:extLst>
                <a:ext uri="{FF2B5EF4-FFF2-40B4-BE49-F238E27FC236}">
                  <a16:creationId xmlns:a16="http://schemas.microsoft.com/office/drawing/2014/main" id="{B321EED6-EE0E-A949-8544-120BF8ADFE6F}"/>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5" name="AutoShape 277">
              <a:extLst>
                <a:ext uri="{FF2B5EF4-FFF2-40B4-BE49-F238E27FC236}">
                  <a16:creationId xmlns:a16="http://schemas.microsoft.com/office/drawing/2014/main" id="{D0810544-9A32-2149-9609-08A26E0DD5B8}"/>
                </a:ext>
              </a:extLst>
            </p:cNvPr>
            <p:cNvSpPr>
              <a:spLocks noChangeArrowheads="1"/>
            </p:cNvSpPr>
            <p:nvPr/>
          </p:nvSpPr>
          <p:spPr bwMode="auto">
            <a:xfrm>
              <a:off x="4204" y="2712"/>
              <a:ext cx="1071"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6" name="Oval 278">
              <a:extLst>
                <a:ext uri="{FF2B5EF4-FFF2-40B4-BE49-F238E27FC236}">
                  <a16:creationId xmlns:a16="http://schemas.microsoft.com/office/drawing/2014/main" id="{F98A990D-410A-FE4B-BC5E-7CB969982A13}"/>
                </a:ext>
              </a:extLst>
            </p:cNvPr>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7" name="Oval 279">
              <a:extLst>
                <a:ext uri="{FF2B5EF4-FFF2-40B4-BE49-F238E27FC236}">
                  <a16:creationId xmlns:a16="http://schemas.microsoft.com/office/drawing/2014/main" id="{AD5314C5-5CBD-3A4D-9223-169513F32FDB}"/>
                </a:ext>
              </a:extLst>
            </p:cNvPr>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238" name="Oval 280">
              <a:extLst>
                <a:ext uri="{FF2B5EF4-FFF2-40B4-BE49-F238E27FC236}">
                  <a16:creationId xmlns:a16="http://schemas.microsoft.com/office/drawing/2014/main" id="{BC1AFB28-3591-674E-B2FB-C6E6F4A79641}"/>
                </a:ext>
              </a:extLst>
            </p:cNvPr>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9" name="Rectangle 281">
              <a:extLst>
                <a:ext uri="{FF2B5EF4-FFF2-40B4-BE49-F238E27FC236}">
                  <a16:creationId xmlns:a16="http://schemas.microsoft.com/office/drawing/2014/main" id="{9AA63860-49E0-5B40-AD32-93E326DDE048}"/>
                </a:ext>
              </a:extLst>
            </p:cNvPr>
            <p:cNvSpPr>
              <a:spLocks noChangeArrowheads="1"/>
            </p:cNvSpPr>
            <p:nvPr/>
          </p:nvSpPr>
          <p:spPr bwMode="auto">
            <a:xfrm>
              <a:off x="5064" y="1836"/>
              <a:ext cx="84"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48" name="TextBox 4">
            <a:extLst>
              <a:ext uri="{FF2B5EF4-FFF2-40B4-BE49-F238E27FC236}">
                <a16:creationId xmlns:a16="http://schemas.microsoft.com/office/drawing/2014/main" id="{43038291-F1F7-1A42-ACD1-CDB68EE3A65A}"/>
              </a:ext>
            </a:extLst>
          </p:cNvPr>
          <p:cNvSpPr txBox="1">
            <a:spLocks noChangeArrowheads="1"/>
          </p:cNvSpPr>
          <p:nvPr/>
        </p:nvSpPr>
        <p:spPr bwMode="auto">
          <a:xfrm>
            <a:off x="2982119" y="4527038"/>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netcinema.com</a:t>
            </a:r>
            <a:endParaRPr lang="en-US" altLang="en-US" sz="1800" i="1">
              <a:solidFill>
                <a:srgbClr val="000000"/>
              </a:solidFill>
              <a:latin typeface="Arial Narrow" panose="020B0604020202020204" pitchFamily="34" charset="0"/>
              <a:cs typeface="Arial"/>
            </a:endParaRPr>
          </a:p>
        </p:txBody>
      </p:sp>
      <p:grpSp>
        <p:nvGrpSpPr>
          <p:cNvPr id="249" name="Group 542">
            <a:extLst>
              <a:ext uri="{FF2B5EF4-FFF2-40B4-BE49-F238E27FC236}">
                <a16:creationId xmlns:a16="http://schemas.microsoft.com/office/drawing/2014/main" id="{D7F4074B-738E-E04D-BB9A-973C0D741E61}"/>
              </a:ext>
            </a:extLst>
          </p:cNvPr>
          <p:cNvGrpSpPr>
            <a:grpSpLocks/>
          </p:cNvGrpSpPr>
          <p:nvPr/>
        </p:nvGrpSpPr>
        <p:grpSpPr bwMode="auto">
          <a:xfrm>
            <a:off x="5838031" y="2339463"/>
            <a:ext cx="963613" cy="835025"/>
            <a:chOff x="-44" y="1473"/>
            <a:chExt cx="981" cy="1105"/>
          </a:xfrm>
        </p:grpSpPr>
        <p:pic>
          <p:nvPicPr>
            <p:cNvPr id="250" name="Picture 529" descr="desktop_computer_stylized_medium">
              <a:extLst>
                <a:ext uri="{FF2B5EF4-FFF2-40B4-BE49-F238E27FC236}">
                  <a16:creationId xmlns:a16="http://schemas.microsoft.com/office/drawing/2014/main" id="{2A6C663B-7C36-D94A-AC3F-30EDA46B1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 name="Freeform 530">
              <a:extLst>
                <a:ext uri="{FF2B5EF4-FFF2-40B4-BE49-F238E27FC236}">
                  <a16:creationId xmlns:a16="http://schemas.microsoft.com/office/drawing/2014/main" id="{AE86A2A4-31AC-8445-9142-88A7A7F1DB3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52" name="Group 249">
            <a:extLst>
              <a:ext uri="{FF2B5EF4-FFF2-40B4-BE49-F238E27FC236}">
                <a16:creationId xmlns:a16="http://schemas.microsoft.com/office/drawing/2014/main" id="{82ABC91D-87DE-B041-A782-A21966C399FD}"/>
              </a:ext>
            </a:extLst>
          </p:cNvPr>
          <p:cNvGrpSpPr>
            <a:grpSpLocks/>
          </p:cNvGrpSpPr>
          <p:nvPr/>
        </p:nvGrpSpPr>
        <p:grpSpPr bwMode="auto">
          <a:xfrm>
            <a:off x="6063456" y="5498588"/>
            <a:ext cx="377825" cy="636588"/>
            <a:chOff x="4140" y="429"/>
            <a:chExt cx="1425" cy="2396"/>
          </a:xfrm>
        </p:grpSpPr>
        <p:sp>
          <p:nvSpPr>
            <p:cNvPr id="253" name="Freeform 250">
              <a:extLst>
                <a:ext uri="{FF2B5EF4-FFF2-40B4-BE49-F238E27FC236}">
                  <a16:creationId xmlns:a16="http://schemas.microsoft.com/office/drawing/2014/main" id="{B6336992-84F9-E544-B0FB-296D46A4DAC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4" name="Rectangle 251">
              <a:extLst>
                <a:ext uri="{FF2B5EF4-FFF2-40B4-BE49-F238E27FC236}">
                  <a16:creationId xmlns:a16="http://schemas.microsoft.com/office/drawing/2014/main" id="{78BCEE24-1761-5249-A6B5-7D3A5F9FE85F}"/>
                </a:ext>
              </a:extLst>
            </p:cNvPr>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55" name="Freeform 252">
              <a:extLst>
                <a:ext uri="{FF2B5EF4-FFF2-40B4-BE49-F238E27FC236}">
                  <a16:creationId xmlns:a16="http://schemas.microsoft.com/office/drawing/2014/main" id="{E1E6866E-9944-0444-9CD1-0E53EDF6360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6" name="Freeform 253">
              <a:extLst>
                <a:ext uri="{FF2B5EF4-FFF2-40B4-BE49-F238E27FC236}">
                  <a16:creationId xmlns:a16="http://schemas.microsoft.com/office/drawing/2014/main" id="{E3EF6613-0BD2-D74B-8ACD-793D2311E4B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7" name="Rectangle 254">
              <a:extLst>
                <a:ext uri="{FF2B5EF4-FFF2-40B4-BE49-F238E27FC236}">
                  <a16:creationId xmlns:a16="http://schemas.microsoft.com/office/drawing/2014/main" id="{1B5607A8-8192-EE41-AA98-1FD760062E5F}"/>
                </a:ext>
              </a:extLst>
            </p:cNvPr>
            <p:cNvSpPr>
              <a:spLocks noChangeArrowheads="1"/>
            </p:cNvSpPr>
            <p:nvPr/>
          </p:nvSpPr>
          <p:spPr bwMode="auto">
            <a:xfrm>
              <a:off x="4212" y="692"/>
              <a:ext cx="599"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58" name="Group 255">
              <a:extLst>
                <a:ext uri="{FF2B5EF4-FFF2-40B4-BE49-F238E27FC236}">
                  <a16:creationId xmlns:a16="http://schemas.microsoft.com/office/drawing/2014/main" id="{E598C917-5DAC-A74C-BC38-F38609D83A32}"/>
                </a:ext>
              </a:extLst>
            </p:cNvPr>
            <p:cNvGrpSpPr>
              <a:grpSpLocks/>
            </p:cNvGrpSpPr>
            <p:nvPr/>
          </p:nvGrpSpPr>
          <p:grpSpPr bwMode="auto">
            <a:xfrm>
              <a:off x="4749" y="668"/>
              <a:ext cx="581" cy="145"/>
              <a:chOff x="614" y="2568"/>
              <a:chExt cx="725" cy="139"/>
            </a:xfrm>
          </p:grpSpPr>
          <p:sp>
            <p:nvSpPr>
              <p:cNvPr id="283" name="AutoShape 256">
                <a:extLst>
                  <a:ext uri="{FF2B5EF4-FFF2-40B4-BE49-F238E27FC236}">
                    <a16:creationId xmlns:a16="http://schemas.microsoft.com/office/drawing/2014/main" id="{2D4A9DE9-605D-B44A-B42D-8B8FD41D2053}"/>
                  </a:ext>
                </a:extLst>
              </p:cNvPr>
              <p:cNvSpPr>
                <a:spLocks noChangeArrowheads="1"/>
              </p:cNvSpPr>
              <p:nvPr/>
            </p:nvSpPr>
            <p:spPr bwMode="auto">
              <a:xfrm>
                <a:off x="616"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4" name="AutoShape 257">
                <a:extLst>
                  <a:ext uri="{FF2B5EF4-FFF2-40B4-BE49-F238E27FC236}">
                    <a16:creationId xmlns:a16="http://schemas.microsoft.com/office/drawing/2014/main" id="{8DAEE46A-91B5-1542-A2A3-0A73FBAA6641}"/>
                  </a:ext>
                </a:extLst>
              </p:cNvPr>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59" name="Rectangle 258">
              <a:extLst>
                <a:ext uri="{FF2B5EF4-FFF2-40B4-BE49-F238E27FC236}">
                  <a16:creationId xmlns:a16="http://schemas.microsoft.com/office/drawing/2014/main" id="{9EDC076A-0334-1747-B5B3-289ED6DED1AD}"/>
                </a:ext>
              </a:extLst>
            </p:cNvPr>
            <p:cNvSpPr>
              <a:spLocks noChangeArrowheads="1"/>
            </p:cNvSpPr>
            <p:nvPr/>
          </p:nvSpPr>
          <p:spPr bwMode="auto">
            <a:xfrm>
              <a:off x="4224" y="1021"/>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60" name="Group 259">
              <a:extLst>
                <a:ext uri="{FF2B5EF4-FFF2-40B4-BE49-F238E27FC236}">
                  <a16:creationId xmlns:a16="http://schemas.microsoft.com/office/drawing/2014/main" id="{32C9426B-BB9B-B047-A067-588E765FD199}"/>
                </a:ext>
              </a:extLst>
            </p:cNvPr>
            <p:cNvGrpSpPr>
              <a:grpSpLocks/>
            </p:cNvGrpSpPr>
            <p:nvPr/>
          </p:nvGrpSpPr>
          <p:grpSpPr bwMode="auto">
            <a:xfrm>
              <a:off x="4747" y="994"/>
              <a:ext cx="581" cy="134"/>
              <a:chOff x="614" y="2568"/>
              <a:chExt cx="725" cy="139"/>
            </a:xfrm>
          </p:grpSpPr>
          <p:sp>
            <p:nvSpPr>
              <p:cNvPr id="281" name="AutoShape 260">
                <a:extLst>
                  <a:ext uri="{FF2B5EF4-FFF2-40B4-BE49-F238E27FC236}">
                    <a16:creationId xmlns:a16="http://schemas.microsoft.com/office/drawing/2014/main" id="{56AA5891-245B-2848-B1AE-8078326D82F9}"/>
                  </a:ext>
                </a:extLst>
              </p:cNvPr>
              <p:cNvSpPr>
                <a:spLocks noChangeArrowheads="1"/>
              </p:cNvSpPr>
              <p:nvPr/>
            </p:nvSpPr>
            <p:spPr bwMode="auto">
              <a:xfrm>
                <a:off x="611"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2" name="AutoShape 261">
                <a:extLst>
                  <a:ext uri="{FF2B5EF4-FFF2-40B4-BE49-F238E27FC236}">
                    <a16:creationId xmlns:a16="http://schemas.microsoft.com/office/drawing/2014/main" id="{292C7F6D-C6A8-E340-B353-3D50EC0062AE}"/>
                  </a:ext>
                </a:extLst>
              </p:cNvPr>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1" name="Rectangle 262">
              <a:extLst>
                <a:ext uri="{FF2B5EF4-FFF2-40B4-BE49-F238E27FC236}">
                  <a16:creationId xmlns:a16="http://schemas.microsoft.com/office/drawing/2014/main" id="{9975A542-BD3E-2241-B19C-D5222F89CA45}"/>
                </a:ext>
              </a:extLst>
            </p:cNvPr>
            <p:cNvSpPr>
              <a:spLocks noChangeArrowheads="1"/>
            </p:cNvSpPr>
            <p:nvPr/>
          </p:nvSpPr>
          <p:spPr bwMode="auto">
            <a:xfrm>
              <a:off x="4218" y="1355"/>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62" name="Rectangle 263">
              <a:extLst>
                <a:ext uri="{FF2B5EF4-FFF2-40B4-BE49-F238E27FC236}">
                  <a16:creationId xmlns:a16="http://schemas.microsoft.com/office/drawing/2014/main" id="{131F24C8-1609-3A42-AAF9-A0A55B053001}"/>
                </a:ext>
              </a:extLst>
            </p:cNvPr>
            <p:cNvSpPr>
              <a:spLocks noChangeArrowheads="1"/>
            </p:cNvSpPr>
            <p:nvPr/>
          </p:nvSpPr>
          <p:spPr bwMode="auto">
            <a:xfrm>
              <a:off x="4230" y="1654"/>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63" name="Group 264">
              <a:extLst>
                <a:ext uri="{FF2B5EF4-FFF2-40B4-BE49-F238E27FC236}">
                  <a16:creationId xmlns:a16="http://schemas.microsoft.com/office/drawing/2014/main" id="{DA0BE284-70C5-1D4C-848A-D5B19769AFB3}"/>
                </a:ext>
              </a:extLst>
            </p:cNvPr>
            <p:cNvGrpSpPr>
              <a:grpSpLocks/>
            </p:cNvGrpSpPr>
            <p:nvPr/>
          </p:nvGrpSpPr>
          <p:grpSpPr bwMode="auto">
            <a:xfrm>
              <a:off x="4735" y="1627"/>
              <a:ext cx="582" cy="151"/>
              <a:chOff x="614" y="2568"/>
              <a:chExt cx="725" cy="139"/>
            </a:xfrm>
          </p:grpSpPr>
          <p:sp>
            <p:nvSpPr>
              <p:cNvPr id="279" name="AutoShape 265">
                <a:extLst>
                  <a:ext uri="{FF2B5EF4-FFF2-40B4-BE49-F238E27FC236}">
                    <a16:creationId xmlns:a16="http://schemas.microsoft.com/office/drawing/2014/main" id="{9A10A2CD-C783-EA45-99EF-A15666C761F6}"/>
                  </a:ext>
                </a:extLst>
              </p:cNvPr>
              <p:cNvSpPr>
                <a:spLocks noChangeArrowheads="1"/>
              </p:cNvSpPr>
              <p:nvPr/>
            </p:nvSpPr>
            <p:spPr bwMode="auto">
              <a:xfrm>
                <a:off x="611" y="2576"/>
                <a:ext cx="723"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0" name="AutoShape 266">
                <a:extLst>
                  <a:ext uri="{FF2B5EF4-FFF2-40B4-BE49-F238E27FC236}">
                    <a16:creationId xmlns:a16="http://schemas.microsoft.com/office/drawing/2014/main" id="{81E7871B-7E86-A449-AAC7-B3A4F67D4BA1}"/>
                  </a:ext>
                </a:extLst>
              </p:cNvPr>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4" name="Freeform 267">
              <a:extLst>
                <a:ext uri="{FF2B5EF4-FFF2-40B4-BE49-F238E27FC236}">
                  <a16:creationId xmlns:a16="http://schemas.microsoft.com/office/drawing/2014/main" id="{E2D06767-2AE6-E346-9DEE-2B88952E56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65" name="Group 268">
              <a:extLst>
                <a:ext uri="{FF2B5EF4-FFF2-40B4-BE49-F238E27FC236}">
                  <a16:creationId xmlns:a16="http://schemas.microsoft.com/office/drawing/2014/main" id="{E7E1C562-3799-AF47-BF9B-74E86A5F23DE}"/>
                </a:ext>
              </a:extLst>
            </p:cNvPr>
            <p:cNvGrpSpPr>
              <a:grpSpLocks/>
            </p:cNvGrpSpPr>
            <p:nvPr/>
          </p:nvGrpSpPr>
          <p:grpSpPr bwMode="auto">
            <a:xfrm>
              <a:off x="4739" y="1327"/>
              <a:ext cx="582" cy="139"/>
              <a:chOff x="614" y="2568"/>
              <a:chExt cx="725" cy="139"/>
            </a:xfrm>
          </p:grpSpPr>
          <p:sp>
            <p:nvSpPr>
              <p:cNvPr id="277" name="AutoShape 269">
                <a:extLst>
                  <a:ext uri="{FF2B5EF4-FFF2-40B4-BE49-F238E27FC236}">
                    <a16:creationId xmlns:a16="http://schemas.microsoft.com/office/drawing/2014/main" id="{4F61C04B-F3E6-4D48-BAD6-0EAD3E1F53E5}"/>
                  </a:ext>
                </a:extLst>
              </p:cNvPr>
              <p:cNvSpPr>
                <a:spLocks noChangeArrowheads="1"/>
              </p:cNvSpPr>
              <p:nvPr/>
            </p:nvSpPr>
            <p:spPr bwMode="auto">
              <a:xfrm>
                <a:off x="614"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8" name="AutoShape 270">
                <a:extLst>
                  <a:ext uri="{FF2B5EF4-FFF2-40B4-BE49-F238E27FC236}">
                    <a16:creationId xmlns:a16="http://schemas.microsoft.com/office/drawing/2014/main" id="{513B9CEF-7F6F-5A4F-8216-DE523DCC3F91}"/>
                  </a:ext>
                </a:extLst>
              </p:cNvPr>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6" name="Rectangle 271">
              <a:extLst>
                <a:ext uri="{FF2B5EF4-FFF2-40B4-BE49-F238E27FC236}">
                  <a16:creationId xmlns:a16="http://schemas.microsoft.com/office/drawing/2014/main" id="{E19FAE7C-A4FB-B348-9AE8-F9AEE7389F06}"/>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67" name="Freeform 272">
              <a:extLst>
                <a:ext uri="{FF2B5EF4-FFF2-40B4-BE49-F238E27FC236}">
                  <a16:creationId xmlns:a16="http://schemas.microsoft.com/office/drawing/2014/main" id="{64699186-33BF-084C-B840-EC12B5AEDA0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8" name="Freeform 273">
              <a:extLst>
                <a:ext uri="{FF2B5EF4-FFF2-40B4-BE49-F238E27FC236}">
                  <a16:creationId xmlns:a16="http://schemas.microsoft.com/office/drawing/2014/main" id="{05916BD8-54B5-534D-9C9F-E944051FA0A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9" name="Oval 274">
              <a:extLst>
                <a:ext uri="{FF2B5EF4-FFF2-40B4-BE49-F238E27FC236}">
                  <a16:creationId xmlns:a16="http://schemas.microsoft.com/office/drawing/2014/main" id="{02C14A54-973D-F349-8BC1-74F6A6060090}"/>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0" name="Freeform 275">
              <a:extLst>
                <a:ext uri="{FF2B5EF4-FFF2-40B4-BE49-F238E27FC236}">
                  <a16:creationId xmlns:a16="http://schemas.microsoft.com/office/drawing/2014/main" id="{B9604253-04A4-2D47-AC8A-0FD7F876282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71" name="AutoShape 276">
              <a:extLst>
                <a:ext uri="{FF2B5EF4-FFF2-40B4-BE49-F238E27FC236}">
                  <a16:creationId xmlns:a16="http://schemas.microsoft.com/office/drawing/2014/main" id="{82809C39-8B69-CC49-9302-C36BDDD7C7C0}"/>
                </a:ext>
              </a:extLst>
            </p:cNvPr>
            <p:cNvSpPr>
              <a:spLocks noChangeArrowheads="1"/>
            </p:cNvSpPr>
            <p:nvPr/>
          </p:nvSpPr>
          <p:spPr bwMode="auto">
            <a:xfrm>
              <a:off x="4140" y="2682"/>
              <a:ext cx="1203"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2" name="AutoShape 277">
              <a:extLst>
                <a:ext uri="{FF2B5EF4-FFF2-40B4-BE49-F238E27FC236}">
                  <a16:creationId xmlns:a16="http://schemas.microsoft.com/office/drawing/2014/main" id="{AD64E110-D5C0-724E-9993-2B6C8E2AE1D5}"/>
                </a:ext>
              </a:extLst>
            </p:cNvPr>
            <p:cNvSpPr>
              <a:spLocks noChangeArrowheads="1"/>
            </p:cNvSpPr>
            <p:nvPr/>
          </p:nvSpPr>
          <p:spPr bwMode="auto">
            <a:xfrm>
              <a:off x="4206" y="2711"/>
              <a:ext cx="1072"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3" name="Oval 278">
              <a:extLst>
                <a:ext uri="{FF2B5EF4-FFF2-40B4-BE49-F238E27FC236}">
                  <a16:creationId xmlns:a16="http://schemas.microsoft.com/office/drawing/2014/main" id="{6C9D87ED-6CB3-934F-B564-1CEA98708C6B}"/>
                </a:ext>
              </a:extLst>
            </p:cNvPr>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4" name="Oval 279">
              <a:extLst>
                <a:ext uri="{FF2B5EF4-FFF2-40B4-BE49-F238E27FC236}">
                  <a16:creationId xmlns:a16="http://schemas.microsoft.com/office/drawing/2014/main" id="{B05751B1-2967-E24D-8ED1-EC3F29FC49FD}"/>
                </a:ext>
              </a:extLst>
            </p:cNvPr>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275" name="Oval 280">
              <a:extLst>
                <a:ext uri="{FF2B5EF4-FFF2-40B4-BE49-F238E27FC236}">
                  <a16:creationId xmlns:a16="http://schemas.microsoft.com/office/drawing/2014/main" id="{BDC789C6-139A-7F47-BBA4-A9548A98454C}"/>
                </a:ext>
              </a:extLst>
            </p:cNvPr>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6" name="Rectangle 281">
              <a:extLst>
                <a:ext uri="{FF2B5EF4-FFF2-40B4-BE49-F238E27FC236}">
                  <a16:creationId xmlns:a16="http://schemas.microsoft.com/office/drawing/2014/main" id="{EC7E6803-2E89-6C4D-B2A1-9709BE9992D4}"/>
                </a:ext>
              </a:extLst>
            </p:cNvPr>
            <p:cNvSpPr>
              <a:spLocks noChangeArrowheads="1"/>
            </p:cNvSpPr>
            <p:nvPr/>
          </p:nvSpPr>
          <p:spPr bwMode="auto">
            <a:xfrm>
              <a:off x="5062" y="1833"/>
              <a:ext cx="84"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285" name="Group 249">
            <a:extLst>
              <a:ext uri="{FF2B5EF4-FFF2-40B4-BE49-F238E27FC236}">
                <a16:creationId xmlns:a16="http://schemas.microsoft.com/office/drawing/2014/main" id="{5D4AAAE8-F9A0-654F-98A7-CC2ECC135FA9}"/>
              </a:ext>
            </a:extLst>
          </p:cNvPr>
          <p:cNvGrpSpPr>
            <a:grpSpLocks/>
          </p:cNvGrpSpPr>
          <p:nvPr/>
        </p:nvGrpSpPr>
        <p:grpSpPr bwMode="auto">
          <a:xfrm>
            <a:off x="3871119" y="5217601"/>
            <a:ext cx="420687" cy="636587"/>
            <a:chOff x="4140" y="429"/>
            <a:chExt cx="1425" cy="2396"/>
          </a:xfrm>
        </p:grpSpPr>
        <p:sp>
          <p:nvSpPr>
            <p:cNvPr id="286" name="Freeform 250">
              <a:extLst>
                <a:ext uri="{FF2B5EF4-FFF2-40B4-BE49-F238E27FC236}">
                  <a16:creationId xmlns:a16="http://schemas.microsoft.com/office/drawing/2014/main" id="{0B87D54D-E726-534E-BF18-2B9138569F6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7" name="Rectangle 251">
              <a:extLst>
                <a:ext uri="{FF2B5EF4-FFF2-40B4-BE49-F238E27FC236}">
                  <a16:creationId xmlns:a16="http://schemas.microsoft.com/office/drawing/2014/main" id="{A9328C80-65CD-674C-BDC2-D31C02FE8ECC}"/>
                </a:ext>
              </a:extLst>
            </p:cNvPr>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8" name="Freeform 252">
              <a:extLst>
                <a:ext uri="{FF2B5EF4-FFF2-40B4-BE49-F238E27FC236}">
                  <a16:creationId xmlns:a16="http://schemas.microsoft.com/office/drawing/2014/main" id="{ACCDA70E-8CBA-1249-B2C8-9A49B7842FE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9" name="Freeform 253">
              <a:extLst>
                <a:ext uri="{FF2B5EF4-FFF2-40B4-BE49-F238E27FC236}">
                  <a16:creationId xmlns:a16="http://schemas.microsoft.com/office/drawing/2014/main" id="{700C846B-C558-394E-9C8C-0878836FEA6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90" name="Rectangle 254">
              <a:extLst>
                <a:ext uri="{FF2B5EF4-FFF2-40B4-BE49-F238E27FC236}">
                  <a16:creationId xmlns:a16="http://schemas.microsoft.com/office/drawing/2014/main" id="{CE895704-FDB9-9E48-A79E-0D2CEBA8C349}"/>
                </a:ext>
              </a:extLst>
            </p:cNvPr>
            <p:cNvSpPr>
              <a:spLocks noChangeArrowheads="1"/>
            </p:cNvSpPr>
            <p:nvPr/>
          </p:nvSpPr>
          <p:spPr bwMode="auto">
            <a:xfrm>
              <a:off x="4215" y="692"/>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1" name="Group 255">
              <a:extLst>
                <a:ext uri="{FF2B5EF4-FFF2-40B4-BE49-F238E27FC236}">
                  <a16:creationId xmlns:a16="http://schemas.microsoft.com/office/drawing/2014/main" id="{4DB05A0D-BA48-AB4B-9CB8-DD16A252B524}"/>
                </a:ext>
              </a:extLst>
            </p:cNvPr>
            <p:cNvGrpSpPr>
              <a:grpSpLocks/>
            </p:cNvGrpSpPr>
            <p:nvPr/>
          </p:nvGrpSpPr>
          <p:grpSpPr bwMode="auto">
            <a:xfrm>
              <a:off x="4749" y="668"/>
              <a:ext cx="581" cy="145"/>
              <a:chOff x="614" y="2568"/>
              <a:chExt cx="725" cy="139"/>
            </a:xfrm>
          </p:grpSpPr>
          <p:sp>
            <p:nvSpPr>
              <p:cNvPr id="316" name="AutoShape 256">
                <a:extLst>
                  <a:ext uri="{FF2B5EF4-FFF2-40B4-BE49-F238E27FC236}">
                    <a16:creationId xmlns:a16="http://schemas.microsoft.com/office/drawing/2014/main" id="{27290732-93A5-A442-A11F-A1A25B23ABE5}"/>
                  </a:ext>
                </a:extLst>
              </p:cNvPr>
              <p:cNvSpPr>
                <a:spLocks noChangeArrowheads="1"/>
              </p:cNvSpPr>
              <p:nvPr/>
            </p:nvSpPr>
            <p:spPr bwMode="auto">
              <a:xfrm>
                <a:off x="612"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7" name="AutoShape 257">
                <a:extLst>
                  <a:ext uri="{FF2B5EF4-FFF2-40B4-BE49-F238E27FC236}">
                    <a16:creationId xmlns:a16="http://schemas.microsoft.com/office/drawing/2014/main" id="{AABD319C-F558-C147-B5A0-2220E59952B5}"/>
                  </a:ext>
                </a:extLst>
              </p:cNvPr>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2" name="Rectangle 258">
              <a:extLst>
                <a:ext uri="{FF2B5EF4-FFF2-40B4-BE49-F238E27FC236}">
                  <a16:creationId xmlns:a16="http://schemas.microsoft.com/office/drawing/2014/main" id="{FC7F85D1-E511-9D49-ABDE-577F97588BEB}"/>
                </a:ext>
              </a:extLst>
            </p:cNvPr>
            <p:cNvSpPr>
              <a:spLocks noChangeArrowheads="1"/>
            </p:cNvSpPr>
            <p:nvPr/>
          </p:nvSpPr>
          <p:spPr bwMode="auto">
            <a:xfrm>
              <a:off x="4221" y="1021"/>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3" name="Group 259">
              <a:extLst>
                <a:ext uri="{FF2B5EF4-FFF2-40B4-BE49-F238E27FC236}">
                  <a16:creationId xmlns:a16="http://schemas.microsoft.com/office/drawing/2014/main" id="{8D14F3D3-5FF7-204F-AC8F-C59EC3DDDDF5}"/>
                </a:ext>
              </a:extLst>
            </p:cNvPr>
            <p:cNvGrpSpPr>
              <a:grpSpLocks/>
            </p:cNvGrpSpPr>
            <p:nvPr/>
          </p:nvGrpSpPr>
          <p:grpSpPr bwMode="auto">
            <a:xfrm>
              <a:off x="4747" y="994"/>
              <a:ext cx="581" cy="134"/>
              <a:chOff x="614" y="2568"/>
              <a:chExt cx="725" cy="139"/>
            </a:xfrm>
          </p:grpSpPr>
          <p:sp>
            <p:nvSpPr>
              <p:cNvPr id="314" name="AutoShape 260">
                <a:extLst>
                  <a:ext uri="{FF2B5EF4-FFF2-40B4-BE49-F238E27FC236}">
                    <a16:creationId xmlns:a16="http://schemas.microsoft.com/office/drawing/2014/main" id="{F1C21759-AD0A-7F4F-B706-377B626C0842}"/>
                  </a:ext>
                </a:extLst>
              </p:cNvPr>
              <p:cNvSpPr>
                <a:spLocks noChangeArrowheads="1"/>
              </p:cNvSpPr>
              <p:nvPr/>
            </p:nvSpPr>
            <p:spPr bwMode="auto">
              <a:xfrm>
                <a:off x="615"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5" name="AutoShape 261">
                <a:extLst>
                  <a:ext uri="{FF2B5EF4-FFF2-40B4-BE49-F238E27FC236}">
                    <a16:creationId xmlns:a16="http://schemas.microsoft.com/office/drawing/2014/main" id="{3B91D307-477D-5244-BCA7-F6E0B1E2DA63}"/>
                  </a:ext>
                </a:extLst>
              </p:cNvPr>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4" name="Rectangle 262">
              <a:extLst>
                <a:ext uri="{FF2B5EF4-FFF2-40B4-BE49-F238E27FC236}">
                  <a16:creationId xmlns:a16="http://schemas.microsoft.com/office/drawing/2014/main" id="{FC3C64C5-10F9-7045-AB7A-F92BF60454B4}"/>
                </a:ext>
              </a:extLst>
            </p:cNvPr>
            <p:cNvSpPr>
              <a:spLocks noChangeArrowheads="1"/>
            </p:cNvSpPr>
            <p:nvPr/>
          </p:nvSpPr>
          <p:spPr bwMode="auto">
            <a:xfrm>
              <a:off x="4221" y="1355"/>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95" name="Rectangle 263">
              <a:extLst>
                <a:ext uri="{FF2B5EF4-FFF2-40B4-BE49-F238E27FC236}">
                  <a16:creationId xmlns:a16="http://schemas.microsoft.com/office/drawing/2014/main" id="{1CD84911-CD44-2341-9AA3-698E65823E4E}"/>
                </a:ext>
              </a:extLst>
            </p:cNvPr>
            <p:cNvSpPr>
              <a:spLocks noChangeArrowheads="1"/>
            </p:cNvSpPr>
            <p:nvPr/>
          </p:nvSpPr>
          <p:spPr bwMode="auto">
            <a:xfrm>
              <a:off x="4226" y="1654"/>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6" name="Group 264">
              <a:extLst>
                <a:ext uri="{FF2B5EF4-FFF2-40B4-BE49-F238E27FC236}">
                  <a16:creationId xmlns:a16="http://schemas.microsoft.com/office/drawing/2014/main" id="{32FB4A2E-8071-3143-B0FC-F880E4D4D6C4}"/>
                </a:ext>
              </a:extLst>
            </p:cNvPr>
            <p:cNvGrpSpPr>
              <a:grpSpLocks/>
            </p:cNvGrpSpPr>
            <p:nvPr/>
          </p:nvGrpSpPr>
          <p:grpSpPr bwMode="auto">
            <a:xfrm>
              <a:off x="4735" y="1627"/>
              <a:ext cx="582" cy="151"/>
              <a:chOff x="614" y="2568"/>
              <a:chExt cx="725" cy="139"/>
            </a:xfrm>
          </p:grpSpPr>
          <p:sp>
            <p:nvSpPr>
              <p:cNvPr id="312" name="AutoShape 265">
                <a:extLst>
                  <a:ext uri="{FF2B5EF4-FFF2-40B4-BE49-F238E27FC236}">
                    <a16:creationId xmlns:a16="http://schemas.microsoft.com/office/drawing/2014/main" id="{A617CF42-7094-DF48-9FE3-8576690A7A3D}"/>
                  </a:ext>
                </a:extLst>
              </p:cNvPr>
              <p:cNvSpPr>
                <a:spLocks noChangeArrowheads="1"/>
              </p:cNvSpPr>
              <p:nvPr/>
            </p:nvSpPr>
            <p:spPr bwMode="auto">
              <a:xfrm>
                <a:off x="616" y="2576"/>
                <a:ext cx="717"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3" name="AutoShape 266">
                <a:extLst>
                  <a:ext uri="{FF2B5EF4-FFF2-40B4-BE49-F238E27FC236}">
                    <a16:creationId xmlns:a16="http://schemas.microsoft.com/office/drawing/2014/main" id="{B0172EEF-ECF6-3F4E-8AB9-8E7DDD6B559A}"/>
                  </a:ext>
                </a:extLst>
              </p:cNvPr>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7" name="Freeform 267">
              <a:extLst>
                <a:ext uri="{FF2B5EF4-FFF2-40B4-BE49-F238E27FC236}">
                  <a16:creationId xmlns:a16="http://schemas.microsoft.com/office/drawing/2014/main" id="{7CEECD51-09AC-4C42-8D51-F2DA54210E2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98" name="Group 268">
              <a:extLst>
                <a:ext uri="{FF2B5EF4-FFF2-40B4-BE49-F238E27FC236}">
                  <a16:creationId xmlns:a16="http://schemas.microsoft.com/office/drawing/2014/main" id="{7DFBC11F-11F8-3149-8454-A103E56E65C3}"/>
                </a:ext>
              </a:extLst>
            </p:cNvPr>
            <p:cNvGrpSpPr>
              <a:grpSpLocks/>
            </p:cNvGrpSpPr>
            <p:nvPr/>
          </p:nvGrpSpPr>
          <p:grpSpPr bwMode="auto">
            <a:xfrm>
              <a:off x="4739" y="1327"/>
              <a:ext cx="582" cy="139"/>
              <a:chOff x="614" y="2568"/>
              <a:chExt cx="725" cy="139"/>
            </a:xfrm>
          </p:grpSpPr>
          <p:sp>
            <p:nvSpPr>
              <p:cNvPr id="310" name="AutoShape 269">
                <a:extLst>
                  <a:ext uri="{FF2B5EF4-FFF2-40B4-BE49-F238E27FC236}">
                    <a16:creationId xmlns:a16="http://schemas.microsoft.com/office/drawing/2014/main" id="{23FCC392-9DBD-B140-9E27-DAE7A424047E}"/>
                  </a:ext>
                </a:extLst>
              </p:cNvPr>
              <p:cNvSpPr>
                <a:spLocks noChangeArrowheads="1"/>
              </p:cNvSpPr>
              <p:nvPr/>
            </p:nvSpPr>
            <p:spPr bwMode="auto">
              <a:xfrm>
                <a:off x="611" y="2566"/>
                <a:ext cx="730"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1" name="AutoShape 270">
                <a:extLst>
                  <a:ext uri="{FF2B5EF4-FFF2-40B4-BE49-F238E27FC236}">
                    <a16:creationId xmlns:a16="http://schemas.microsoft.com/office/drawing/2014/main" id="{88CF1C96-60A6-9849-BB63-4D4AFCB69A0E}"/>
                  </a:ext>
                </a:extLst>
              </p:cNvPr>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9" name="Rectangle 271">
              <a:extLst>
                <a:ext uri="{FF2B5EF4-FFF2-40B4-BE49-F238E27FC236}">
                  <a16:creationId xmlns:a16="http://schemas.microsoft.com/office/drawing/2014/main" id="{110492DE-FEC4-2A48-8714-076D4D7C9F6A}"/>
                </a:ext>
              </a:extLst>
            </p:cNvPr>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0" name="Freeform 272">
              <a:extLst>
                <a:ext uri="{FF2B5EF4-FFF2-40B4-BE49-F238E27FC236}">
                  <a16:creationId xmlns:a16="http://schemas.microsoft.com/office/drawing/2014/main" id="{C873BD6E-0AE9-C24C-A8CD-5183F859B12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1" name="Freeform 273">
              <a:extLst>
                <a:ext uri="{FF2B5EF4-FFF2-40B4-BE49-F238E27FC236}">
                  <a16:creationId xmlns:a16="http://schemas.microsoft.com/office/drawing/2014/main" id="{F7DAA910-8269-D848-AD60-D0461B81AB9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2" name="Oval 274">
              <a:extLst>
                <a:ext uri="{FF2B5EF4-FFF2-40B4-BE49-F238E27FC236}">
                  <a16:creationId xmlns:a16="http://schemas.microsoft.com/office/drawing/2014/main" id="{335F4609-6187-7145-86BF-736515740DCD}"/>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3" name="Freeform 275">
              <a:extLst>
                <a:ext uri="{FF2B5EF4-FFF2-40B4-BE49-F238E27FC236}">
                  <a16:creationId xmlns:a16="http://schemas.microsoft.com/office/drawing/2014/main" id="{F1FDC672-CD54-314A-9383-84BAEA801FD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4" name="AutoShape 276">
              <a:extLst>
                <a:ext uri="{FF2B5EF4-FFF2-40B4-BE49-F238E27FC236}">
                  <a16:creationId xmlns:a16="http://schemas.microsoft.com/office/drawing/2014/main" id="{D58F1D4B-008B-C74F-89A4-AD01DBC0560C}"/>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5" name="AutoShape 277">
              <a:extLst>
                <a:ext uri="{FF2B5EF4-FFF2-40B4-BE49-F238E27FC236}">
                  <a16:creationId xmlns:a16="http://schemas.microsoft.com/office/drawing/2014/main" id="{99BD4DE2-EB8F-F349-9F08-4FBE61F0A3D0}"/>
                </a:ext>
              </a:extLst>
            </p:cNvPr>
            <p:cNvSpPr>
              <a:spLocks noChangeArrowheads="1"/>
            </p:cNvSpPr>
            <p:nvPr/>
          </p:nvSpPr>
          <p:spPr bwMode="auto">
            <a:xfrm>
              <a:off x="4205" y="2711"/>
              <a:ext cx="1070"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6" name="Oval 278">
              <a:extLst>
                <a:ext uri="{FF2B5EF4-FFF2-40B4-BE49-F238E27FC236}">
                  <a16:creationId xmlns:a16="http://schemas.microsoft.com/office/drawing/2014/main" id="{090E6435-D22F-1C4C-8C5E-1194199406DD}"/>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7" name="Oval 279">
              <a:extLst>
                <a:ext uri="{FF2B5EF4-FFF2-40B4-BE49-F238E27FC236}">
                  <a16:creationId xmlns:a16="http://schemas.microsoft.com/office/drawing/2014/main" id="{3B1971DF-3F77-F144-B959-EB3C885C90FB}"/>
                </a:ext>
              </a:extLst>
            </p:cNvPr>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08" name="Oval 280">
              <a:extLst>
                <a:ext uri="{FF2B5EF4-FFF2-40B4-BE49-F238E27FC236}">
                  <a16:creationId xmlns:a16="http://schemas.microsoft.com/office/drawing/2014/main" id="{E0C4AC54-7007-8942-B75D-D0D8FC27FE2E}"/>
                </a:ext>
              </a:extLst>
            </p:cNvPr>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9" name="Rectangle 281">
              <a:extLst>
                <a:ext uri="{FF2B5EF4-FFF2-40B4-BE49-F238E27FC236}">
                  <a16:creationId xmlns:a16="http://schemas.microsoft.com/office/drawing/2014/main" id="{C940E72D-B157-2D41-A967-32D51E28C38C}"/>
                </a:ext>
              </a:extLst>
            </p:cNvPr>
            <p:cNvSpPr>
              <a:spLocks noChangeArrowheads="1"/>
            </p:cNvSpPr>
            <p:nvPr/>
          </p:nvSpPr>
          <p:spPr bwMode="auto">
            <a:xfrm>
              <a:off x="5060" y="1833"/>
              <a:ext cx="86"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318" name="Group 249">
            <a:extLst>
              <a:ext uri="{FF2B5EF4-FFF2-40B4-BE49-F238E27FC236}">
                <a16:creationId xmlns:a16="http://schemas.microsoft.com/office/drawing/2014/main" id="{68EA4126-61C5-B245-9365-6970C2CA22B9}"/>
              </a:ext>
            </a:extLst>
          </p:cNvPr>
          <p:cNvGrpSpPr>
            <a:grpSpLocks/>
          </p:cNvGrpSpPr>
          <p:nvPr/>
        </p:nvGrpSpPr>
        <p:grpSpPr bwMode="auto">
          <a:xfrm>
            <a:off x="8281194" y="5430326"/>
            <a:ext cx="344487" cy="638175"/>
            <a:chOff x="4140" y="429"/>
            <a:chExt cx="1425" cy="2396"/>
          </a:xfrm>
        </p:grpSpPr>
        <p:sp>
          <p:nvSpPr>
            <p:cNvPr id="319" name="Freeform 250">
              <a:extLst>
                <a:ext uri="{FF2B5EF4-FFF2-40B4-BE49-F238E27FC236}">
                  <a16:creationId xmlns:a16="http://schemas.microsoft.com/office/drawing/2014/main" id="{03FD946A-A544-4D41-B9BE-619167E8A83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0" name="Rectangle 251">
              <a:extLst>
                <a:ext uri="{FF2B5EF4-FFF2-40B4-BE49-F238E27FC236}">
                  <a16:creationId xmlns:a16="http://schemas.microsoft.com/office/drawing/2014/main" id="{BA89E3AF-578B-6F45-AD40-5936AEDADC01}"/>
                </a:ext>
              </a:extLst>
            </p:cNvPr>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21" name="Freeform 252">
              <a:extLst>
                <a:ext uri="{FF2B5EF4-FFF2-40B4-BE49-F238E27FC236}">
                  <a16:creationId xmlns:a16="http://schemas.microsoft.com/office/drawing/2014/main" id="{9D03AFB1-ED3A-1B40-BED4-A3D4369CCBF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2" name="Freeform 253">
              <a:extLst>
                <a:ext uri="{FF2B5EF4-FFF2-40B4-BE49-F238E27FC236}">
                  <a16:creationId xmlns:a16="http://schemas.microsoft.com/office/drawing/2014/main" id="{7E22D59E-0D81-A849-9B76-276DF20EBDA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3" name="Rectangle 254">
              <a:extLst>
                <a:ext uri="{FF2B5EF4-FFF2-40B4-BE49-F238E27FC236}">
                  <a16:creationId xmlns:a16="http://schemas.microsoft.com/office/drawing/2014/main" id="{8198A04F-07A4-D542-8B83-78EE1677F374}"/>
                </a:ext>
              </a:extLst>
            </p:cNvPr>
            <p:cNvSpPr>
              <a:spLocks noChangeArrowheads="1"/>
            </p:cNvSpPr>
            <p:nvPr/>
          </p:nvSpPr>
          <p:spPr bwMode="auto">
            <a:xfrm>
              <a:off x="4212" y="691"/>
              <a:ext cx="598"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4" name="Group 255">
              <a:extLst>
                <a:ext uri="{FF2B5EF4-FFF2-40B4-BE49-F238E27FC236}">
                  <a16:creationId xmlns:a16="http://schemas.microsoft.com/office/drawing/2014/main" id="{3C0968E0-9743-8148-9D82-5C52BB4E2508}"/>
                </a:ext>
              </a:extLst>
            </p:cNvPr>
            <p:cNvGrpSpPr>
              <a:grpSpLocks/>
            </p:cNvGrpSpPr>
            <p:nvPr/>
          </p:nvGrpSpPr>
          <p:grpSpPr bwMode="auto">
            <a:xfrm>
              <a:off x="4749" y="668"/>
              <a:ext cx="581" cy="145"/>
              <a:chOff x="614" y="2568"/>
              <a:chExt cx="725" cy="139"/>
            </a:xfrm>
          </p:grpSpPr>
          <p:sp>
            <p:nvSpPr>
              <p:cNvPr id="349" name="AutoShape 256">
                <a:extLst>
                  <a:ext uri="{FF2B5EF4-FFF2-40B4-BE49-F238E27FC236}">
                    <a16:creationId xmlns:a16="http://schemas.microsoft.com/office/drawing/2014/main" id="{BA1BD9B4-9E28-B849-BD29-2113584AD445}"/>
                  </a:ext>
                </a:extLst>
              </p:cNvPr>
              <p:cNvSpPr>
                <a:spLocks noChangeArrowheads="1"/>
              </p:cNvSpPr>
              <p:nvPr/>
            </p:nvSpPr>
            <p:spPr bwMode="auto">
              <a:xfrm>
                <a:off x="616" y="2567"/>
                <a:ext cx="721"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50" name="AutoShape 257">
                <a:extLst>
                  <a:ext uri="{FF2B5EF4-FFF2-40B4-BE49-F238E27FC236}">
                    <a16:creationId xmlns:a16="http://schemas.microsoft.com/office/drawing/2014/main" id="{014FB0BC-FBC7-AC42-B072-60A46D3F635D}"/>
                  </a:ext>
                </a:extLst>
              </p:cNvPr>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25" name="Rectangle 258">
              <a:extLst>
                <a:ext uri="{FF2B5EF4-FFF2-40B4-BE49-F238E27FC236}">
                  <a16:creationId xmlns:a16="http://schemas.microsoft.com/office/drawing/2014/main" id="{7F22C810-B4A9-3B46-A125-88FDBEEE8CF1}"/>
                </a:ext>
              </a:extLst>
            </p:cNvPr>
            <p:cNvSpPr>
              <a:spLocks noChangeArrowheads="1"/>
            </p:cNvSpPr>
            <p:nvPr/>
          </p:nvSpPr>
          <p:spPr bwMode="auto">
            <a:xfrm>
              <a:off x="4225" y="101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6" name="Group 259">
              <a:extLst>
                <a:ext uri="{FF2B5EF4-FFF2-40B4-BE49-F238E27FC236}">
                  <a16:creationId xmlns:a16="http://schemas.microsoft.com/office/drawing/2014/main" id="{D0932DC9-C2FC-624C-AC00-63C6834F7B42}"/>
                </a:ext>
              </a:extLst>
            </p:cNvPr>
            <p:cNvGrpSpPr>
              <a:grpSpLocks/>
            </p:cNvGrpSpPr>
            <p:nvPr/>
          </p:nvGrpSpPr>
          <p:grpSpPr bwMode="auto">
            <a:xfrm>
              <a:off x="4747" y="994"/>
              <a:ext cx="581" cy="134"/>
              <a:chOff x="614" y="2568"/>
              <a:chExt cx="725" cy="139"/>
            </a:xfrm>
          </p:grpSpPr>
          <p:sp>
            <p:nvSpPr>
              <p:cNvPr id="347" name="AutoShape 260">
                <a:extLst>
                  <a:ext uri="{FF2B5EF4-FFF2-40B4-BE49-F238E27FC236}">
                    <a16:creationId xmlns:a16="http://schemas.microsoft.com/office/drawing/2014/main" id="{1770F5E5-CACF-E24C-A903-196249516CFC}"/>
                  </a:ext>
                </a:extLst>
              </p:cNvPr>
              <p:cNvSpPr>
                <a:spLocks noChangeArrowheads="1"/>
              </p:cNvSpPr>
              <p:nvPr/>
            </p:nvSpPr>
            <p:spPr bwMode="auto">
              <a:xfrm>
                <a:off x="610" y="2569"/>
                <a:ext cx="729"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8" name="AutoShape 261">
                <a:extLst>
                  <a:ext uri="{FF2B5EF4-FFF2-40B4-BE49-F238E27FC236}">
                    <a16:creationId xmlns:a16="http://schemas.microsoft.com/office/drawing/2014/main" id="{2E363636-8BCE-6141-B378-34F3110A5FCD}"/>
                  </a:ext>
                </a:extLst>
              </p:cNvPr>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27" name="Rectangle 262">
              <a:extLst>
                <a:ext uri="{FF2B5EF4-FFF2-40B4-BE49-F238E27FC236}">
                  <a16:creationId xmlns:a16="http://schemas.microsoft.com/office/drawing/2014/main" id="{F71E475E-36BE-3648-B0BF-E64FC5D6DB80}"/>
                </a:ext>
              </a:extLst>
            </p:cNvPr>
            <p:cNvSpPr>
              <a:spLocks noChangeArrowheads="1"/>
            </p:cNvSpPr>
            <p:nvPr/>
          </p:nvSpPr>
          <p:spPr bwMode="auto">
            <a:xfrm>
              <a:off x="4219" y="135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28" name="Rectangle 263">
              <a:extLst>
                <a:ext uri="{FF2B5EF4-FFF2-40B4-BE49-F238E27FC236}">
                  <a16:creationId xmlns:a16="http://schemas.microsoft.com/office/drawing/2014/main" id="{E1A90110-1263-1647-843A-9CCA5979E7CB}"/>
                </a:ext>
              </a:extLst>
            </p:cNvPr>
            <p:cNvSpPr>
              <a:spLocks noChangeArrowheads="1"/>
            </p:cNvSpPr>
            <p:nvPr/>
          </p:nvSpPr>
          <p:spPr bwMode="auto">
            <a:xfrm>
              <a:off x="4225" y="1657"/>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9" name="Group 264">
              <a:extLst>
                <a:ext uri="{FF2B5EF4-FFF2-40B4-BE49-F238E27FC236}">
                  <a16:creationId xmlns:a16="http://schemas.microsoft.com/office/drawing/2014/main" id="{728FB70D-B8C3-4144-A7F8-79DB8C4D3912}"/>
                </a:ext>
              </a:extLst>
            </p:cNvPr>
            <p:cNvGrpSpPr>
              <a:grpSpLocks/>
            </p:cNvGrpSpPr>
            <p:nvPr/>
          </p:nvGrpSpPr>
          <p:grpSpPr bwMode="auto">
            <a:xfrm>
              <a:off x="4735" y="1627"/>
              <a:ext cx="582" cy="151"/>
              <a:chOff x="614" y="2568"/>
              <a:chExt cx="725" cy="139"/>
            </a:xfrm>
          </p:grpSpPr>
          <p:sp>
            <p:nvSpPr>
              <p:cNvPr id="345" name="AutoShape 265">
                <a:extLst>
                  <a:ext uri="{FF2B5EF4-FFF2-40B4-BE49-F238E27FC236}">
                    <a16:creationId xmlns:a16="http://schemas.microsoft.com/office/drawing/2014/main" id="{9808E07C-F46D-5A42-B61A-CD12271FD447}"/>
                  </a:ext>
                </a:extLst>
              </p:cNvPr>
              <p:cNvSpPr>
                <a:spLocks noChangeArrowheads="1"/>
              </p:cNvSpPr>
              <p:nvPr/>
            </p:nvSpPr>
            <p:spPr bwMode="auto">
              <a:xfrm>
                <a:off x="617" y="2568"/>
                <a:ext cx="71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6" name="AutoShape 266">
                <a:extLst>
                  <a:ext uri="{FF2B5EF4-FFF2-40B4-BE49-F238E27FC236}">
                    <a16:creationId xmlns:a16="http://schemas.microsoft.com/office/drawing/2014/main" id="{1E397763-A7E9-3B43-9E37-230D905D53EC}"/>
                  </a:ext>
                </a:extLst>
              </p:cNvPr>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30" name="Freeform 267">
              <a:extLst>
                <a:ext uri="{FF2B5EF4-FFF2-40B4-BE49-F238E27FC236}">
                  <a16:creationId xmlns:a16="http://schemas.microsoft.com/office/drawing/2014/main" id="{E198877E-A23F-C446-9FD8-EF7E169D1D0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31" name="Group 268">
              <a:extLst>
                <a:ext uri="{FF2B5EF4-FFF2-40B4-BE49-F238E27FC236}">
                  <a16:creationId xmlns:a16="http://schemas.microsoft.com/office/drawing/2014/main" id="{32C62292-5B21-F945-BDA3-290907751ACF}"/>
                </a:ext>
              </a:extLst>
            </p:cNvPr>
            <p:cNvGrpSpPr>
              <a:grpSpLocks/>
            </p:cNvGrpSpPr>
            <p:nvPr/>
          </p:nvGrpSpPr>
          <p:grpSpPr bwMode="auto">
            <a:xfrm>
              <a:off x="4739" y="1327"/>
              <a:ext cx="582" cy="139"/>
              <a:chOff x="614" y="2568"/>
              <a:chExt cx="725" cy="139"/>
            </a:xfrm>
          </p:grpSpPr>
          <p:sp>
            <p:nvSpPr>
              <p:cNvPr id="343" name="AutoShape 269">
                <a:extLst>
                  <a:ext uri="{FF2B5EF4-FFF2-40B4-BE49-F238E27FC236}">
                    <a16:creationId xmlns:a16="http://schemas.microsoft.com/office/drawing/2014/main" id="{6062F8E5-CCE7-D849-ABDF-98604BDD71DB}"/>
                  </a:ext>
                </a:extLst>
              </p:cNvPr>
              <p:cNvSpPr>
                <a:spLocks noChangeArrowheads="1"/>
              </p:cNvSpPr>
              <p:nvPr/>
            </p:nvSpPr>
            <p:spPr bwMode="auto">
              <a:xfrm>
                <a:off x="612" y="2570"/>
                <a:ext cx="728"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4" name="AutoShape 270">
                <a:extLst>
                  <a:ext uri="{FF2B5EF4-FFF2-40B4-BE49-F238E27FC236}">
                    <a16:creationId xmlns:a16="http://schemas.microsoft.com/office/drawing/2014/main" id="{CD9C61B7-26D4-024E-9F02-4423C254341E}"/>
                  </a:ext>
                </a:extLst>
              </p:cNvPr>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32" name="Rectangle 271">
              <a:extLst>
                <a:ext uri="{FF2B5EF4-FFF2-40B4-BE49-F238E27FC236}">
                  <a16:creationId xmlns:a16="http://schemas.microsoft.com/office/drawing/2014/main" id="{22D906A4-17C6-5046-BFBE-1C4A750613C6}"/>
                </a:ext>
              </a:extLst>
            </p:cNvPr>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3" name="Freeform 272">
              <a:extLst>
                <a:ext uri="{FF2B5EF4-FFF2-40B4-BE49-F238E27FC236}">
                  <a16:creationId xmlns:a16="http://schemas.microsoft.com/office/drawing/2014/main" id="{0B0D781B-6415-EA42-9E3F-79EBC4E11BA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4" name="Freeform 273">
              <a:extLst>
                <a:ext uri="{FF2B5EF4-FFF2-40B4-BE49-F238E27FC236}">
                  <a16:creationId xmlns:a16="http://schemas.microsoft.com/office/drawing/2014/main" id="{AE06AE89-DFA2-2C4A-9EDA-9781327232F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5" name="Oval 274">
              <a:extLst>
                <a:ext uri="{FF2B5EF4-FFF2-40B4-BE49-F238E27FC236}">
                  <a16:creationId xmlns:a16="http://schemas.microsoft.com/office/drawing/2014/main" id="{BA3E6436-5E11-6D45-B846-5CBD6F142809}"/>
                </a:ext>
              </a:extLst>
            </p:cNvPr>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6" name="Freeform 275">
              <a:extLst>
                <a:ext uri="{FF2B5EF4-FFF2-40B4-BE49-F238E27FC236}">
                  <a16:creationId xmlns:a16="http://schemas.microsoft.com/office/drawing/2014/main" id="{D0B77E4D-88D1-0A4F-BDC8-0708C0203EF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7" name="AutoShape 276">
              <a:extLst>
                <a:ext uri="{FF2B5EF4-FFF2-40B4-BE49-F238E27FC236}">
                  <a16:creationId xmlns:a16="http://schemas.microsoft.com/office/drawing/2014/main" id="{15E12929-7F3D-6C4D-AB25-6797773BEBF5}"/>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8" name="AutoShape 277">
              <a:extLst>
                <a:ext uri="{FF2B5EF4-FFF2-40B4-BE49-F238E27FC236}">
                  <a16:creationId xmlns:a16="http://schemas.microsoft.com/office/drawing/2014/main" id="{1A9C7A0A-58EB-FE41-A25E-2723CB8CB4C8}"/>
                </a:ext>
              </a:extLst>
            </p:cNvPr>
            <p:cNvSpPr>
              <a:spLocks noChangeArrowheads="1"/>
            </p:cNvSpPr>
            <p:nvPr/>
          </p:nvSpPr>
          <p:spPr bwMode="auto">
            <a:xfrm>
              <a:off x="4206" y="2712"/>
              <a:ext cx="1070"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9" name="Oval 278">
              <a:extLst>
                <a:ext uri="{FF2B5EF4-FFF2-40B4-BE49-F238E27FC236}">
                  <a16:creationId xmlns:a16="http://schemas.microsoft.com/office/drawing/2014/main" id="{20851815-EFF7-6744-9B9A-E3A5840B29CA}"/>
                </a:ext>
              </a:extLst>
            </p:cNvPr>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0" name="Oval 279">
              <a:extLst>
                <a:ext uri="{FF2B5EF4-FFF2-40B4-BE49-F238E27FC236}">
                  <a16:creationId xmlns:a16="http://schemas.microsoft.com/office/drawing/2014/main" id="{03423A8B-1E04-524E-85D4-24AD4CC63C7A}"/>
                </a:ext>
              </a:extLst>
            </p:cNvPr>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41" name="Oval 280">
              <a:extLst>
                <a:ext uri="{FF2B5EF4-FFF2-40B4-BE49-F238E27FC236}">
                  <a16:creationId xmlns:a16="http://schemas.microsoft.com/office/drawing/2014/main" id="{49A5EE85-1C7C-5E43-A0F4-AB07856989B7}"/>
                </a:ext>
              </a:extLst>
            </p:cNvPr>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2" name="Rectangle 281">
              <a:extLst>
                <a:ext uri="{FF2B5EF4-FFF2-40B4-BE49-F238E27FC236}">
                  <a16:creationId xmlns:a16="http://schemas.microsoft.com/office/drawing/2014/main" id="{07BF6B67-D2A7-0240-B19B-6E37F622440E}"/>
                </a:ext>
              </a:extLst>
            </p:cNvPr>
            <p:cNvSpPr>
              <a:spLocks noChangeArrowheads="1"/>
            </p:cNvSpPr>
            <p:nvPr/>
          </p:nvSpPr>
          <p:spPr bwMode="auto">
            <a:xfrm>
              <a:off x="5059" y="1836"/>
              <a:ext cx="85"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351" name="Group 249">
            <a:extLst>
              <a:ext uri="{FF2B5EF4-FFF2-40B4-BE49-F238E27FC236}">
                <a16:creationId xmlns:a16="http://schemas.microsoft.com/office/drawing/2014/main" id="{5F565DF6-5AC8-8F43-B52D-A0481F7955A6}"/>
              </a:ext>
            </a:extLst>
          </p:cNvPr>
          <p:cNvGrpSpPr>
            <a:grpSpLocks/>
          </p:cNvGrpSpPr>
          <p:nvPr/>
        </p:nvGrpSpPr>
        <p:grpSpPr bwMode="auto">
          <a:xfrm>
            <a:off x="7550944" y="3671376"/>
            <a:ext cx="342900" cy="636587"/>
            <a:chOff x="4140" y="429"/>
            <a:chExt cx="1425" cy="2396"/>
          </a:xfrm>
        </p:grpSpPr>
        <p:sp>
          <p:nvSpPr>
            <p:cNvPr id="352" name="Freeform 250">
              <a:extLst>
                <a:ext uri="{FF2B5EF4-FFF2-40B4-BE49-F238E27FC236}">
                  <a16:creationId xmlns:a16="http://schemas.microsoft.com/office/drawing/2014/main" id="{F46730D3-05BE-BA48-B9D2-49802E62491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3" name="Rectangle 251">
              <a:extLst>
                <a:ext uri="{FF2B5EF4-FFF2-40B4-BE49-F238E27FC236}">
                  <a16:creationId xmlns:a16="http://schemas.microsoft.com/office/drawing/2014/main" id="{5D21E0FA-D306-5E46-B041-EBB282A9FA80}"/>
                </a:ext>
              </a:extLst>
            </p:cNvPr>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54" name="Freeform 252">
              <a:extLst>
                <a:ext uri="{FF2B5EF4-FFF2-40B4-BE49-F238E27FC236}">
                  <a16:creationId xmlns:a16="http://schemas.microsoft.com/office/drawing/2014/main" id="{2A5442FE-6672-9343-A1C4-6E532FBC824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5" name="Freeform 253">
              <a:extLst>
                <a:ext uri="{FF2B5EF4-FFF2-40B4-BE49-F238E27FC236}">
                  <a16:creationId xmlns:a16="http://schemas.microsoft.com/office/drawing/2014/main" id="{4014C987-CFC8-F54C-85D9-FD99FD20B16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6" name="Rectangle 254">
              <a:extLst>
                <a:ext uri="{FF2B5EF4-FFF2-40B4-BE49-F238E27FC236}">
                  <a16:creationId xmlns:a16="http://schemas.microsoft.com/office/drawing/2014/main" id="{7C3B826F-7EA4-6144-9A0F-AC8C0662BD1B}"/>
                </a:ext>
              </a:extLst>
            </p:cNvPr>
            <p:cNvSpPr>
              <a:spLocks noChangeArrowheads="1"/>
            </p:cNvSpPr>
            <p:nvPr/>
          </p:nvSpPr>
          <p:spPr bwMode="auto">
            <a:xfrm>
              <a:off x="4213" y="692"/>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57" name="Group 255">
              <a:extLst>
                <a:ext uri="{FF2B5EF4-FFF2-40B4-BE49-F238E27FC236}">
                  <a16:creationId xmlns:a16="http://schemas.microsoft.com/office/drawing/2014/main" id="{93783D4B-005D-CE41-BF2D-F79E33B5C669}"/>
                </a:ext>
              </a:extLst>
            </p:cNvPr>
            <p:cNvGrpSpPr>
              <a:grpSpLocks/>
            </p:cNvGrpSpPr>
            <p:nvPr/>
          </p:nvGrpSpPr>
          <p:grpSpPr bwMode="auto">
            <a:xfrm>
              <a:off x="4749" y="668"/>
              <a:ext cx="581" cy="145"/>
              <a:chOff x="614" y="2568"/>
              <a:chExt cx="725" cy="139"/>
            </a:xfrm>
          </p:grpSpPr>
          <p:sp>
            <p:nvSpPr>
              <p:cNvPr id="382" name="AutoShape 256">
                <a:extLst>
                  <a:ext uri="{FF2B5EF4-FFF2-40B4-BE49-F238E27FC236}">
                    <a16:creationId xmlns:a16="http://schemas.microsoft.com/office/drawing/2014/main" id="{0C21CAF6-EC48-1444-A567-C9AF165AD7BE}"/>
                  </a:ext>
                </a:extLst>
              </p:cNvPr>
              <p:cNvSpPr>
                <a:spLocks noChangeArrowheads="1"/>
              </p:cNvSpPr>
              <p:nvPr/>
            </p:nvSpPr>
            <p:spPr bwMode="auto">
              <a:xfrm>
                <a:off x="611" y="2568"/>
                <a:ext cx="724"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83" name="AutoShape 257">
                <a:extLst>
                  <a:ext uri="{FF2B5EF4-FFF2-40B4-BE49-F238E27FC236}">
                    <a16:creationId xmlns:a16="http://schemas.microsoft.com/office/drawing/2014/main" id="{E2F1CCC3-3B79-DA4A-B418-FFBBB99E0934}"/>
                  </a:ext>
                </a:extLst>
              </p:cNvPr>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58" name="Rectangle 258">
              <a:extLst>
                <a:ext uri="{FF2B5EF4-FFF2-40B4-BE49-F238E27FC236}">
                  <a16:creationId xmlns:a16="http://schemas.microsoft.com/office/drawing/2014/main" id="{DB6401DB-2103-EF4C-A516-65337633EFBD}"/>
                </a:ext>
              </a:extLst>
            </p:cNvPr>
            <p:cNvSpPr>
              <a:spLocks noChangeArrowheads="1"/>
            </p:cNvSpPr>
            <p:nvPr/>
          </p:nvSpPr>
          <p:spPr bwMode="auto">
            <a:xfrm>
              <a:off x="4226" y="1021"/>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59" name="Group 259">
              <a:extLst>
                <a:ext uri="{FF2B5EF4-FFF2-40B4-BE49-F238E27FC236}">
                  <a16:creationId xmlns:a16="http://schemas.microsoft.com/office/drawing/2014/main" id="{8FBDCEEB-DA87-F749-BF4B-DE3E2D1B6229}"/>
                </a:ext>
              </a:extLst>
            </p:cNvPr>
            <p:cNvGrpSpPr>
              <a:grpSpLocks/>
            </p:cNvGrpSpPr>
            <p:nvPr/>
          </p:nvGrpSpPr>
          <p:grpSpPr bwMode="auto">
            <a:xfrm>
              <a:off x="4747" y="994"/>
              <a:ext cx="581" cy="134"/>
              <a:chOff x="614" y="2568"/>
              <a:chExt cx="725" cy="139"/>
            </a:xfrm>
          </p:grpSpPr>
          <p:sp>
            <p:nvSpPr>
              <p:cNvPr id="380" name="AutoShape 260">
                <a:extLst>
                  <a:ext uri="{FF2B5EF4-FFF2-40B4-BE49-F238E27FC236}">
                    <a16:creationId xmlns:a16="http://schemas.microsoft.com/office/drawing/2014/main" id="{255465CA-6A3C-B64B-857C-EAD47420A9D1}"/>
                  </a:ext>
                </a:extLst>
              </p:cNvPr>
              <p:cNvSpPr>
                <a:spLocks noChangeArrowheads="1"/>
              </p:cNvSpPr>
              <p:nvPr/>
            </p:nvSpPr>
            <p:spPr bwMode="auto">
              <a:xfrm>
                <a:off x="614" y="2571"/>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81" name="AutoShape 261">
                <a:extLst>
                  <a:ext uri="{FF2B5EF4-FFF2-40B4-BE49-F238E27FC236}">
                    <a16:creationId xmlns:a16="http://schemas.microsoft.com/office/drawing/2014/main" id="{1FEAA23A-541E-FD4B-B66B-8E6229D7401F}"/>
                  </a:ext>
                </a:extLst>
              </p:cNvPr>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0" name="Rectangle 262">
              <a:extLst>
                <a:ext uri="{FF2B5EF4-FFF2-40B4-BE49-F238E27FC236}">
                  <a16:creationId xmlns:a16="http://schemas.microsoft.com/office/drawing/2014/main" id="{B78EE2EC-297B-674E-BC9E-AF2A079A0EE9}"/>
                </a:ext>
              </a:extLst>
            </p:cNvPr>
            <p:cNvSpPr>
              <a:spLocks noChangeArrowheads="1"/>
            </p:cNvSpPr>
            <p:nvPr/>
          </p:nvSpPr>
          <p:spPr bwMode="auto">
            <a:xfrm>
              <a:off x="4219" y="1355"/>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1" name="Rectangle 263">
              <a:extLst>
                <a:ext uri="{FF2B5EF4-FFF2-40B4-BE49-F238E27FC236}">
                  <a16:creationId xmlns:a16="http://schemas.microsoft.com/office/drawing/2014/main" id="{BB43DCC3-AACE-2547-BB94-7B16A8FBC7B4}"/>
                </a:ext>
              </a:extLst>
            </p:cNvPr>
            <p:cNvSpPr>
              <a:spLocks noChangeArrowheads="1"/>
            </p:cNvSpPr>
            <p:nvPr/>
          </p:nvSpPr>
          <p:spPr bwMode="auto">
            <a:xfrm>
              <a:off x="4226" y="1654"/>
              <a:ext cx="600"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62" name="Group 264">
              <a:extLst>
                <a:ext uri="{FF2B5EF4-FFF2-40B4-BE49-F238E27FC236}">
                  <a16:creationId xmlns:a16="http://schemas.microsoft.com/office/drawing/2014/main" id="{BE9FAFEA-3207-7B40-8DCF-C51EC50CFD36}"/>
                </a:ext>
              </a:extLst>
            </p:cNvPr>
            <p:cNvGrpSpPr>
              <a:grpSpLocks/>
            </p:cNvGrpSpPr>
            <p:nvPr/>
          </p:nvGrpSpPr>
          <p:grpSpPr bwMode="auto">
            <a:xfrm>
              <a:off x="4735" y="1627"/>
              <a:ext cx="582" cy="151"/>
              <a:chOff x="614" y="2568"/>
              <a:chExt cx="725" cy="139"/>
            </a:xfrm>
          </p:grpSpPr>
          <p:sp>
            <p:nvSpPr>
              <p:cNvPr id="378" name="AutoShape 265">
                <a:extLst>
                  <a:ext uri="{FF2B5EF4-FFF2-40B4-BE49-F238E27FC236}">
                    <a16:creationId xmlns:a16="http://schemas.microsoft.com/office/drawing/2014/main" id="{D5B1C960-9726-DC4E-8122-147912CFA6A0}"/>
                  </a:ext>
                </a:extLst>
              </p:cNvPr>
              <p:cNvSpPr>
                <a:spLocks noChangeArrowheads="1"/>
              </p:cNvSpPr>
              <p:nvPr/>
            </p:nvSpPr>
            <p:spPr bwMode="auto">
              <a:xfrm>
                <a:off x="612" y="2576"/>
                <a:ext cx="715"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9" name="AutoShape 266">
                <a:extLst>
                  <a:ext uri="{FF2B5EF4-FFF2-40B4-BE49-F238E27FC236}">
                    <a16:creationId xmlns:a16="http://schemas.microsoft.com/office/drawing/2014/main" id="{5733F569-CE15-F34F-BD6D-ADB63FE00EAE}"/>
                  </a:ext>
                </a:extLst>
              </p:cNvPr>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3" name="Freeform 267">
              <a:extLst>
                <a:ext uri="{FF2B5EF4-FFF2-40B4-BE49-F238E27FC236}">
                  <a16:creationId xmlns:a16="http://schemas.microsoft.com/office/drawing/2014/main" id="{C1F7D361-20D4-6449-A457-1CFA8ABB1EF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64" name="Group 268">
              <a:extLst>
                <a:ext uri="{FF2B5EF4-FFF2-40B4-BE49-F238E27FC236}">
                  <a16:creationId xmlns:a16="http://schemas.microsoft.com/office/drawing/2014/main" id="{C722D5CE-FFF5-B04A-B766-E46D8B6F7B63}"/>
                </a:ext>
              </a:extLst>
            </p:cNvPr>
            <p:cNvGrpSpPr>
              <a:grpSpLocks/>
            </p:cNvGrpSpPr>
            <p:nvPr/>
          </p:nvGrpSpPr>
          <p:grpSpPr bwMode="auto">
            <a:xfrm>
              <a:off x="4739" y="1327"/>
              <a:ext cx="582" cy="139"/>
              <a:chOff x="614" y="2568"/>
              <a:chExt cx="725" cy="139"/>
            </a:xfrm>
          </p:grpSpPr>
          <p:sp>
            <p:nvSpPr>
              <p:cNvPr id="376" name="AutoShape 269">
                <a:extLst>
                  <a:ext uri="{FF2B5EF4-FFF2-40B4-BE49-F238E27FC236}">
                    <a16:creationId xmlns:a16="http://schemas.microsoft.com/office/drawing/2014/main" id="{67DF6ED1-AA32-5447-9FDE-2404636986DC}"/>
                  </a:ext>
                </a:extLst>
              </p:cNvPr>
              <p:cNvSpPr>
                <a:spLocks noChangeArrowheads="1"/>
              </p:cNvSpPr>
              <p:nvPr/>
            </p:nvSpPr>
            <p:spPr bwMode="auto">
              <a:xfrm>
                <a:off x="616"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7" name="AutoShape 270">
                <a:extLst>
                  <a:ext uri="{FF2B5EF4-FFF2-40B4-BE49-F238E27FC236}">
                    <a16:creationId xmlns:a16="http://schemas.microsoft.com/office/drawing/2014/main" id="{90A9D118-8880-C54A-BBC7-CE7D1B848DF4}"/>
                  </a:ext>
                </a:extLst>
              </p:cNvPr>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5" name="Rectangle 271">
              <a:extLst>
                <a:ext uri="{FF2B5EF4-FFF2-40B4-BE49-F238E27FC236}">
                  <a16:creationId xmlns:a16="http://schemas.microsoft.com/office/drawing/2014/main" id="{A690A284-3B4A-7F46-B9EF-C8E5D372CA38}"/>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6" name="Freeform 272">
              <a:extLst>
                <a:ext uri="{FF2B5EF4-FFF2-40B4-BE49-F238E27FC236}">
                  <a16:creationId xmlns:a16="http://schemas.microsoft.com/office/drawing/2014/main" id="{FAE0BC8A-CB61-E247-8129-A06A780489FE}"/>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7" name="Freeform 273">
              <a:extLst>
                <a:ext uri="{FF2B5EF4-FFF2-40B4-BE49-F238E27FC236}">
                  <a16:creationId xmlns:a16="http://schemas.microsoft.com/office/drawing/2014/main" id="{8A349497-6444-AD48-9247-E4C5739B5DF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8" name="Oval 274">
              <a:extLst>
                <a:ext uri="{FF2B5EF4-FFF2-40B4-BE49-F238E27FC236}">
                  <a16:creationId xmlns:a16="http://schemas.microsoft.com/office/drawing/2014/main" id="{BDC79C41-E09A-2443-BDEC-2A6F17C644C3}"/>
                </a:ext>
              </a:extLst>
            </p:cNvPr>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9" name="Freeform 275">
              <a:extLst>
                <a:ext uri="{FF2B5EF4-FFF2-40B4-BE49-F238E27FC236}">
                  <a16:creationId xmlns:a16="http://schemas.microsoft.com/office/drawing/2014/main" id="{0473CFC7-92BF-8940-AF0E-19B054B5A1A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70" name="AutoShape 276">
              <a:extLst>
                <a:ext uri="{FF2B5EF4-FFF2-40B4-BE49-F238E27FC236}">
                  <a16:creationId xmlns:a16="http://schemas.microsoft.com/office/drawing/2014/main" id="{1969FD72-203F-C144-87E3-567866526888}"/>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1" name="AutoShape 277">
              <a:extLst>
                <a:ext uri="{FF2B5EF4-FFF2-40B4-BE49-F238E27FC236}">
                  <a16:creationId xmlns:a16="http://schemas.microsoft.com/office/drawing/2014/main" id="{2CDDCA63-AFD3-484C-B3ED-91A6C8F4AEED}"/>
                </a:ext>
              </a:extLst>
            </p:cNvPr>
            <p:cNvSpPr>
              <a:spLocks noChangeArrowheads="1"/>
            </p:cNvSpPr>
            <p:nvPr/>
          </p:nvSpPr>
          <p:spPr bwMode="auto">
            <a:xfrm>
              <a:off x="4206" y="2711"/>
              <a:ext cx="1069"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2" name="Oval 278">
              <a:extLst>
                <a:ext uri="{FF2B5EF4-FFF2-40B4-BE49-F238E27FC236}">
                  <a16:creationId xmlns:a16="http://schemas.microsoft.com/office/drawing/2014/main" id="{54DEE2B5-F030-E44E-B87D-CD1F5CA57B37}"/>
                </a:ext>
              </a:extLst>
            </p:cNvPr>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3" name="Oval 279">
              <a:extLst>
                <a:ext uri="{FF2B5EF4-FFF2-40B4-BE49-F238E27FC236}">
                  <a16:creationId xmlns:a16="http://schemas.microsoft.com/office/drawing/2014/main" id="{25DBA9D9-B221-EA4B-8D68-29FEF58A9043}"/>
                </a:ext>
              </a:extLst>
            </p:cNvPr>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74" name="Oval 280">
              <a:extLst>
                <a:ext uri="{FF2B5EF4-FFF2-40B4-BE49-F238E27FC236}">
                  <a16:creationId xmlns:a16="http://schemas.microsoft.com/office/drawing/2014/main" id="{C222FC8B-E674-3645-9289-8BBF6B062A1E}"/>
                </a:ext>
              </a:extLst>
            </p:cNvPr>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5" name="Rectangle 281">
              <a:extLst>
                <a:ext uri="{FF2B5EF4-FFF2-40B4-BE49-F238E27FC236}">
                  <a16:creationId xmlns:a16="http://schemas.microsoft.com/office/drawing/2014/main" id="{24E8831C-4EF1-484C-A81B-D543074B80EF}"/>
                </a:ext>
              </a:extLst>
            </p:cNvPr>
            <p:cNvSpPr>
              <a:spLocks noChangeArrowheads="1"/>
            </p:cNvSpPr>
            <p:nvPr/>
          </p:nvSpPr>
          <p:spPr bwMode="auto">
            <a:xfrm>
              <a:off x="5064" y="1833"/>
              <a:ext cx="79"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84" name="TextBox 182">
            <a:extLst>
              <a:ext uri="{FF2B5EF4-FFF2-40B4-BE49-F238E27FC236}">
                <a16:creationId xmlns:a16="http://schemas.microsoft.com/office/drawing/2014/main" id="{BD6D333C-911B-244D-8202-FCB19852A18F}"/>
              </a:ext>
            </a:extLst>
          </p:cNvPr>
          <p:cNvSpPr txBox="1">
            <a:spLocks noChangeArrowheads="1"/>
          </p:cNvSpPr>
          <p:nvPr/>
        </p:nvSpPr>
        <p:spPr bwMode="auto">
          <a:xfrm>
            <a:off x="5607844" y="6073263"/>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KingCDN.com</a:t>
            </a:r>
            <a:endParaRPr lang="en-US" altLang="en-US" sz="1800" i="1">
              <a:solidFill>
                <a:srgbClr val="000000"/>
              </a:solidFill>
              <a:latin typeface="Arial Narrow" panose="020B0604020202020204" pitchFamily="34" charset="0"/>
              <a:cs typeface="Arial"/>
            </a:endParaRPr>
          </a:p>
        </p:txBody>
      </p:sp>
      <p:pic>
        <p:nvPicPr>
          <p:cNvPr id="385" name="Picture 7" descr="Bob">
            <a:extLst>
              <a:ext uri="{FF2B5EF4-FFF2-40B4-BE49-F238E27FC236}">
                <a16:creationId xmlns:a16="http://schemas.microsoft.com/office/drawing/2014/main" id="{90ED42D1-C148-ED47-833B-0963EA878A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87369" y="2274376"/>
            <a:ext cx="5334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6" name="Group 385">
            <a:extLst>
              <a:ext uri="{FF2B5EF4-FFF2-40B4-BE49-F238E27FC236}">
                <a16:creationId xmlns:a16="http://schemas.microsoft.com/office/drawing/2014/main" id="{035EE262-4E26-6A4E-868C-00FFE64716F6}"/>
              </a:ext>
            </a:extLst>
          </p:cNvPr>
          <p:cNvGrpSpPr>
            <a:grpSpLocks/>
          </p:cNvGrpSpPr>
          <p:nvPr/>
        </p:nvGrpSpPr>
        <p:grpSpPr bwMode="auto">
          <a:xfrm>
            <a:off x="4318794" y="2918901"/>
            <a:ext cx="1628775" cy="1063625"/>
            <a:chOff x="1490926" y="3037262"/>
            <a:chExt cx="1628976" cy="1063042"/>
          </a:xfrm>
        </p:grpSpPr>
        <p:cxnSp>
          <p:nvCxnSpPr>
            <p:cNvPr id="387" name="Straight Arrow Connector 44">
              <a:extLst>
                <a:ext uri="{FF2B5EF4-FFF2-40B4-BE49-F238E27FC236}">
                  <a16:creationId xmlns:a16="http://schemas.microsoft.com/office/drawing/2014/main" id="{EC9B7F0F-F8C6-764B-9846-0689779FD289}"/>
                </a:ext>
              </a:extLst>
            </p:cNvPr>
            <p:cNvCxnSpPr>
              <a:cxnSpLocks noChangeShapeType="1"/>
            </p:cNvCxnSpPr>
            <p:nvPr/>
          </p:nvCxnSpPr>
          <p:spPr bwMode="auto">
            <a:xfrm flipH="1">
              <a:off x="1490926" y="3037262"/>
              <a:ext cx="1628976" cy="1063042"/>
            </a:xfrm>
            <a:prstGeom prst="straightConnector1">
              <a:avLst/>
            </a:prstGeom>
            <a:noFill/>
            <a:ln w="25400">
              <a:solidFill>
                <a:srgbClr val="00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88" name="Group 61441">
              <a:extLst>
                <a:ext uri="{FF2B5EF4-FFF2-40B4-BE49-F238E27FC236}">
                  <a16:creationId xmlns:a16="http://schemas.microsoft.com/office/drawing/2014/main" id="{4D1DC8B6-C122-E74D-B508-03D946281A33}"/>
                </a:ext>
              </a:extLst>
            </p:cNvPr>
            <p:cNvGrpSpPr>
              <a:grpSpLocks/>
            </p:cNvGrpSpPr>
            <p:nvPr/>
          </p:nvGrpSpPr>
          <p:grpSpPr bwMode="auto">
            <a:xfrm>
              <a:off x="2056927" y="3410016"/>
              <a:ext cx="317511" cy="345125"/>
              <a:chOff x="7454630" y="3313376"/>
              <a:chExt cx="317511" cy="345125"/>
            </a:xfrm>
          </p:grpSpPr>
          <p:sp>
            <p:nvSpPr>
              <p:cNvPr id="389" name="Oval 61440">
                <a:extLst>
                  <a:ext uri="{FF2B5EF4-FFF2-40B4-BE49-F238E27FC236}">
                    <a16:creationId xmlns:a16="http://schemas.microsoft.com/office/drawing/2014/main" id="{93EDCA37-C24D-8F44-9E75-91521C6D30A0}"/>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0" name="TextBox 61439">
                <a:extLst>
                  <a:ext uri="{FF2B5EF4-FFF2-40B4-BE49-F238E27FC236}">
                    <a16:creationId xmlns:a16="http://schemas.microsoft.com/office/drawing/2014/main" id="{393991E9-81AE-214E-AF23-8915E8568B86}"/>
                  </a:ext>
                </a:extLst>
              </p:cNvPr>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1</a:t>
                </a:r>
              </a:p>
            </p:txBody>
          </p:sp>
        </p:grpSp>
      </p:grpSp>
      <p:sp>
        <p:nvSpPr>
          <p:cNvPr id="391" name="TextBox 390">
            <a:extLst>
              <a:ext uri="{FF2B5EF4-FFF2-40B4-BE49-F238E27FC236}">
                <a16:creationId xmlns:a16="http://schemas.microsoft.com/office/drawing/2014/main" id="{952FF972-4062-FC46-876F-F05487F2DE5B}"/>
              </a:ext>
            </a:extLst>
          </p:cNvPr>
          <p:cNvSpPr txBox="1">
            <a:spLocks noChangeArrowheads="1"/>
          </p:cNvSpPr>
          <p:nvPr/>
        </p:nvSpPr>
        <p:spPr bwMode="auto">
          <a:xfrm>
            <a:off x="3091656" y="2344226"/>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1. Bob gets URL for video http://netcinema.com/6Y7B23V</a:t>
            </a:r>
          </a:p>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from netcinema.com web page</a:t>
            </a:r>
          </a:p>
        </p:txBody>
      </p:sp>
      <p:grpSp>
        <p:nvGrpSpPr>
          <p:cNvPr id="392" name="Group 391">
            <a:extLst>
              <a:ext uri="{FF2B5EF4-FFF2-40B4-BE49-F238E27FC236}">
                <a16:creationId xmlns:a16="http://schemas.microsoft.com/office/drawing/2014/main" id="{509E4C1F-04A2-6443-B4E4-0E71C60C619C}"/>
              </a:ext>
            </a:extLst>
          </p:cNvPr>
          <p:cNvGrpSpPr>
            <a:grpSpLocks/>
          </p:cNvGrpSpPr>
          <p:nvPr/>
        </p:nvGrpSpPr>
        <p:grpSpPr bwMode="auto">
          <a:xfrm>
            <a:off x="6747669" y="3107813"/>
            <a:ext cx="714375" cy="684213"/>
            <a:chOff x="3924463" y="3239045"/>
            <a:chExt cx="713539" cy="684908"/>
          </a:xfrm>
        </p:grpSpPr>
        <p:cxnSp>
          <p:nvCxnSpPr>
            <p:cNvPr id="393" name="Straight Arrow Connector 193">
              <a:extLst>
                <a:ext uri="{FF2B5EF4-FFF2-40B4-BE49-F238E27FC236}">
                  <a16:creationId xmlns:a16="http://schemas.microsoft.com/office/drawing/2014/main" id="{27297D97-7349-D648-9865-F56724CE1665}"/>
                </a:ext>
              </a:extLst>
            </p:cNvPr>
            <p:cNvCxnSpPr>
              <a:cxnSpLocks noChangeShapeType="1"/>
            </p:cNvCxnSpPr>
            <p:nvPr/>
          </p:nvCxnSpPr>
          <p:spPr bwMode="auto">
            <a:xfrm>
              <a:off x="3924463" y="3239045"/>
              <a:ext cx="713539" cy="684908"/>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94" name="Group 194">
              <a:extLst>
                <a:ext uri="{FF2B5EF4-FFF2-40B4-BE49-F238E27FC236}">
                  <a16:creationId xmlns:a16="http://schemas.microsoft.com/office/drawing/2014/main" id="{33C21FF6-9FB9-DD4F-B432-F3AE79608CD6}"/>
                </a:ext>
              </a:extLst>
            </p:cNvPr>
            <p:cNvGrpSpPr>
              <a:grpSpLocks/>
            </p:cNvGrpSpPr>
            <p:nvPr/>
          </p:nvGrpSpPr>
          <p:grpSpPr bwMode="auto">
            <a:xfrm>
              <a:off x="4061324" y="3293627"/>
              <a:ext cx="322117" cy="358925"/>
              <a:chOff x="7408615" y="3244352"/>
              <a:chExt cx="322117" cy="358925"/>
            </a:xfrm>
          </p:grpSpPr>
          <p:sp>
            <p:nvSpPr>
              <p:cNvPr id="395" name="Oval 195">
                <a:extLst>
                  <a:ext uri="{FF2B5EF4-FFF2-40B4-BE49-F238E27FC236}">
                    <a16:creationId xmlns:a16="http://schemas.microsoft.com/office/drawing/2014/main" id="{77F66551-33AD-D74C-AC6E-113291F2F4F0}"/>
                  </a:ext>
                </a:extLst>
              </p:cNvPr>
              <p:cNvSpPr>
                <a:spLocks noChangeArrowheads="1"/>
              </p:cNvSpPr>
              <p:nvPr/>
            </p:nvSpPr>
            <p:spPr bwMode="auto">
              <a:xfrm>
                <a:off x="7427025" y="3299570"/>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6" name="TextBox 196">
                <a:extLst>
                  <a:ext uri="{FF2B5EF4-FFF2-40B4-BE49-F238E27FC236}">
                    <a16:creationId xmlns:a16="http://schemas.microsoft.com/office/drawing/2014/main" id="{4F5F4F9E-A100-7B47-B2B2-9434ACA1D8F9}"/>
                  </a:ext>
                </a:extLst>
              </p:cNvPr>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2</a:t>
                </a:r>
              </a:p>
            </p:txBody>
          </p:sp>
        </p:grpSp>
      </p:grpSp>
      <p:sp>
        <p:nvSpPr>
          <p:cNvPr id="397" name="TextBox 396">
            <a:extLst>
              <a:ext uri="{FF2B5EF4-FFF2-40B4-BE49-F238E27FC236}">
                <a16:creationId xmlns:a16="http://schemas.microsoft.com/office/drawing/2014/main" id="{D0D222BD-F17D-CA4B-8753-02501BB64FD1}"/>
              </a:ext>
            </a:extLst>
          </p:cNvPr>
          <p:cNvSpPr txBox="1">
            <a:spLocks noChangeArrowheads="1"/>
          </p:cNvSpPr>
          <p:nvPr/>
        </p:nvSpPr>
        <p:spPr bwMode="auto">
          <a:xfrm>
            <a:off x="7200106" y="2863338"/>
            <a:ext cx="38496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2. resolve http://netcinema.com/6Y7B23V</a:t>
            </a:r>
          </a:p>
          <a:p>
            <a:pPr eaLnBrk="0" fontAlgn="base" hangingPunct="0">
              <a:lnSpc>
                <a:spcPts val="1600"/>
              </a:lnSpc>
              <a:spcBef>
                <a:spcPct val="200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via Bob’s local DNS</a:t>
            </a:r>
          </a:p>
        </p:txBody>
      </p:sp>
      <p:sp>
        <p:nvSpPr>
          <p:cNvPr id="398" name="TextBox 201">
            <a:extLst>
              <a:ext uri="{FF2B5EF4-FFF2-40B4-BE49-F238E27FC236}">
                <a16:creationId xmlns:a16="http://schemas.microsoft.com/office/drawing/2014/main" id="{626CC49E-B156-624B-9A39-D5B5259F1A29}"/>
              </a:ext>
            </a:extLst>
          </p:cNvPr>
          <p:cNvSpPr txBox="1">
            <a:spLocks noChangeArrowheads="1"/>
          </p:cNvSpPr>
          <p:nvPr/>
        </p:nvSpPr>
        <p:spPr bwMode="auto">
          <a:xfrm>
            <a:off x="3183731" y="5809738"/>
            <a:ext cx="1768475"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netcinema’s</a:t>
            </a: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authoratative DNS</a:t>
            </a:r>
            <a:endParaRPr lang="en-US" altLang="en-US" sz="1800" i="1">
              <a:solidFill>
                <a:srgbClr val="000000"/>
              </a:solidFill>
              <a:latin typeface="Arial Narrow" panose="020B0604020202020204" pitchFamily="34" charset="0"/>
              <a:cs typeface="Arial"/>
            </a:endParaRPr>
          </a:p>
        </p:txBody>
      </p:sp>
      <p:cxnSp>
        <p:nvCxnSpPr>
          <p:cNvPr id="399" name="Straight Arrow Connector 398">
            <a:extLst>
              <a:ext uri="{FF2B5EF4-FFF2-40B4-BE49-F238E27FC236}">
                <a16:creationId xmlns:a16="http://schemas.microsoft.com/office/drawing/2014/main" id="{85841993-5BD0-9B49-9B28-301C420EF85C}"/>
              </a:ext>
            </a:extLst>
          </p:cNvPr>
          <p:cNvCxnSpPr>
            <a:cxnSpLocks noChangeShapeType="1"/>
          </p:cNvCxnSpPr>
          <p:nvPr/>
        </p:nvCxnSpPr>
        <p:spPr bwMode="auto">
          <a:xfrm flipH="1">
            <a:off x="4441031" y="4041263"/>
            <a:ext cx="3100388" cy="1376363"/>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0" name="Straight Arrow Connector 399">
            <a:extLst>
              <a:ext uri="{FF2B5EF4-FFF2-40B4-BE49-F238E27FC236}">
                <a16:creationId xmlns:a16="http://schemas.microsoft.com/office/drawing/2014/main" id="{D15B0CA2-8317-C347-995F-CD80D6443444}"/>
              </a:ext>
            </a:extLst>
          </p:cNvPr>
          <p:cNvCxnSpPr>
            <a:cxnSpLocks noChangeShapeType="1"/>
          </p:cNvCxnSpPr>
          <p:nvPr/>
        </p:nvCxnSpPr>
        <p:spPr bwMode="auto">
          <a:xfrm flipH="1">
            <a:off x="4421981" y="4150801"/>
            <a:ext cx="3100388" cy="1376362"/>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1" name="Group 400">
            <a:extLst>
              <a:ext uri="{FF2B5EF4-FFF2-40B4-BE49-F238E27FC236}">
                <a16:creationId xmlns:a16="http://schemas.microsoft.com/office/drawing/2014/main" id="{07143E47-4F09-594F-A639-714BF074BEDB}"/>
              </a:ext>
            </a:extLst>
          </p:cNvPr>
          <p:cNvGrpSpPr>
            <a:grpSpLocks/>
          </p:cNvGrpSpPr>
          <p:nvPr/>
        </p:nvGrpSpPr>
        <p:grpSpPr bwMode="auto">
          <a:xfrm>
            <a:off x="4666456" y="5100126"/>
            <a:ext cx="317500" cy="344487"/>
            <a:chOff x="7454630" y="3313376"/>
            <a:chExt cx="317511" cy="345125"/>
          </a:xfrm>
        </p:grpSpPr>
        <p:sp>
          <p:nvSpPr>
            <p:cNvPr id="402" name="Oval 205">
              <a:extLst>
                <a:ext uri="{FF2B5EF4-FFF2-40B4-BE49-F238E27FC236}">
                  <a16:creationId xmlns:a16="http://schemas.microsoft.com/office/drawing/2014/main" id="{3A6B30D1-BE61-034D-AE0A-968B35619EBB}"/>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3" name="TextBox 206">
              <a:extLst>
                <a:ext uri="{FF2B5EF4-FFF2-40B4-BE49-F238E27FC236}">
                  <a16:creationId xmlns:a16="http://schemas.microsoft.com/office/drawing/2014/main" id="{71904DCE-E8E1-254B-937E-A9E2181C1A26}"/>
                </a:ext>
              </a:extLst>
            </p:cNvPr>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3</a:t>
              </a:r>
            </a:p>
          </p:txBody>
        </p:sp>
      </p:grpSp>
      <p:sp>
        <p:nvSpPr>
          <p:cNvPr id="404" name="TextBox 403">
            <a:extLst>
              <a:ext uri="{FF2B5EF4-FFF2-40B4-BE49-F238E27FC236}">
                <a16:creationId xmlns:a16="http://schemas.microsoft.com/office/drawing/2014/main" id="{39C2736F-EF91-3C48-BE75-B7C123CB5061}"/>
              </a:ext>
            </a:extLst>
          </p:cNvPr>
          <p:cNvSpPr txBox="1">
            <a:spLocks noChangeArrowheads="1"/>
          </p:cNvSpPr>
          <p:nvPr/>
        </p:nvSpPr>
        <p:spPr bwMode="auto">
          <a:xfrm>
            <a:off x="4636294" y="4474651"/>
            <a:ext cx="3200400" cy="569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3. </a:t>
            </a:r>
            <a:r>
              <a:rPr kumimoji="0" lang="en-US" altLang="en-US" sz="1600" b="0" i="0" u="none" strike="noStrike" kern="0" cap="none" spc="0" normalizeH="0" baseline="0" noProof="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netcinema’s</a:t>
            </a: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 DNS returns CNAME for </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http://</a:t>
            </a:r>
            <a:r>
              <a:rPr kumimoji="0" lang="en-US" altLang="en-US" sz="1600" b="0" i="0" u="none" strike="noStrike" kern="0" cap="none" spc="0" normalizeH="0" baseline="0" noProof="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KingCDN.com</a:t>
            </a: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/NetC6y&amp;B</a:t>
            </a:r>
            <a:r>
              <a:rPr kumimoji="0" lang="en-US" altLang="en-US" sz="18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23V</a:t>
            </a:r>
          </a:p>
        </p:txBody>
      </p:sp>
      <p:cxnSp>
        <p:nvCxnSpPr>
          <p:cNvPr id="405" name="Straight Arrow Connector 404">
            <a:extLst>
              <a:ext uri="{FF2B5EF4-FFF2-40B4-BE49-F238E27FC236}">
                <a16:creationId xmlns:a16="http://schemas.microsoft.com/office/drawing/2014/main" id="{AE15AA97-8E65-0943-8C47-86BC8B8958E7}"/>
              </a:ext>
            </a:extLst>
          </p:cNvPr>
          <p:cNvCxnSpPr>
            <a:cxnSpLocks noChangeShapeType="1"/>
          </p:cNvCxnSpPr>
          <p:nvPr/>
        </p:nvCxnSpPr>
        <p:spPr bwMode="auto">
          <a:xfrm>
            <a:off x="7860506" y="4357176"/>
            <a:ext cx="447675" cy="962025"/>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Straight Arrow Connector 405">
            <a:extLst>
              <a:ext uri="{FF2B5EF4-FFF2-40B4-BE49-F238E27FC236}">
                <a16:creationId xmlns:a16="http://schemas.microsoft.com/office/drawing/2014/main" id="{63BF049A-C442-3F42-BD5E-0177C78C3DC0}"/>
              </a:ext>
            </a:extLst>
          </p:cNvPr>
          <p:cNvCxnSpPr>
            <a:cxnSpLocks noChangeShapeType="1"/>
          </p:cNvCxnSpPr>
          <p:nvPr/>
        </p:nvCxnSpPr>
        <p:spPr bwMode="auto">
          <a:xfrm>
            <a:off x="7955756" y="4368288"/>
            <a:ext cx="447675" cy="960438"/>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7" name="Group 406">
            <a:extLst>
              <a:ext uri="{FF2B5EF4-FFF2-40B4-BE49-F238E27FC236}">
                <a16:creationId xmlns:a16="http://schemas.microsoft.com/office/drawing/2014/main" id="{49EF432C-AF5B-DE4C-9D23-338ACBD51458}"/>
              </a:ext>
            </a:extLst>
          </p:cNvPr>
          <p:cNvGrpSpPr>
            <a:grpSpLocks/>
          </p:cNvGrpSpPr>
          <p:nvPr/>
        </p:nvGrpSpPr>
        <p:grpSpPr bwMode="auto">
          <a:xfrm>
            <a:off x="7944644" y="4609588"/>
            <a:ext cx="317500" cy="346075"/>
            <a:chOff x="7454630" y="3313376"/>
            <a:chExt cx="317511" cy="345125"/>
          </a:xfrm>
        </p:grpSpPr>
        <p:sp>
          <p:nvSpPr>
            <p:cNvPr id="408" name="Oval 213">
              <a:extLst>
                <a:ext uri="{FF2B5EF4-FFF2-40B4-BE49-F238E27FC236}">
                  <a16:creationId xmlns:a16="http://schemas.microsoft.com/office/drawing/2014/main" id="{238A22EE-4E78-1B4C-8EC1-95FBB3712F74}"/>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9" name="TextBox 214">
              <a:extLst>
                <a:ext uri="{FF2B5EF4-FFF2-40B4-BE49-F238E27FC236}">
                  <a16:creationId xmlns:a16="http://schemas.microsoft.com/office/drawing/2014/main" id="{1E561008-A0C6-4B46-9C31-9BFC59942FD6}"/>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4</a:t>
              </a:r>
            </a:p>
          </p:txBody>
        </p:sp>
      </p:grpSp>
      <p:cxnSp>
        <p:nvCxnSpPr>
          <p:cNvPr id="410" name="Straight Arrow Connector 409">
            <a:extLst>
              <a:ext uri="{FF2B5EF4-FFF2-40B4-BE49-F238E27FC236}">
                <a16:creationId xmlns:a16="http://schemas.microsoft.com/office/drawing/2014/main" id="{5AE10B27-3C87-914C-8F2B-E7A11C88CF5A}"/>
              </a:ext>
            </a:extLst>
          </p:cNvPr>
          <p:cNvCxnSpPr>
            <a:cxnSpLocks noChangeShapeType="1"/>
          </p:cNvCxnSpPr>
          <p:nvPr/>
        </p:nvCxnSpPr>
        <p:spPr bwMode="auto">
          <a:xfrm>
            <a:off x="6611144" y="3204651"/>
            <a:ext cx="812800" cy="822325"/>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11" name="Group 410">
            <a:extLst>
              <a:ext uri="{FF2B5EF4-FFF2-40B4-BE49-F238E27FC236}">
                <a16:creationId xmlns:a16="http://schemas.microsoft.com/office/drawing/2014/main" id="{FF68BA22-0748-0443-97B5-ABC135BFF89A}"/>
              </a:ext>
            </a:extLst>
          </p:cNvPr>
          <p:cNvGrpSpPr>
            <a:grpSpLocks/>
          </p:cNvGrpSpPr>
          <p:nvPr/>
        </p:nvGrpSpPr>
        <p:grpSpPr bwMode="auto">
          <a:xfrm>
            <a:off x="6982619" y="3549138"/>
            <a:ext cx="317500" cy="346075"/>
            <a:chOff x="7454630" y="3313376"/>
            <a:chExt cx="317511" cy="345125"/>
          </a:xfrm>
        </p:grpSpPr>
        <p:sp>
          <p:nvSpPr>
            <p:cNvPr id="412" name="Oval 223">
              <a:extLst>
                <a:ext uri="{FF2B5EF4-FFF2-40B4-BE49-F238E27FC236}">
                  <a16:creationId xmlns:a16="http://schemas.microsoft.com/office/drawing/2014/main" id="{BDCD12BC-5489-0B40-82C8-15B36A062FB8}"/>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13" name="TextBox 224">
              <a:extLst>
                <a:ext uri="{FF2B5EF4-FFF2-40B4-BE49-F238E27FC236}">
                  <a16:creationId xmlns:a16="http://schemas.microsoft.com/office/drawing/2014/main" id="{90D7C417-3669-8249-9592-BB87A560128F}"/>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5</a:t>
              </a:r>
            </a:p>
          </p:txBody>
        </p:sp>
      </p:grpSp>
      <p:cxnSp>
        <p:nvCxnSpPr>
          <p:cNvPr id="414" name="Straight Arrow Connector 413">
            <a:extLst>
              <a:ext uri="{FF2B5EF4-FFF2-40B4-BE49-F238E27FC236}">
                <a16:creationId xmlns:a16="http://schemas.microsoft.com/office/drawing/2014/main" id="{AB49EF5F-CB45-5C4D-B85C-16D165D02BF5}"/>
              </a:ext>
            </a:extLst>
          </p:cNvPr>
          <p:cNvCxnSpPr>
            <a:cxnSpLocks noChangeShapeType="1"/>
          </p:cNvCxnSpPr>
          <p:nvPr/>
        </p:nvCxnSpPr>
        <p:spPr bwMode="auto">
          <a:xfrm flipH="1">
            <a:off x="6139656" y="3084001"/>
            <a:ext cx="4763" cy="2362200"/>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5" name="Up Arrow 414">
            <a:extLst>
              <a:ext uri="{FF2B5EF4-FFF2-40B4-BE49-F238E27FC236}">
                <a16:creationId xmlns:a16="http://schemas.microsoft.com/office/drawing/2014/main" id="{21229D4D-644B-0B45-A23F-92A9DFC2B45D}"/>
              </a:ext>
            </a:extLst>
          </p:cNvPr>
          <p:cNvSpPr>
            <a:spLocks noChangeArrowheads="1"/>
          </p:cNvSpPr>
          <p:nvPr/>
        </p:nvSpPr>
        <p:spPr bwMode="auto">
          <a:xfrm>
            <a:off x="6168231" y="3077651"/>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1800">
              <a:solidFill>
                <a:srgbClr val="000000"/>
              </a:solidFill>
              <a:cs typeface="Arial"/>
            </a:endParaRPr>
          </a:p>
        </p:txBody>
      </p:sp>
      <p:sp>
        <p:nvSpPr>
          <p:cNvPr id="416" name="TextBox 415">
            <a:extLst>
              <a:ext uri="{FF2B5EF4-FFF2-40B4-BE49-F238E27FC236}">
                <a16:creationId xmlns:a16="http://schemas.microsoft.com/office/drawing/2014/main" id="{D6445686-B691-E444-ABCC-26447CF86AEE}"/>
              </a:ext>
            </a:extLst>
          </p:cNvPr>
          <p:cNvSpPr txBox="1">
            <a:spLocks noChangeArrowheads="1"/>
          </p:cNvSpPr>
          <p:nvPr/>
        </p:nvSpPr>
        <p:spPr bwMode="auto">
          <a:xfrm>
            <a:off x="5082381" y="3614226"/>
            <a:ext cx="2027238" cy="812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6. request video from</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 server,</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streamed via HTTP</a:t>
            </a:r>
          </a:p>
        </p:txBody>
      </p:sp>
      <p:sp>
        <p:nvSpPr>
          <p:cNvPr id="417" name="TextBox 232">
            <a:extLst>
              <a:ext uri="{FF2B5EF4-FFF2-40B4-BE49-F238E27FC236}">
                <a16:creationId xmlns:a16="http://schemas.microsoft.com/office/drawing/2014/main" id="{D7970AFB-28A6-FE4E-B409-C835D3B6F1F1}"/>
              </a:ext>
            </a:extLst>
          </p:cNvPr>
          <p:cNvSpPr txBox="1">
            <a:spLocks noChangeArrowheads="1"/>
          </p:cNvSpPr>
          <p:nvPr/>
        </p:nvSpPr>
        <p:spPr bwMode="auto">
          <a:xfrm>
            <a:off x="7631906" y="6035163"/>
            <a:ext cx="170656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KingCDN</a:t>
            </a: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authoritative DNS</a:t>
            </a:r>
            <a:endParaRPr lang="en-US" altLang="en-US" sz="1800" i="1">
              <a:solidFill>
                <a:srgbClr val="000000"/>
              </a:solidFill>
              <a:latin typeface="Arial Narrow" panose="020B0604020202020204" pitchFamily="34" charset="0"/>
              <a:cs typeface="Arial"/>
            </a:endParaRPr>
          </a:p>
        </p:txBody>
      </p:sp>
      <p:sp>
        <p:nvSpPr>
          <p:cNvPr id="418" name="TextBox 182">
            <a:extLst>
              <a:ext uri="{FF2B5EF4-FFF2-40B4-BE49-F238E27FC236}">
                <a16:creationId xmlns:a16="http://schemas.microsoft.com/office/drawing/2014/main" id="{301D4564-1CE9-1444-876E-162FDACE3BC4}"/>
              </a:ext>
            </a:extLst>
          </p:cNvPr>
          <p:cNvSpPr txBox="1">
            <a:spLocks noChangeArrowheads="1"/>
          </p:cNvSpPr>
          <p:nvPr/>
        </p:nvSpPr>
        <p:spPr bwMode="auto">
          <a:xfrm>
            <a:off x="7862094" y="3595176"/>
            <a:ext cx="1025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Bob’s </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local DNS</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server</a:t>
            </a:r>
            <a:endParaRPr lang="en-US" altLang="en-US" sz="1800" i="1">
              <a:solidFill>
                <a:srgbClr val="000000"/>
              </a:solidFill>
              <a:latin typeface="Arial Narrow" panose="020B0604020202020204" pitchFamily="34" charset="0"/>
              <a:cs typeface="Arial"/>
            </a:endParaRPr>
          </a:p>
        </p:txBody>
      </p:sp>
      <p:sp>
        <p:nvSpPr>
          <p:cNvPr id="419" name="TextBox 418">
            <a:extLst>
              <a:ext uri="{FF2B5EF4-FFF2-40B4-BE49-F238E27FC236}">
                <a16:creationId xmlns:a16="http://schemas.microsoft.com/office/drawing/2014/main" id="{7CD0F5A8-17DB-0344-A2A1-BEBD799331AE}"/>
              </a:ext>
            </a:extLst>
          </p:cNvPr>
          <p:cNvSpPr txBox="1"/>
          <p:nvPr/>
        </p:nvSpPr>
        <p:spPr>
          <a:xfrm>
            <a:off x="1143000" y="1238532"/>
            <a:ext cx="8183522" cy="800219"/>
          </a:xfrm>
          <a:prstGeom prst="rect">
            <a:avLst/>
          </a:prstGeom>
          <a:noFill/>
        </p:spPr>
        <p:txBody>
          <a:bodyPr wrap="none">
            <a:spAutoFit/>
          </a:bodyPr>
          <a:lstStyle/>
          <a:p>
            <a:pPr>
              <a:buFont typeface="ZapfDingbats" charset="0"/>
              <a:buNone/>
              <a:defRPr/>
            </a:pPr>
            <a:r>
              <a:rPr lang="en-US" sz="2800">
                <a:latin typeface="+mn-lt"/>
                <a:ea typeface="ＭＳ Ｐゴシック" charset="0"/>
              </a:rPr>
              <a:t>Bob (client) requests video </a:t>
            </a:r>
            <a:r>
              <a:rPr lang="en-US" sz="2400">
                <a:latin typeface="+mn-lt"/>
                <a:ea typeface="ＭＳ Ｐゴシック" charset="0"/>
              </a:rPr>
              <a:t>http://netcinema.com</a:t>
            </a:r>
            <a:r>
              <a:rPr lang="en-US" sz="2800">
                <a:latin typeface="+mn-lt"/>
                <a:ea typeface="ＭＳ Ｐゴシック" charset="0"/>
              </a:rPr>
              <a:t>/</a:t>
            </a:r>
            <a:r>
              <a:rPr lang="en-US" sz="2400">
                <a:latin typeface="+mn-lt"/>
                <a:ea typeface="ＭＳ Ｐゴシック" charset="0"/>
              </a:rPr>
              <a:t>6Y7B23V</a:t>
            </a:r>
          </a:p>
          <a:p>
            <a:pPr marL="457200" indent="-230188">
              <a:buClr>
                <a:srgbClr val="0000A3"/>
              </a:buClr>
              <a:buFont typeface="Wingdings" charset="2"/>
              <a:buChar char="§"/>
              <a:defRPr/>
            </a:pPr>
            <a:r>
              <a:rPr lang="en-US">
                <a:latin typeface="+mn-lt"/>
                <a:ea typeface="ＭＳ Ｐゴシック" charset="0"/>
              </a:rPr>
              <a:t>video stored in CDN at http://KingCDN.com/NetC6y&amp;B23V</a:t>
            </a:r>
          </a:p>
        </p:txBody>
      </p:sp>
      <p:sp>
        <p:nvSpPr>
          <p:cNvPr id="211" name="Slide Number Placeholder 2">
            <a:extLst>
              <a:ext uri="{FF2B5EF4-FFF2-40B4-BE49-F238E27FC236}">
                <a16:creationId xmlns:a16="http://schemas.microsoft.com/office/drawing/2014/main" id="{48DF00BD-E29D-9D49-965F-FBED620571E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124</a:t>
            </a:fld>
            <a:endParaRPr lang="en-US"/>
          </a:p>
        </p:txBody>
      </p:sp>
    </p:spTree>
    <p:extLst>
      <p:ext uri="{BB962C8B-B14F-4D97-AF65-F5344CB8AC3E}">
        <p14:creationId xmlns:p14="http://schemas.microsoft.com/office/powerpoint/2010/main" val="152860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dissolve">
                                      <p:cBhvr>
                                        <p:cTn id="7" dur="500"/>
                                        <p:tgtEl>
                                          <p:spTgt spid="38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dissolve">
                                      <p:cBhvr>
                                        <p:cTn id="10" dur="500"/>
                                        <p:tgtEl>
                                          <p:spTgt spid="39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391"/>
                                        </p:tgtEl>
                                      </p:cBhvr>
                                    </p:animEffect>
                                    <p:set>
                                      <p:cBhvr>
                                        <p:cTn id="15" dur="1" fill="hold">
                                          <p:stCondLst>
                                            <p:cond delay="499"/>
                                          </p:stCondLst>
                                        </p:cTn>
                                        <p:tgtEl>
                                          <p:spTgt spid="391"/>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392"/>
                                        </p:tgtEl>
                                        <p:attrNameLst>
                                          <p:attrName>style.visibility</p:attrName>
                                        </p:attrNameLst>
                                      </p:cBhvr>
                                      <p:to>
                                        <p:strVal val="visible"/>
                                      </p:to>
                                    </p:set>
                                    <p:animEffect transition="in" filter="wipe(up)">
                                      <p:cBhvr>
                                        <p:cTn id="18" dur="500"/>
                                        <p:tgtEl>
                                          <p:spTgt spid="392"/>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97"/>
                                        </p:tgtEl>
                                        <p:attrNameLst>
                                          <p:attrName>style.visibility</p:attrName>
                                        </p:attrNameLst>
                                      </p:cBhvr>
                                      <p:to>
                                        <p:strVal val="visible"/>
                                      </p:to>
                                    </p:set>
                                    <p:animEffect transition="in" filter="dissolve">
                                      <p:cBhvr>
                                        <p:cTn id="21" dur="500"/>
                                        <p:tgtEl>
                                          <p:spTgt spid="39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397"/>
                                        </p:tgtEl>
                                      </p:cBhvr>
                                    </p:animEffect>
                                    <p:set>
                                      <p:cBhvr>
                                        <p:cTn id="26" dur="1" fill="hold">
                                          <p:stCondLst>
                                            <p:cond delay="499"/>
                                          </p:stCondLst>
                                        </p:cTn>
                                        <p:tgtEl>
                                          <p:spTgt spid="397"/>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399"/>
                                        </p:tgtEl>
                                        <p:attrNameLst>
                                          <p:attrName>style.visibility</p:attrName>
                                        </p:attrNameLst>
                                      </p:cBhvr>
                                      <p:to>
                                        <p:strVal val="visible"/>
                                      </p:to>
                                    </p:set>
                                    <p:animEffect transition="in" filter="wipe(right)">
                                      <p:cBhvr>
                                        <p:cTn id="29" dur="500"/>
                                        <p:tgtEl>
                                          <p:spTgt spid="399"/>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400"/>
                                        </p:tgtEl>
                                        <p:attrNameLst>
                                          <p:attrName>style.visibility</p:attrName>
                                        </p:attrNameLst>
                                      </p:cBhvr>
                                      <p:to>
                                        <p:strVal val="visible"/>
                                      </p:to>
                                    </p:set>
                                    <p:animEffect transition="in" filter="wipe(left)">
                                      <p:cBhvr>
                                        <p:cTn id="33" dur="500"/>
                                        <p:tgtEl>
                                          <p:spTgt spid="400"/>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401"/>
                                        </p:tgtEl>
                                        <p:attrNameLst>
                                          <p:attrName>style.visibility</p:attrName>
                                        </p:attrNameLst>
                                      </p:cBhvr>
                                      <p:to>
                                        <p:strVal val="visible"/>
                                      </p:to>
                                    </p:set>
                                    <p:animEffect transition="in" filter="dissolve">
                                      <p:cBhvr>
                                        <p:cTn id="37" dur="500"/>
                                        <p:tgtEl>
                                          <p:spTgt spid="401"/>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04"/>
                                        </p:tgtEl>
                                        <p:attrNameLst>
                                          <p:attrName>style.visibility</p:attrName>
                                        </p:attrNameLst>
                                      </p:cBhvr>
                                      <p:to>
                                        <p:strVal val="visible"/>
                                      </p:to>
                                    </p:set>
                                    <p:animEffect transition="in" filter="dissolve">
                                      <p:cBhvr>
                                        <p:cTn id="40" dur="500"/>
                                        <p:tgtEl>
                                          <p:spTgt spid="404"/>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404"/>
                                        </p:tgtEl>
                                      </p:cBhvr>
                                    </p:animEffect>
                                    <p:set>
                                      <p:cBhvr>
                                        <p:cTn id="45" dur="1" fill="hold">
                                          <p:stCondLst>
                                            <p:cond delay="499"/>
                                          </p:stCondLst>
                                        </p:cTn>
                                        <p:tgtEl>
                                          <p:spTgt spid="404"/>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405"/>
                                        </p:tgtEl>
                                        <p:attrNameLst>
                                          <p:attrName>style.visibility</p:attrName>
                                        </p:attrNameLst>
                                      </p:cBhvr>
                                      <p:to>
                                        <p:strVal val="visible"/>
                                      </p:to>
                                    </p:set>
                                    <p:animEffect transition="in" filter="wipe(up)">
                                      <p:cBhvr>
                                        <p:cTn id="48" dur="500"/>
                                        <p:tgtEl>
                                          <p:spTgt spid="405"/>
                                        </p:tgtEl>
                                      </p:cBhvr>
                                    </p:animEffect>
                                  </p:childTnLst>
                                </p:cTn>
                              </p:par>
                            </p:childTnLst>
                          </p:cTn>
                        </p:par>
                        <p:par>
                          <p:cTn id="49" fill="hold">
                            <p:stCondLst>
                              <p:cond delay="500"/>
                            </p:stCondLst>
                            <p:childTnLst>
                              <p:par>
                                <p:cTn id="50" presetID="22" presetClass="entr" presetSubtype="4" fill="hold" nodeType="afterEffect">
                                  <p:stCondLst>
                                    <p:cond delay="0"/>
                                  </p:stCondLst>
                                  <p:childTnLst>
                                    <p:set>
                                      <p:cBhvr>
                                        <p:cTn id="51" dur="1" fill="hold">
                                          <p:stCondLst>
                                            <p:cond delay="0"/>
                                          </p:stCondLst>
                                        </p:cTn>
                                        <p:tgtEl>
                                          <p:spTgt spid="406"/>
                                        </p:tgtEl>
                                        <p:attrNameLst>
                                          <p:attrName>style.visibility</p:attrName>
                                        </p:attrNameLst>
                                      </p:cBhvr>
                                      <p:to>
                                        <p:strVal val="visible"/>
                                      </p:to>
                                    </p:set>
                                    <p:animEffect transition="in" filter="wipe(down)">
                                      <p:cBhvr>
                                        <p:cTn id="52" dur="500"/>
                                        <p:tgtEl>
                                          <p:spTgt spid="406"/>
                                        </p:tgtEl>
                                      </p:cBhvr>
                                    </p:animEffect>
                                  </p:childTnLst>
                                </p:cTn>
                              </p:par>
                            </p:childTnLst>
                          </p:cTn>
                        </p:par>
                        <p:par>
                          <p:cTn id="53" fill="hold">
                            <p:stCondLst>
                              <p:cond delay="1000"/>
                            </p:stCondLst>
                            <p:childTnLst>
                              <p:par>
                                <p:cTn id="54" presetID="9" presetClass="entr" presetSubtype="0" fill="hold" nodeType="afterEffect">
                                  <p:stCondLst>
                                    <p:cond delay="0"/>
                                  </p:stCondLst>
                                  <p:childTnLst>
                                    <p:set>
                                      <p:cBhvr>
                                        <p:cTn id="55" dur="1" fill="hold">
                                          <p:stCondLst>
                                            <p:cond delay="0"/>
                                          </p:stCondLst>
                                        </p:cTn>
                                        <p:tgtEl>
                                          <p:spTgt spid="407"/>
                                        </p:tgtEl>
                                        <p:attrNameLst>
                                          <p:attrName>style.visibility</p:attrName>
                                        </p:attrNameLst>
                                      </p:cBhvr>
                                      <p:to>
                                        <p:strVal val="visible"/>
                                      </p:to>
                                    </p:set>
                                    <p:animEffect transition="in" filter="dissolve">
                                      <p:cBhvr>
                                        <p:cTn id="56" dur="500"/>
                                        <p:tgtEl>
                                          <p:spTgt spid="407"/>
                                        </p:tgtEl>
                                      </p:cBhvr>
                                    </p:animEffect>
                                  </p:childTnLst>
                                </p:cTn>
                              </p:par>
                            </p:childTnLst>
                          </p:cTn>
                        </p:par>
                        <p:par>
                          <p:cTn id="57" fill="hold">
                            <p:stCondLst>
                              <p:cond delay="1500"/>
                            </p:stCondLst>
                            <p:childTnLst>
                              <p:par>
                                <p:cTn id="58" presetID="22" presetClass="entr" presetSubtype="4" fill="hold" nodeType="afterEffect">
                                  <p:stCondLst>
                                    <p:cond delay="0"/>
                                  </p:stCondLst>
                                  <p:childTnLst>
                                    <p:set>
                                      <p:cBhvr>
                                        <p:cTn id="59" dur="1" fill="hold">
                                          <p:stCondLst>
                                            <p:cond delay="0"/>
                                          </p:stCondLst>
                                        </p:cTn>
                                        <p:tgtEl>
                                          <p:spTgt spid="410"/>
                                        </p:tgtEl>
                                        <p:attrNameLst>
                                          <p:attrName>style.visibility</p:attrName>
                                        </p:attrNameLst>
                                      </p:cBhvr>
                                      <p:to>
                                        <p:strVal val="visible"/>
                                      </p:to>
                                    </p:set>
                                    <p:animEffect transition="in" filter="wipe(down)">
                                      <p:cBhvr>
                                        <p:cTn id="60" dur="500"/>
                                        <p:tgtEl>
                                          <p:spTgt spid="410"/>
                                        </p:tgtEl>
                                      </p:cBhvr>
                                    </p:animEffect>
                                  </p:childTnLst>
                                </p:cTn>
                              </p:par>
                            </p:childTnLst>
                          </p:cTn>
                        </p:par>
                        <p:par>
                          <p:cTn id="61" fill="hold">
                            <p:stCondLst>
                              <p:cond delay="2000"/>
                            </p:stCondLst>
                            <p:childTnLst>
                              <p:par>
                                <p:cTn id="62" presetID="9" presetClass="entr" presetSubtype="0" fill="hold" nodeType="afterEffect">
                                  <p:stCondLst>
                                    <p:cond delay="0"/>
                                  </p:stCondLst>
                                  <p:childTnLst>
                                    <p:set>
                                      <p:cBhvr>
                                        <p:cTn id="63" dur="1" fill="hold">
                                          <p:stCondLst>
                                            <p:cond delay="0"/>
                                          </p:stCondLst>
                                        </p:cTn>
                                        <p:tgtEl>
                                          <p:spTgt spid="411"/>
                                        </p:tgtEl>
                                        <p:attrNameLst>
                                          <p:attrName>style.visibility</p:attrName>
                                        </p:attrNameLst>
                                      </p:cBhvr>
                                      <p:to>
                                        <p:strVal val="visible"/>
                                      </p:to>
                                    </p:set>
                                    <p:animEffect transition="in" filter="dissolve">
                                      <p:cBhvr>
                                        <p:cTn id="64" dur="500"/>
                                        <p:tgtEl>
                                          <p:spTgt spid="411"/>
                                        </p:tgtEl>
                                      </p:cBhvr>
                                    </p:animEffect>
                                  </p:childTnLst>
                                </p:cTn>
                              </p:par>
                            </p:childTnLst>
                          </p:cTn>
                        </p:par>
                        <p:par>
                          <p:cTn id="65" fill="hold">
                            <p:stCondLst>
                              <p:cond delay="2500"/>
                            </p:stCondLst>
                            <p:childTnLst>
                              <p:par>
                                <p:cTn id="66" presetID="22" presetClass="entr" presetSubtype="1" fill="hold" nodeType="afterEffect">
                                  <p:stCondLst>
                                    <p:cond delay="0"/>
                                  </p:stCondLst>
                                  <p:childTnLst>
                                    <p:set>
                                      <p:cBhvr>
                                        <p:cTn id="67" dur="1" fill="hold">
                                          <p:stCondLst>
                                            <p:cond delay="0"/>
                                          </p:stCondLst>
                                        </p:cTn>
                                        <p:tgtEl>
                                          <p:spTgt spid="414"/>
                                        </p:tgtEl>
                                        <p:attrNameLst>
                                          <p:attrName>style.visibility</p:attrName>
                                        </p:attrNameLst>
                                      </p:cBhvr>
                                      <p:to>
                                        <p:strVal val="visible"/>
                                      </p:to>
                                    </p:set>
                                    <p:animEffect transition="in" filter="wipe(up)">
                                      <p:cBhvr>
                                        <p:cTn id="68" dur="500"/>
                                        <p:tgtEl>
                                          <p:spTgt spid="414"/>
                                        </p:tgtEl>
                                      </p:cBhvr>
                                    </p:animEffect>
                                  </p:childTnLst>
                                </p:cTn>
                              </p:par>
                            </p:childTnLst>
                          </p:cTn>
                        </p:par>
                        <p:par>
                          <p:cTn id="69" fill="hold">
                            <p:stCondLst>
                              <p:cond delay="3000"/>
                            </p:stCondLst>
                            <p:childTnLst>
                              <p:par>
                                <p:cTn id="70" presetID="22" presetClass="entr" presetSubtype="4" fill="hold" grpId="0" nodeType="afterEffect">
                                  <p:stCondLst>
                                    <p:cond delay="0"/>
                                  </p:stCondLst>
                                  <p:childTnLst>
                                    <p:set>
                                      <p:cBhvr>
                                        <p:cTn id="71" dur="1" fill="hold">
                                          <p:stCondLst>
                                            <p:cond delay="0"/>
                                          </p:stCondLst>
                                        </p:cTn>
                                        <p:tgtEl>
                                          <p:spTgt spid="415"/>
                                        </p:tgtEl>
                                        <p:attrNameLst>
                                          <p:attrName>style.visibility</p:attrName>
                                        </p:attrNameLst>
                                      </p:cBhvr>
                                      <p:to>
                                        <p:strVal val="visible"/>
                                      </p:to>
                                    </p:set>
                                    <p:animEffect transition="in" filter="wipe(down)">
                                      <p:cBhvr>
                                        <p:cTn id="72" dur="500"/>
                                        <p:tgtEl>
                                          <p:spTgt spid="415"/>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416"/>
                                        </p:tgtEl>
                                        <p:attrNameLst>
                                          <p:attrName>style.visibility</p:attrName>
                                        </p:attrNameLst>
                                      </p:cBhvr>
                                      <p:to>
                                        <p:strVal val="visible"/>
                                      </p:to>
                                    </p:set>
                                    <p:animEffect transition="in" filter="dissolve">
                                      <p:cBhvr>
                                        <p:cTn id="7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 grpId="0"/>
      <p:bldP spid="391" grpId="1"/>
      <p:bldP spid="397" grpId="0"/>
      <p:bldP spid="397" grpId="1"/>
      <p:bldP spid="404" grpId="0" animBg="1"/>
      <p:bldP spid="404" grpId="1" animBg="1"/>
      <p:bldP spid="415" grpId="0" animBg="1"/>
      <p:bldP spid="416"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Case study: Netflix</a:t>
            </a:r>
          </a:p>
        </p:txBody>
      </p:sp>
      <p:grpSp>
        <p:nvGrpSpPr>
          <p:cNvPr id="211" name="Group 249">
            <a:extLst>
              <a:ext uri="{FF2B5EF4-FFF2-40B4-BE49-F238E27FC236}">
                <a16:creationId xmlns:a16="http://schemas.microsoft.com/office/drawing/2014/main" id="{DC2DE88D-F145-E948-B983-48014339441E}"/>
              </a:ext>
            </a:extLst>
          </p:cNvPr>
          <p:cNvGrpSpPr>
            <a:grpSpLocks/>
          </p:cNvGrpSpPr>
          <p:nvPr/>
        </p:nvGrpSpPr>
        <p:grpSpPr bwMode="auto">
          <a:xfrm>
            <a:off x="2638476" y="3253801"/>
            <a:ext cx="463550" cy="638175"/>
            <a:chOff x="4140" y="429"/>
            <a:chExt cx="1425" cy="2396"/>
          </a:xfrm>
        </p:grpSpPr>
        <p:sp>
          <p:nvSpPr>
            <p:cNvPr id="212" name="Freeform 250">
              <a:extLst>
                <a:ext uri="{FF2B5EF4-FFF2-40B4-BE49-F238E27FC236}">
                  <a16:creationId xmlns:a16="http://schemas.microsoft.com/office/drawing/2014/main" id="{FCB93815-CCA0-E04F-9569-DC05B714ED2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0" name="Rectangle 251">
              <a:extLst>
                <a:ext uri="{FF2B5EF4-FFF2-40B4-BE49-F238E27FC236}">
                  <a16:creationId xmlns:a16="http://schemas.microsoft.com/office/drawing/2014/main" id="{7D816689-FBD1-FB49-905D-9FD083717175}"/>
                </a:ext>
              </a:extLst>
            </p:cNvPr>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21" name="Freeform 252">
              <a:extLst>
                <a:ext uri="{FF2B5EF4-FFF2-40B4-BE49-F238E27FC236}">
                  <a16:creationId xmlns:a16="http://schemas.microsoft.com/office/drawing/2014/main" id="{B56C72C1-DE55-6544-BE9B-D62BDFF695B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2" name="Freeform 253">
              <a:extLst>
                <a:ext uri="{FF2B5EF4-FFF2-40B4-BE49-F238E27FC236}">
                  <a16:creationId xmlns:a16="http://schemas.microsoft.com/office/drawing/2014/main" id="{18F64B1F-B17B-C444-9FCC-C0A5F916C54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3" name="Rectangle 254">
              <a:extLst>
                <a:ext uri="{FF2B5EF4-FFF2-40B4-BE49-F238E27FC236}">
                  <a16:creationId xmlns:a16="http://schemas.microsoft.com/office/drawing/2014/main" id="{ADFDDCAB-F6AC-1347-B347-1950ACC4C26F}"/>
                </a:ext>
              </a:extLst>
            </p:cNvPr>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4" name="Group 255">
              <a:extLst>
                <a:ext uri="{FF2B5EF4-FFF2-40B4-BE49-F238E27FC236}">
                  <a16:creationId xmlns:a16="http://schemas.microsoft.com/office/drawing/2014/main" id="{8C6919AC-FFBC-8840-992C-8B188151F96C}"/>
                </a:ext>
              </a:extLst>
            </p:cNvPr>
            <p:cNvGrpSpPr>
              <a:grpSpLocks/>
            </p:cNvGrpSpPr>
            <p:nvPr/>
          </p:nvGrpSpPr>
          <p:grpSpPr bwMode="auto">
            <a:xfrm>
              <a:off x="4749" y="668"/>
              <a:ext cx="581" cy="145"/>
              <a:chOff x="614" y="2568"/>
              <a:chExt cx="725" cy="139"/>
            </a:xfrm>
          </p:grpSpPr>
          <p:sp>
            <p:nvSpPr>
              <p:cNvPr id="449" name="AutoShape 256">
                <a:extLst>
                  <a:ext uri="{FF2B5EF4-FFF2-40B4-BE49-F238E27FC236}">
                    <a16:creationId xmlns:a16="http://schemas.microsoft.com/office/drawing/2014/main" id="{5EFE6127-7B08-2941-9AD4-D2348436316A}"/>
                  </a:ext>
                </a:extLst>
              </p:cNvPr>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50" name="AutoShape 257">
                <a:extLst>
                  <a:ext uri="{FF2B5EF4-FFF2-40B4-BE49-F238E27FC236}">
                    <a16:creationId xmlns:a16="http://schemas.microsoft.com/office/drawing/2014/main" id="{7F91CCC8-ABC2-7142-90E5-10399EF7B67D}"/>
                  </a:ext>
                </a:extLst>
              </p:cNvPr>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25" name="Rectangle 258">
              <a:extLst>
                <a:ext uri="{FF2B5EF4-FFF2-40B4-BE49-F238E27FC236}">
                  <a16:creationId xmlns:a16="http://schemas.microsoft.com/office/drawing/2014/main" id="{3FD3E50C-13FE-454F-970F-4CB1B3863C80}"/>
                </a:ext>
              </a:extLst>
            </p:cNvPr>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6" name="Group 259">
              <a:extLst>
                <a:ext uri="{FF2B5EF4-FFF2-40B4-BE49-F238E27FC236}">
                  <a16:creationId xmlns:a16="http://schemas.microsoft.com/office/drawing/2014/main" id="{55FB2F49-5847-5A4F-BB04-3277CE1DAB1F}"/>
                </a:ext>
              </a:extLst>
            </p:cNvPr>
            <p:cNvGrpSpPr>
              <a:grpSpLocks/>
            </p:cNvGrpSpPr>
            <p:nvPr/>
          </p:nvGrpSpPr>
          <p:grpSpPr bwMode="auto">
            <a:xfrm>
              <a:off x="4747" y="994"/>
              <a:ext cx="581" cy="134"/>
              <a:chOff x="614" y="2568"/>
              <a:chExt cx="725" cy="139"/>
            </a:xfrm>
          </p:grpSpPr>
          <p:sp>
            <p:nvSpPr>
              <p:cNvPr id="447" name="AutoShape 260">
                <a:extLst>
                  <a:ext uri="{FF2B5EF4-FFF2-40B4-BE49-F238E27FC236}">
                    <a16:creationId xmlns:a16="http://schemas.microsoft.com/office/drawing/2014/main" id="{09CD9DDB-30B9-864B-BE13-4CCD0DE861D0}"/>
                  </a:ext>
                </a:extLst>
              </p:cNvPr>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8" name="AutoShape 261">
                <a:extLst>
                  <a:ext uri="{FF2B5EF4-FFF2-40B4-BE49-F238E27FC236}">
                    <a16:creationId xmlns:a16="http://schemas.microsoft.com/office/drawing/2014/main" id="{E7A875A2-1548-0348-B867-F3DB83EC71C3}"/>
                  </a:ext>
                </a:extLst>
              </p:cNvPr>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27" name="Rectangle 262">
              <a:extLst>
                <a:ext uri="{FF2B5EF4-FFF2-40B4-BE49-F238E27FC236}">
                  <a16:creationId xmlns:a16="http://schemas.microsoft.com/office/drawing/2014/main" id="{44DA1987-6860-2A4B-ADAB-1DC2F5A417A5}"/>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28" name="Rectangle 263">
              <a:extLst>
                <a:ext uri="{FF2B5EF4-FFF2-40B4-BE49-F238E27FC236}">
                  <a16:creationId xmlns:a16="http://schemas.microsoft.com/office/drawing/2014/main" id="{CA71CBCC-E8C6-8545-95E6-8BA3A6DFC4FA}"/>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9" name="Group 264">
              <a:extLst>
                <a:ext uri="{FF2B5EF4-FFF2-40B4-BE49-F238E27FC236}">
                  <a16:creationId xmlns:a16="http://schemas.microsoft.com/office/drawing/2014/main" id="{AC6CDDE8-625C-2141-A4E8-70428EC84451}"/>
                </a:ext>
              </a:extLst>
            </p:cNvPr>
            <p:cNvGrpSpPr>
              <a:grpSpLocks/>
            </p:cNvGrpSpPr>
            <p:nvPr/>
          </p:nvGrpSpPr>
          <p:grpSpPr bwMode="auto">
            <a:xfrm>
              <a:off x="4735" y="1627"/>
              <a:ext cx="582" cy="151"/>
              <a:chOff x="614" y="2568"/>
              <a:chExt cx="725" cy="139"/>
            </a:xfrm>
          </p:grpSpPr>
          <p:sp>
            <p:nvSpPr>
              <p:cNvPr id="445" name="AutoShape 265">
                <a:extLst>
                  <a:ext uri="{FF2B5EF4-FFF2-40B4-BE49-F238E27FC236}">
                    <a16:creationId xmlns:a16="http://schemas.microsoft.com/office/drawing/2014/main" id="{66961152-A1B9-EE4C-B95E-4BFF3B2DD57D}"/>
                  </a:ext>
                </a:extLst>
              </p:cNvPr>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6" name="AutoShape 266">
                <a:extLst>
                  <a:ext uri="{FF2B5EF4-FFF2-40B4-BE49-F238E27FC236}">
                    <a16:creationId xmlns:a16="http://schemas.microsoft.com/office/drawing/2014/main" id="{EBAA2FB9-FFB4-8F48-B73C-8305D27509E2}"/>
                  </a:ext>
                </a:extLst>
              </p:cNvPr>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30" name="Freeform 267">
              <a:extLst>
                <a:ext uri="{FF2B5EF4-FFF2-40B4-BE49-F238E27FC236}">
                  <a16:creationId xmlns:a16="http://schemas.microsoft.com/office/drawing/2014/main" id="{C901D83F-7165-6A4D-9A4D-E50847306D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31" name="Group 268">
              <a:extLst>
                <a:ext uri="{FF2B5EF4-FFF2-40B4-BE49-F238E27FC236}">
                  <a16:creationId xmlns:a16="http://schemas.microsoft.com/office/drawing/2014/main" id="{0D1712F2-8FE8-DA4A-BA3A-39DF2386CB21}"/>
                </a:ext>
              </a:extLst>
            </p:cNvPr>
            <p:cNvGrpSpPr>
              <a:grpSpLocks/>
            </p:cNvGrpSpPr>
            <p:nvPr/>
          </p:nvGrpSpPr>
          <p:grpSpPr bwMode="auto">
            <a:xfrm>
              <a:off x="4739" y="1327"/>
              <a:ext cx="582" cy="139"/>
              <a:chOff x="614" y="2568"/>
              <a:chExt cx="725" cy="139"/>
            </a:xfrm>
          </p:grpSpPr>
          <p:sp>
            <p:nvSpPr>
              <p:cNvPr id="443" name="AutoShape 269">
                <a:extLst>
                  <a:ext uri="{FF2B5EF4-FFF2-40B4-BE49-F238E27FC236}">
                    <a16:creationId xmlns:a16="http://schemas.microsoft.com/office/drawing/2014/main" id="{1862B566-A9FF-064B-82BD-E8708A40FE48}"/>
                  </a:ext>
                </a:extLst>
              </p:cNvPr>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4" name="AutoShape 270">
                <a:extLst>
                  <a:ext uri="{FF2B5EF4-FFF2-40B4-BE49-F238E27FC236}">
                    <a16:creationId xmlns:a16="http://schemas.microsoft.com/office/drawing/2014/main" id="{A67231C6-49DE-0643-B55E-F32C7FFEF2D6}"/>
                  </a:ext>
                </a:extLst>
              </p:cNvPr>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32" name="Rectangle 271">
              <a:extLst>
                <a:ext uri="{FF2B5EF4-FFF2-40B4-BE49-F238E27FC236}">
                  <a16:creationId xmlns:a16="http://schemas.microsoft.com/office/drawing/2014/main" id="{90DCDC82-64AC-7646-AC39-C306E476B92D}"/>
                </a:ext>
              </a:extLst>
            </p:cNvPr>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3" name="Freeform 272">
              <a:extLst>
                <a:ext uri="{FF2B5EF4-FFF2-40B4-BE49-F238E27FC236}">
                  <a16:creationId xmlns:a16="http://schemas.microsoft.com/office/drawing/2014/main" id="{40CDD311-9FAC-D64D-AD01-1F5A792B77C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4" name="Freeform 273">
              <a:extLst>
                <a:ext uri="{FF2B5EF4-FFF2-40B4-BE49-F238E27FC236}">
                  <a16:creationId xmlns:a16="http://schemas.microsoft.com/office/drawing/2014/main" id="{59A0BF6F-7EFD-C548-8BD6-D827D05E3CD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 name="Oval 274">
              <a:extLst>
                <a:ext uri="{FF2B5EF4-FFF2-40B4-BE49-F238E27FC236}">
                  <a16:creationId xmlns:a16="http://schemas.microsoft.com/office/drawing/2014/main" id="{03BA801D-41FC-014B-A14B-11AA4C732FF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6" name="Freeform 275">
              <a:extLst>
                <a:ext uri="{FF2B5EF4-FFF2-40B4-BE49-F238E27FC236}">
                  <a16:creationId xmlns:a16="http://schemas.microsoft.com/office/drawing/2014/main" id="{099A575D-83C3-F842-8CD8-831A2DAA7DC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7" name="AutoShape 276">
              <a:extLst>
                <a:ext uri="{FF2B5EF4-FFF2-40B4-BE49-F238E27FC236}">
                  <a16:creationId xmlns:a16="http://schemas.microsoft.com/office/drawing/2014/main" id="{D7677505-F626-1746-A735-2E420950B7AB}"/>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8" name="AutoShape 277">
              <a:extLst>
                <a:ext uri="{FF2B5EF4-FFF2-40B4-BE49-F238E27FC236}">
                  <a16:creationId xmlns:a16="http://schemas.microsoft.com/office/drawing/2014/main" id="{E1BB1DA2-72D8-FC4E-BE3B-8833A67B046B}"/>
                </a:ext>
              </a:extLst>
            </p:cNvPr>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9" name="Oval 278">
              <a:extLst>
                <a:ext uri="{FF2B5EF4-FFF2-40B4-BE49-F238E27FC236}">
                  <a16:creationId xmlns:a16="http://schemas.microsoft.com/office/drawing/2014/main" id="{86DD6C5F-5AD3-7244-AE6F-7BB38F86DEBC}"/>
                </a:ext>
              </a:extLst>
            </p:cNvPr>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0" name="Oval 279">
              <a:extLst>
                <a:ext uri="{FF2B5EF4-FFF2-40B4-BE49-F238E27FC236}">
                  <a16:creationId xmlns:a16="http://schemas.microsoft.com/office/drawing/2014/main" id="{30874699-F299-B244-82CD-DF1DDDFD0D2B}"/>
                </a:ext>
              </a:extLst>
            </p:cNvPr>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441" name="Oval 280">
              <a:extLst>
                <a:ext uri="{FF2B5EF4-FFF2-40B4-BE49-F238E27FC236}">
                  <a16:creationId xmlns:a16="http://schemas.microsoft.com/office/drawing/2014/main" id="{D9E7AAA9-D715-814A-8A10-88AC4520AB23}"/>
                </a:ext>
              </a:extLst>
            </p:cNvPr>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2" name="Rectangle 281">
              <a:extLst>
                <a:ext uri="{FF2B5EF4-FFF2-40B4-BE49-F238E27FC236}">
                  <a16:creationId xmlns:a16="http://schemas.microsoft.com/office/drawing/2014/main" id="{D7FC1755-A8B1-6E42-B025-CE2DB51AF8C6}"/>
                </a:ext>
              </a:extLst>
            </p:cNvPr>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451" name="Group 542">
            <a:extLst>
              <a:ext uri="{FF2B5EF4-FFF2-40B4-BE49-F238E27FC236}">
                <a16:creationId xmlns:a16="http://schemas.microsoft.com/office/drawing/2014/main" id="{7A38A836-6593-9A42-AE63-1ED4221CF20E}"/>
              </a:ext>
            </a:extLst>
          </p:cNvPr>
          <p:cNvGrpSpPr>
            <a:grpSpLocks/>
          </p:cNvGrpSpPr>
          <p:nvPr/>
        </p:nvGrpSpPr>
        <p:grpSpPr bwMode="auto">
          <a:xfrm>
            <a:off x="4670476" y="5093714"/>
            <a:ext cx="963612" cy="835025"/>
            <a:chOff x="-44" y="1473"/>
            <a:chExt cx="981" cy="1105"/>
          </a:xfrm>
        </p:grpSpPr>
        <p:pic>
          <p:nvPicPr>
            <p:cNvPr id="452" name="Picture 529" descr="desktop_computer_stylized_medium">
              <a:extLst>
                <a:ext uri="{FF2B5EF4-FFF2-40B4-BE49-F238E27FC236}">
                  <a16:creationId xmlns:a16="http://schemas.microsoft.com/office/drawing/2014/main" id="{B3BCEE82-F766-0D48-BEBF-5FD9F23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 name="Freeform 530">
              <a:extLst>
                <a:ext uri="{FF2B5EF4-FFF2-40B4-BE49-F238E27FC236}">
                  <a16:creationId xmlns:a16="http://schemas.microsoft.com/office/drawing/2014/main" id="{05562E7D-AE9A-C04C-BE98-096033A1FF4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pic>
        <p:nvPicPr>
          <p:cNvPr id="454" name="Picture 7" descr="Bob">
            <a:extLst>
              <a:ext uri="{FF2B5EF4-FFF2-40B4-BE49-F238E27FC236}">
                <a16:creationId xmlns:a16="http://schemas.microsoft.com/office/drawing/2014/main" id="{12821AF3-0AD5-E040-8D7E-E82A80B4B9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34026" y="5898576"/>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1403789-EA42-2A49-8265-DC4A656386FD}"/>
              </a:ext>
            </a:extLst>
          </p:cNvPr>
          <p:cNvGrpSpPr/>
          <p:nvPr/>
        </p:nvGrpSpPr>
        <p:grpSpPr>
          <a:xfrm>
            <a:off x="3016301" y="3906264"/>
            <a:ext cx="1804987" cy="1489075"/>
            <a:chOff x="3016301" y="3906264"/>
            <a:chExt cx="1804987" cy="1489075"/>
          </a:xfrm>
        </p:grpSpPr>
        <p:cxnSp>
          <p:nvCxnSpPr>
            <p:cNvPr id="455" name="Straight Arrow Connector 484">
              <a:extLst>
                <a:ext uri="{FF2B5EF4-FFF2-40B4-BE49-F238E27FC236}">
                  <a16:creationId xmlns:a16="http://schemas.microsoft.com/office/drawing/2014/main" id="{D44E3F5B-9AB2-4D4B-B90E-A5FD4645A3F6}"/>
                </a:ext>
              </a:extLst>
            </p:cNvPr>
            <p:cNvCxnSpPr>
              <a:cxnSpLocks noChangeShapeType="1"/>
            </p:cNvCxnSpPr>
            <p:nvPr/>
          </p:nvCxnSpPr>
          <p:spPr bwMode="auto">
            <a:xfrm>
              <a:off x="3016301" y="3906264"/>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56" name="Group 61440">
              <a:extLst>
                <a:ext uri="{FF2B5EF4-FFF2-40B4-BE49-F238E27FC236}">
                  <a16:creationId xmlns:a16="http://schemas.microsoft.com/office/drawing/2014/main" id="{0B16557C-7573-BA4A-856A-D33B5CB5B7A3}"/>
                </a:ext>
              </a:extLst>
            </p:cNvPr>
            <p:cNvGrpSpPr>
              <a:grpSpLocks/>
            </p:cNvGrpSpPr>
            <p:nvPr/>
          </p:nvGrpSpPr>
          <p:grpSpPr bwMode="auto">
            <a:xfrm>
              <a:off x="3403651" y="4149151"/>
              <a:ext cx="317500" cy="368300"/>
              <a:chOff x="1614533" y="4280420"/>
              <a:chExt cx="317511" cy="369332"/>
            </a:xfrm>
          </p:grpSpPr>
          <p:sp>
            <p:nvSpPr>
              <p:cNvPr id="457" name="Oval 486">
                <a:extLst>
                  <a:ext uri="{FF2B5EF4-FFF2-40B4-BE49-F238E27FC236}">
                    <a16:creationId xmlns:a16="http://schemas.microsoft.com/office/drawing/2014/main" id="{6FBDEA9B-A4E3-DC45-99F2-3CD2D3743FE9}"/>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58" name="TextBox 487">
                <a:extLst>
                  <a:ext uri="{FF2B5EF4-FFF2-40B4-BE49-F238E27FC236}">
                    <a16:creationId xmlns:a16="http://schemas.microsoft.com/office/drawing/2014/main" id="{BF956028-FA6A-E048-A4DE-AA5FE56A2532}"/>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1</a:t>
                </a:r>
              </a:p>
            </p:txBody>
          </p:sp>
        </p:grpSp>
      </p:grpSp>
      <p:sp>
        <p:nvSpPr>
          <p:cNvPr id="459" name="TextBox 488">
            <a:extLst>
              <a:ext uri="{FF2B5EF4-FFF2-40B4-BE49-F238E27FC236}">
                <a16:creationId xmlns:a16="http://schemas.microsoft.com/office/drawing/2014/main" id="{7CD9529E-BB69-674C-8CCE-D620F80DD720}"/>
              </a:ext>
            </a:extLst>
          </p:cNvPr>
          <p:cNvSpPr txBox="1">
            <a:spLocks noChangeArrowheads="1"/>
          </p:cNvSpPr>
          <p:nvPr/>
        </p:nvSpPr>
        <p:spPr bwMode="auto">
          <a:xfrm>
            <a:off x="2317984" y="4489458"/>
            <a:ext cx="203358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1800">
                <a:latin typeface="Calibri" panose="020F0502020204030204" pitchFamily="34" charset="0"/>
                <a:cs typeface="Calibri" panose="020F0502020204030204" pitchFamily="34" charset="0"/>
              </a:rPr>
              <a:t>Bob manages      Netflix account</a:t>
            </a:r>
          </a:p>
        </p:txBody>
      </p:sp>
      <p:sp>
        <p:nvSpPr>
          <p:cNvPr id="460" name="TextBox 490">
            <a:extLst>
              <a:ext uri="{FF2B5EF4-FFF2-40B4-BE49-F238E27FC236}">
                <a16:creationId xmlns:a16="http://schemas.microsoft.com/office/drawing/2014/main" id="{9CF55E3F-8313-CD40-8CD5-485D44A5AA6B}"/>
              </a:ext>
            </a:extLst>
          </p:cNvPr>
          <p:cNvSpPr txBox="1">
            <a:spLocks noChangeArrowheads="1"/>
          </p:cNvSpPr>
          <p:nvPr/>
        </p:nvSpPr>
        <p:spPr bwMode="auto">
          <a:xfrm>
            <a:off x="1932038" y="2701351"/>
            <a:ext cx="20335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a:latin typeface="Arial Narrow" panose="020B0604020202020204" pitchFamily="34" charset="0"/>
              </a:rPr>
              <a:t>Netflix registration,</a:t>
            </a:r>
          </a:p>
          <a:p>
            <a:pPr algn="ctr">
              <a:lnSpc>
                <a:spcPts val="1600"/>
              </a:lnSpc>
            </a:pPr>
            <a:r>
              <a:rPr lang="en-US" altLang="en-US" sz="1800">
                <a:latin typeface="Arial Narrow" panose="020B0604020202020204" pitchFamily="34" charset="0"/>
              </a:rPr>
              <a:t>accounting servers</a:t>
            </a:r>
          </a:p>
        </p:txBody>
      </p:sp>
      <p:sp>
        <p:nvSpPr>
          <p:cNvPr id="461" name="Freeform 1287">
            <a:extLst>
              <a:ext uri="{FF2B5EF4-FFF2-40B4-BE49-F238E27FC236}">
                <a16:creationId xmlns:a16="http://schemas.microsoft.com/office/drawing/2014/main" id="{AE7634ED-5E64-3B47-8B51-CF5A43DAB0D5}"/>
              </a:ext>
            </a:extLst>
          </p:cNvPr>
          <p:cNvSpPr>
            <a:spLocks/>
          </p:cNvSpPr>
          <p:nvPr/>
        </p:nvSpPr>
        <p:spPr bwMode="auto">
          <a:xfrm>
            <a:off x="4197401" y="1571051"/>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p:spPr>
        <p:txBody>
          <a:bodyPr/>
          <a:lstStyle/>
          <a:p>
            <a:endParaRPr lang="en-US"/>
          </a:p>
        </p:txBody>
      </p:sp>
      <p:grpSp>
        <p:nvGrpSpPr>
          <p:cNvPr id="462" name="Group 249">
            <a:extLst>
              <a:ext uri="{FF2B5EF4-FFF2-40B4-BE49-F238E27FC236}">
                <a16:creationId xmlns:a16="http://schemas.microsoft.com/office/drawing/2014/main" id="{C832B5AA-BA38-E34B-B461-2A79B48822E7}"/>
              </a:ext>
            </a:extLst>
          </p:cNvPr>
          <p:cNvGrpSpPr>
            <a:grpSpLocks/>
          </p:cNvGrpSpPr>
          <p:nvPr/>
        </p:nvGrpSpPr>
        <p:grpSpPr bwMode="auto">
          <a:xfrm>
            <a:off x="4443463" y="1936176"/>
            <a:ext cx="365125" cy="636588"/>
            <a:chOff x="4140" y="429"/>
            <a:chExt cx="1425" cy="2396"/>
          </a:xfrm>
        </p:grpSpPr>
        <p:sp>
          <p:nvSpPr>
            <p:cNvPr id="463" name="Freeform 250">
              <a:extLst>
                <a:ext uri="{FF2B5EF4-FFF2-40B4-BE49-F238E27FC236}">
                  <a16:creationId xmlns:a16="http://schemas.microsoft.com/office/drawing/2014/main" id="{8B3EFE93-7D1E-D344-B712-AA3E9FADE2D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4" name="Rectangle 251">
              <a:extLst>
                <a:ext uri="{FF2B5EF4-FFF2-40B4-BE49-F238E27FC236}">
                  <a16:creationId xmlns:a16="http://schemas.microsoft.com/office/drawing/2014/main" id="{5142709B-53D3-394E-9D07-063DEA97C45C}"/>
                </a:ext>
              </a:extLst>
            </p:cNvPr>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65" name="Freeform 252">
              <a:extLst>
                <a:ext uri="{FF2B5EF4-FFF2-40B4-BE49-F238E27FC236}">
                  <a16:creationId xmlns:a16="http://schemas.microsoft.com/office/drawing/2014/main" id="{AFA1A026-EFF1-0943-B7EA-BCA478B88E6F}"/>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6" name="Freeform 253">
              <a:extLst>
                <a:ext uri="{FF2B5EF4-FFF2-40B4-BE49-F238E27FC236}">
                  <a16:creationId xmlns:a16="http://schemas.microsoft.com/office/drawing/2014/main" id="{AFC698BF-4C02-BC40-AC93-FB5735095CC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7" name="Rectangle 254">
              <a:extLst>
                <a:ext uri="{FF2B5EF4-FFF2-40B4-BE49-F238E27FC236}">
                  <a16:creationId xmlns:a16="http://schemas.microsoft.com/office/drawing/2014/main" id="{27F3B44A-07AD-BA4D-906F-99DF645B4910}"/>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68" name="Group 255">
              <a:extLst>
                <a:ext uri="{FF2B5EF4-FFF2-40B4-BE49-F238E27FC236}">
                  <a16:creationId xmlns:a16="http://schemas.microsoft.com/office/drawing/2014/main" id="{C43D2839-B7BF-694D-975D-7CAD2C3C0036}"/>
                </a:ext>
              </a:extLst>
            </p:cNvPr>
            <p:cNvGrpSpPr>
              <a:grpSpLocks/>
            </p:cNvGrpSpPr>
            <p:nvPr/>
          </p:nvGrpSpPr>
          <p:grpSpPr bwMode="auto">
            <a:xfrm>
              <a:off x="4749" y="668"/>
              <a:ext cx="581" cy="145"/>
              <a:chOff x="614" y="2568"/>
              <a:chExt cx="725" cy="139"/>
            </a:xfrm>
          </p:grpSpPr>
          <p:sp>
            <p:nvSpPr>
              <p:cNvPr id="493" name="AutoShape 256">
                <a:extLst>
                  <a:ext uri="{FF2B5EF4-FFF2-40B4-BE49-F238E27FC236}">
                    <a16:creationId xmlns:a16="http://schemas.microsoft.com/office/drawing/2014/main" id="{DF73D935-199A-DB4F-982E-4FD09073BCC3}"/>
                  </a:ext>
                </a:extLst>
              </p:cNvPr>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4" name="AutoShape 257">
                <a:extLst>
                  <a:ext uri="{FF2B5EF4-FFF2-40B4-BE49-F238E27FC236}">
                    <a16:creationId xmlns:a16="http://schemas.microsoft.com/office/drawing/2014/main" id="{0B62903F-2CF1-DB41-8BE5-4719AA91FA25}"/>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69" name="Rectangle 258">
              <a:extLst>
                <a:ext uri="{FF2B5EF4-FFF2-40B4-BE49-F238E27FC236}">
                  <a16:creationId xmlns:a16="http://schemas.microsoft.com/office/drawing/2014/main" id="{3EEE95AA-2248-7C48-9119-E8C3321051F1}"/>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70" name="Group 259">
              <a:extLst>
                <a:ext uri="{FF2B5EF4-FFF2-40B4-BE49-F238E27FC236}">
                  <a16:creationId xmlns:a16="http://schemas.microsoft.com/office/drawing/2014/main" id="{9A0290EC-59BF-2F4D-BD25-1C0289B89B4D}"/>
                </a:ext>
              </a:extLst>
            </p:cNvPr>
            <p:cNvGrpSpPr>
              <a:grpSpLocks/>
            </p:cNvGrpSpPr>
            <p:nvPr/>
          </p:nvGrpSpPr>
          <p:grpSpPr bwMode="auto">
            <a:xfrm>
              <a:off x="4747" y="994"/>
              <a:ext cx="581" cy="134"/>
              <a:chOff x="614" y="2568"/>
              <a:chExt cx="725" cy="139"/>
            </a:xfrm>
          </p:grpSpPr>
          <p:sp>
            <p:nvSpPr>
              <p:cNvPr id="491" name="AutoShape 260">
                <a:extLst>
                  <a:ext uri="{FF2B5EF4-FFF2-40B4-BE49-F238E27FC236}">
                    <a16:creationId xmlns:a16="http://schemas.microsoft.com/office/drawing/2014/main" id="{7FBFA811-AD2E-5049-AE53-0186EFA3C48E}"/>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2" name="AutoShape 261">
                <a:extLst>
                  <a:ext uri="{FF2B5EF4-FFF2-40B4-BE49-F238E27FC236}">
                    <a16:creationId xmlns:a16="http://schemas.microsoft.com/office/drawing/2014/main" id="{52480638-42C8-6641-9C97-E73704C2F0A0}"/>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1" name="Rectangle 262">
              <a:extLst>
                <a:ext uri="{FF2B5EF4-FFF2-40B4-BE49-F238E27FC236}">
                  <a16:creationId xmlns:a16="http://schemas.microsoft.com/office/drawing/2014/main" id="{BFA8FFEA-5262-2040-AA47-EEDB12FC43D2}"/>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72" name="Rectangle 263">
              <a:extLst>
                <a:ext uri="{FF2B5EF4-FFF2-40B4-BE49-F238E27FC236}">
                  <a16:creationId xmlns:a16="http://schemas.microsoft.com/office/drawing/2014/main" id="{8396F506-0BBD-A443-9550-83889BF429DD}"/>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73" name="Group 264">
              <a:extLst>
                <a:ext uri="{FF2B5EF4-FFF2-40B4-BE49-F238E27FC236}">
                  <a16:creationId xmlns:a16="http://schemas.microsoft.com/office/drawing/2014/main" id="{F2DAEB7E-7F31-F74A-8053-5EA45BC4F954}"/>
                </a:ext>
              </a:extLst>
            </p:cNvPr>
            <p:cNvGrpSpPr>
              <a:grpSpLocks/>
            </p:cNvGrpSpPr>
            <p:nvPr/>
          </p:nvGrpSpPr>
          <p:grpSpPr bwMode="auto">
            <a:xfrm>
              <a:off x="4735" y="1627"/>
              <a:ext cx="582" cy="151"/>
              <a:chOff x="614" y="2568"/>
              <a:chExt cx="725" cy="139"/>
            </a:xfrm>
          </p:grpSpPr>
          <p:sp>
            <p:nvSpPr>
              <p:cNvPr id="489" name="AutoShape 265">
                <a:extLst>
                  <a:ext uri="{FF2B5EF4-FFF2-40B4-BE49-F238E27FC236}">
                    <a16:creationId xmlns:a16="http://schemas.microsoft.com/office/drawing/2014/main" id="{E202102F-D0BF-F043-A101-0585762C43C3}"/>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0" name="AutoShape 266">
                <a:extLst>
                  <a:ext uri="{FF2B5EF4-FFF2-40B4-BE49-F238E27FC236}">
                    <a16:creationId xmlns:a16="http://schemas.microsoft.com/office/drawing/2014/main" id="{E8A94FF0-B560-A94F-91F4-4E5472AC5321}"/>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4" name="Freeform 267">
              <a:extLst>
                <a:ext uri="{FF2B5EF4-FFF2-40B4-BE49-F238E27FC236}">
                  <a16:creationId xmlns:a16="http://schemas.microsoft.com/office/drawing/2014/main" id="{F55BD7D4-3704-D84A-AE65-92AC70C7FCF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75" name="Group 268">
              <a:extLst>
                <a:ext uri="{FF2B5EF4-FFF2-40B4-BE49-F238E27FC236}">
                  <a16:creationId xmlns:a16="http://schemas.microsoft.com/office/drawing/2014/main" id="{76F5D927-0206-E441-A4B8-B6AFBF7041DB}"/>
                </a:ext>
              </a:extLst>
            </p:cNvPr>
            <p:cNvGrpSpPr>
              <a:grpSpLocks/>
            </p:cNvGrpSpPr>
            <p:nvPr/>
          </p:nvGrpSpPr>
          <p:grpSpPr bwMode="auto">
            <a:xfrm>
              <a:off x="4739" y="1327"/>
              <a:ext cx="582" cy="139"/>
              <a:chOff x="614" y="2568"/>
              <a:chExt cx="725" cy="139"/>
            </a:xfrm>
          </p:grpSpPr>
          <p:sp>
            <p:nvSpPr>
              <p:cNvPr id="487" name="AutoShape 269">
                <a:extLst>
                  <a:ext uri="{FF2B5EF4-FFF2-40B4-BE49-F238E27FC236}">
                    <a16:creationId xmlns:a16="http://schemas.microsoft.com/office/drawing/2014/main" id="{A7876F51-5DD6-9D4C-93F2-AA353B717021}"/>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8" name="AutoShape 270">
                <a:extLst>
                  <a:ext uri="{FF2B5EF4-FFF2-40B4-BE49-F238E27FC236}">
                    <a16:creationId xmlns:a16="http://schemas.microsoft.com/office/drawing/2014/main" id="{B17F25D8-191C-D34B-9D8C-416931495DD1}"/>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6" name="Rectangle 271">
              <a:extLst>
                <a:ext uri="{FF2B5EF4-FFF2-40B4-BE49-F238E27FC236}">
                  <a16:creationId xmlns:a16="http://schemas.microsoft.com/office/drawing/2014/main" id="{870139C0-3422-414F-BE74-A5D5FC9039F1}"/>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77" name="Freeform 272">
              <a:extLst>
                <a:ext uri="{FF2B5EF4-FFF2-40B4-BE49-F238E27FC236}">
                  <a16:creationId xmlns:a16="http://schemas.microsoft.com/office/drawing/2014/main" id="{1BF02360-9958-334C-80C1-C05EF171AE7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8" name="Freeform 273">
              <a:extLst>
                <a:ext uri="{FF2B5EF4-FFF2-40B4-BE49-F238E27FC236}">
                  <a16:creationId xmlns:a16="http://schemas.microsoft.com/office/drawing/2014/main" id="{65FFA63F-5B33-1247-825D-720BA02E1E67}"/>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9" name="Oval 274">
              <a:extLst>
                <a:ext uri="{FF2B5EF4-FFF2-40B4-BE49-F238E27FC236}">
                  <a16:creationId xmlns:a16="http://schemas.microsoft.com/office/drawing/2014/main" id="{7B8A133C-C808-4749-84AB-D3FA37E91374}"/>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0" name="Freeform 275">
              <a:extLst>
                <a:ext uri="{FF2B5EF4-FFF2-40B4-BE49-F238E27FC236}">
                  <a16:creationId xmlns:a16="http://schemas.microsoft.com/office/drawing/2014/main" id="{E6408E07-86FD-C140-AA6A-F706833C242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 name="AutoShape 276">
              <a:extLst>
                <a:ext uri="{FF2B5EF4-FFF2-40B4-BE49-F238E27FC236}">
                  <a16:creationId xmlns:a16="http://schemas.microsoft.com/office/drawing/2014/main" id="{9D7F9ADA-2A0C-CB41-8A6A-25721BFBEBA2}"/>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2" name="AutoShape 277">
              <a:extLst>
                <a:ext uri="{FF2B5EF4-FFF2-40B4-BE49-F238E27FC236}">
                  <a16:creationId xmlns:a16="http://schemas.microsoft.com/office/drawing/2014/main" id="{260C5EF9-AEA9-5E42-8C56-F20705FC19D5}"/>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3" name="Oval 278">
              <a:extLst>
                <a:ext uri="{FF2B5EF4-FFF2-40B4-BE49-F238E27FC236}">
                  <a16:creationId xmlns:a16="http://schemas.microsoft.com/office/drawing/2014/main" id="{48A974CE-E5E7-0843-AB61-75D84B27AC70}"/>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4" name="Oval 279">
              <a:extLst>
                <a:ext uri="{FF2B5EF4-FFF2-40B4-BE49-F238E27FC236}">
                  <a16:creationId xmlns:a16="http://schemas.microsoft.com/office/drawing/2014/main" id="{8B9436BF-CE3E-FC4C-8122-7385AACCF917}"/>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485" name="Oval 280">
              <a:extLst>
                <a:ext uri="{FF2B5EF4-FFF2-40B4-BE49-F238E27FC236}">
                  <a16:creationId xmlns:a16="http://schemas.microsoft.com/office/drawing/2014/main" id="{85DCCE21-DE23-174A-818D-0DCA727B47F2}"/>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6" name="Rectangle 281">
              <a:extLst>
                <a:ext uri="{FF2B5EF4-FFF2-40B4-BE49-F238E27FC236}">
                  <a16:creationId xmlns:a16="http://schemas.microsoft.com/office/drawing/2014/main" id="{C8A94C3E-7DAE-EF4F-8A72-248A1E2AD3E4}"/>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495" name="Group 249">
            <a:extLst>
              <a:ext uri="{FF2B5EF4-FFF2-40B4-BE49-F238E27FC236}">
                <a16:creationId xmlns:a16="http://schemas.microsoft.com/office/drawing/2014/main" id="{9A322CEC-1E3F-7643-9B34-48DAE04B90AA}"/>
              </a:ext>
            </a:extLst>
          </p:cNvPr>
          <p:cNvGrpSpPr>
            <a:grpSpLocks/>
          </p:cNvGrpSpPr>
          <p:nvPr/>
        </p:nvGrpSpPr>
        <p:grpSpPr bwMode="auto">
          <a:xfrm>
            <a:off x="5880151" y="2102864"/>
            <a:ext cx="365125" cy="636587"/>
            <a:chOff x="4140" y="429"/>
            <a:chExt cx="1425" cy="2396"/>
          </a:xfrm>
        </p:grpSpPr>
        <p:sp>
          <p:nvSpPr>
            <p:cNvPr id="496" name="Freeform 250">
              <a:extLst>
                <a:ext uri="{FF2B5EF4-FFF2-40B4-BE49-F238E27FC236}">
                  <a16:creationId xmlns:a16="http://schemas.microsoft.com/office/drawing/2014/main" id="{BF704524-7EBB-D046-9683-21898A082D1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7" name="Rectangle 251">
              <a:extLst>
                <a:ext uri="{FF2B5EF4-FFF2-40B4-BE49-F238E27FC236}">
                  <a16:creationId xmlns:a16="http://schemas.microsoft.com/office/drawing/2014/main" id="{25DAEF71-0572-E646-9697-11A16EA0AFB2}"/>
                </a:ext>
              </a:extLst>
            </p:cNvPr>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8" name="Freeform 252">
              <a:extLst>
                <a:ext uri="{FF2B5EF4-FFF2-40B4-BE49-F238E27FC236}">
                  <a16:creationId xmlns:a16="http://schemas.microsoft.com/office/drawing/2014/main" id="{35B829A5-713F-1B4F-9D13-FEC76AAA5F6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9" name="Freeform 253">
              <a:extLst>
                <a:ext uri="{FF2B5EF4-FFF2-40B4-BE49-F238E27FC236}">
                  <a16:creationId xmlns:a16="http://schemas.microsoft.com/office/drawing/2014/main" id="{6265744D-6FF5-0641-AFBC-2D2A5534BE6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0" name="Rectangle 254">
              <a:extLst>
                <a:ext uri="{FF2B5EF4-FFF2-40B4-BE49-F238E27FC236}">
                  <a16:creationId xmlns:a16="http://schemas.microsoft.com/office/drawing/2014/main" id="{1AAF2320-D199-C640-AE43-35565BFFD106}"/>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1" name="Group 255">
              <a:extLst>
                <a:ext uri="{FF2B5EF4-FFF2-40B4-BE49-F238E27FC236}">
                  <a16:creationId xmlns:a16="http://schemas.microsoft.com/office/drawing/2014/main" id="{B10EABF4-670D-6D45-A736-FED4B682374D}"/>
                </a:ext>
              </a:extLst>
            </p:cNvPr>
            <p:cNvGrpSpPr>
              <a:grpSpLocks/>
            </p:cNvGrpSpPr>
            <p:nvPr/>
          </p:nvGrpSpPr>
          <p:grpSpPr bwMode="auto">
            <a:xfrm>
              <a:off x="4749" y="668"/>
              <a:ext cx="581" cy="145"/>
              <a:chOff x="614" y="2568"/>
              <a:chExt cx="725" cy="139"/>
            </a:xfrm>
          </p:grpSpPr>
          <p:sp>
            <p:nvSpPr>
              <p:cNvPr id="526" name="AutoShape 256">
                <a:extLst>
                  <a:ext uri="{FF2B5EF4-FFF2-40B4-BE49-F238E27FC236}">
                    <a16:creationId xmlns:a16="http://schemas.microsoft.com/office/drawing/2014/main" id="{75E48B8A-3A1E-A141-AF76-5519486A653B}"/>
                  </a:ext>
                </a:extLst>
              </p:cNvPr>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7" name="AutoShape 257">
                <a:extLst>
                  <a:ext uri="{FF2B5EF4-FFF2-40B4-BE49-F238E27FC236}">
                    <a16:creationId xmlns:a16="http://schemas.microsoft.com/office/drawing/2014/main" id="{260A31AE-0644-334E-9F1F-F662F259CAB9}"/>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2" name="Rectangle 258">
              <a:extLst>
                <a:ext uri="{FF2B5EF4-FFF2-40B4-BE49-F238E27FC236}">
                  <a16:creationId xmlns:a16="http://schemas.microsoft.com/office/drawing/2014/main" id="{B4BF49CC-58CB-4846-83BB-E502B41B988E}"/>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3" name="Group 259">
              <a:extLst>
                <a:ext uri="{FF2B5EF4-FFF2-40B4-BE49-F238E27FC236}">
                  <a16:creationId xmlns:a16="http://schemas.microsoft.com/office/drawing/2014/main" id="{6B79FC1D-F979-7742-B232-710419BA8176}"/>
                </a:ext>
              </a:extLst>
            </p:cNvPr>
            <p:cNvGrpSpPr>
              <a:grpSpLocks/>
            </p:cNvGrpSpPr>
            <p:nvPr/>
          </p:nvGrpSpPr>
          <p:grpSpPr bwMode="auto">
            <a:xfrm>
              <a:off x="4747" y="994"/>
              <a:ext cx="581" cy="134"/>
              <a:chOff x="614" y="2568"/>
              <a:chExt cx="725" cy="139"/>
            </a:xfrm>
          </p:grpSpPr>
          <p:sp>
            <p:nvSpPr>
              <p:cNvPr id="524" name="AutoShape 260">
                <a:extLst>
                  <a:ext uri="{FF2B5EF4-FFF2-40B4-BE49-F238E27FC236}">
                    <a16:creationId xmlns:a16="http://schemas.microsoft.com/office/drawing/2014/main" id="{074BB552-0E48-7D41-ACD4-2AF8E5822E29}"/>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5" name="AutoShape 261">
                <a:extLst>
                  <a:ext uri="{FF2B5EF4-FFF2-40B4-BE49-F238E27FC236}">
                    <a16:creationId xmlns:a16="http://schemas.microsoft.com/office/drawing/2014/main" id="{CEE20A4D-9CF2-CA4E-A3DF-6F08CE852BAF}"/>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4" name="Rectangle 262">
              <a:extLst>
                <a:ext uri="{FF2B5EF4-FFF2-40B4-BE49-F238E27FC236}">
                  <a16:creationId xmlns:a16="http://schemas.microsoft.com/office/drawing/2014/main" id="{A952D499-A470-9C48-AB25-30866EA10103}"/>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05" name="Rectangle 263">
              <a:extLst>
                <a:ext uri="{FF2B5EF4-FFF2-40B4-BE49-F238E27FC236}">
                  <a16:creationId xmlns:a16="http://schemas.microsoft.com/office/drawing/2014/main" id="{C2983F57-3316-D84C-9547-C24897ACD46C}"/>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6" name="Group 264">
              <a:extLst>
                <a:ext uri="{FF2B5EF4-FFF2-40B4-BE49-F238E27FC236}">
                  <a16:creationId xmlns:a16="http://schemas.microsoft.com/office/drawing/2014/main" id="{CBB38ADC-7FEA-984C-9982-22207791C146}"/>
                </a:ext>
              </a:extLst>
            </p:cNvPr>
            <p:cNvGrpSpPr>
              <a:grpSpLocks/>
            </p:cNvGrpSpPr>
            <p:nvPr/>
          </p:nvGrpSpPr>
          <p:grpSpPr bwMode="auto">
            <a:xfrm>
              <a:off x="4735" y="1627"/>
              <a:ext cx="582" cy="151"/>
              <a:chOff x="614" y="2568"/>
              <a:chExt cx="725" cy="139"/>
            </a:xfrm>
          </p:grpSpPr>
          <p:sp>
            <p:nvSpPr>
              <p:cNvPr id="522" name="AutoShape 265">
                <a:extLst>
                  <a:ext uri="{FF2B5EF4-FFF2-40B4-BE49-F238E27FC236}">
                    <a16:creationId xmlns:a16="http://schemas.microsoft.com/office/drawing/2014/main" id="{A2317842-DB5B-E644-9D9F-8476C78D677D}"/>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3" name="AutoShape 266">
                <a:extLst>
                  <a:ext uri="{FF2B5EF4-FFF2-40B4-BE49-F238E27FC236}">
                    <a16:creationId xmlns:a16="http://schemas.microsoft.com/office/drawing/2014/main" id="{A0C71213-AE36-6649-B799-8915C61A851E}"/>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7" name="Freeform 267">
              <a:extLst>
                <a:ext uri="{FF2B5EF4-FFF2-40B4-BE49-F238E27FC236}">
                  <a16:creationId xmlns:a16="http://schemas.microsoft.com/office/drawing/2014/main" id="{93A02F70-5B23-124A-B911-41DEE4FC47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8" name="Group 268">
              <a:extLst>
                <a:ext uri="{FF2B5EF4-FFF2-40B4-BE49-F238E27FC236}">
                  <a16:creationId xmlns:a16="http://schemas.microsoft.com/office/drawing/2014/main" id="{49C78130-3F29-C246-8034-7EA1AC35B79E}"/>
                </a:ext>
              </a:extLst>
            </p:cNvPr>
            <p:cNvGrpSpPr>
              <a:grpSpLocks/>
            </p:cNvGrpSpPr>
            <p:nvPr/>
          </p:nvGrpSpPr>
          <p:grpSpPr bwMode="auto">
            <a:xfrm>
              <a:off x="4739" y="1327"/>
              <a:ext cx="582" cy="139"/>
              <a:chOff x="614" y="2568"/>
              <a:chExt cx="725" cy="139"/>
            </a:xfrm>
          </p:grpSpPr>
          <p:sp>
            <p:nvSpPr>
              <p:cNvPr id="520" name="AutoShape 269">
                <a:extLst>
                  <a:ext uri="{FF2B5EF4-FFF2-40B4-BE49-F238E27FC236}">
                    <a16:creationId xmlns:a16="http://schemas.microsoft.com/office/drawing/2014/main" id="{9CF90E49-A5F8-4D42-81F8-EB323C0FB663}"/>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1" name="AutoShape 270">
                <a:extLst>
                  <a:ext uri="{FF2B5EF4-FFF2-40B4-BE49-F238E27FC236}">
                    <a16:creationId xmlns:a16="http://schemas.microsoft.com/office/drawing/2014/main" id="{8BD5AC01-209F-374F-990A-709394222DA8}"/>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9" name="Rectangle 271">
              <a:extLst>
                <a:ext uri="{FF2B5EF4-FFF2-40B4-BE49-F238E27FC236}">
                  <a16:creationId xmlns:a16="http://schemas.microsoft.com/office/drawing/2014/main" id="{8452103B-F820-B64E-8A84-5DB92471A1A0}"/>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0" name="Freeform 272">
              <a:extLst>
                <a:ext uri="{FF2B5EF4-FFF2-40B4-BE49-F238E27FC236}">
                  <a16:creationId xmlns:a16="http://schemas.microsoft.com/office/drawing/2014/main" id="{DF6AE29C-AA54-AF4B-9438-6D693A05234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1" name="Freeform 273">
              <a:extLst>
                <a:ext uri="{FF2B5EF4-FFF2-40B4-BE49-F238E27FC236}">
                  <a16:creationId xmlns:a16="http://schemas.microsoft.com/office/drawing/2014/main" id="{645422EE-6B97-734C-83EE-52EE465DA55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 name="Oval 274">
              <a:extLst>
                <a:ext uri="{FF2B5EF4-FFF2-40B4-BE49-F238E27FC236}">
                  <a16:creationId xmlns:a16="http://schemas.microsoft.com/office/drawing/2014/main" id="{BF1713D7-2793-FC4A-BE4A-2349462FCDD8}"/>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3" name="Freeform 275">
              <a:extLst>
                <a:ext uri="{FF2B5EF4-FFF2-40B4-BE49-F238E27FC236}">
                  <a16:creationId xmlns:a16="http://schemas.microsoft.com/office/drawing/2014/main" id="{A51DBD25-52B0-BE4C-A61F-8F09E6EAD81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 name="AutoShape 276">
              <a:extLst>
                <a:ext uri="{FF2B5EF4-FFF2-40B4-BE49-F238E27FC236}">
                  <a16:creationId xmlns:a16="http://schemas.microsoft.com/office/drawing/2014/main" id="{F1BBB2BC-BFA5-6E45-A699-9AFFCF7AFEBC}"/>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5" name="AutoShape 277">
              <a:extLst>
                <a:ext uri="{FF2B5EF4-FFF2-40B4-BE49-F238E27FC236}">
                  <a16:creationId xmlns:a16="http://schemas.microsoft.com/office/drawing/2014/main" id="{C01D0AA1-8878-6F41-9F51-63A7E1E592E9}"/>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6" name="Oval 278">
              <a:extLst>
                <a:ext uri="{FF2B5EF4-FFF2-40B4-BE49-F238E27FC236}">
                  <a16:creationId xmlns:a16="http://schemas.microsoft.com/office/drawing/2014/main" id="{86038980-DFDC-504D-B38F-BFE07C79E29F}"/>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7" name="Oval 279">
              <a:extLst>
                <a:ext uri="{FF2B5EF4-FFF2-40B4-BE49-F238E27FC236}">
                  <a16:creationId xmlns:a16="http://schemas.microsoft.com/office/drawing/2014/main" id="{4E9AE1C3-2283-664C-B904-DEB17207D2BF}"/>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18" name="Oval 280">
              <a:extLst>
                <a:ext uri="{FF2B5EF4-FFF2-40B4-BE49-F238E27FC236}">
                  <a16:creationId xmlns:a16="http://schemas.microsoft.com/office/drawing/2014/main" id="{F95C5DF0-4A4D-0E4D-954C-6EE487341A4E}"/>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9" name="Rectangle 281">
              <a:extLst>
                <a:ext uri="{FF2B5EF4-FFF2-40B4-BE49-F238E27FC236}">
                  <a16:creationId xmlns:a16="http://schemas.microsoft.com/office/drawing/2014/main" id="{869D3CEF-B507-1949-9372-758A84CDED48}"/>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528" name="Group 249">
            <a:extLst>
              <a:ext uri="{FF2B5EF4-FFF2-40B4-BE49-F238E27FC236}">
                <a16:creationId xmlns:a16="http://schemas.microsoft.com/office/drawing/2014/main" id="{D87A3822-63BE-DE4E-923C-77DD19E5C9BA}"/>
              </a:ext>
            </a:extLst>
          </p:cNvPr>
          <p:cNvGrpSpPr>
            <a:grpSpLocks/>
          </p:cNvGrpSpPr>
          <p:nvPr/>
        </p:nvGrpSpPr>
        <p:grpSpPr bwMode="auto">
          <a:xfrm>
            <a:off x="6418313" y="2367976"/>
            <a:ext cx="365125" cy="638175"/>
            <a:chOff x="4140" y="429"/>
            <a:chExt cx="1425" cy="2396"/>
          </a:xfrm>
        </p:grpSpPr>
        <p:sp>
          <p:nvSpPr>
            <p:cNvPr id="529" name="Freeform 250">
              <a:extLst>
                <a:ext uri="{FF2B5EF4-FFF2-40B4-BE49-F238E27FC236}">
                  <a16:creationId xmlns:a16="http://schemas.microsoft.com/office/drawing/2014/main" id="{14512CAB-E11B-5F42-8CB5-FA4890394267}"/>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 name="Rectangle 251">
              <a:extLst>
                <a:ext uri="{FF2B5EF4-FFF2-40B4-BE49-F238E27FC236}">
                  <a16:creationId xmlns:a16="http://schemas.microsoft.com/office/drawing/2014/main" id="{C52A32F4-C426-A14E-A21C-1ED7145F8AED}"/>
                </a:ext>
              </a:extLst>
            </p:cNvPr>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31" name="Freeform 252">
              <a:extLst>
                <a:ext uri="{FF2B5EF4-FFF2-40B4-BE49-F238E27FC236}">
                  <a16:creationId xmlns:a16="http://schemas.microsoft.com/office/drawing/2014/main" id="{33E364B5-8A56-CB46-A7E8-7457914DF17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 name="Freeform 253">
              <a:extLst>
                <a:ext uri="{FF2B5EF4-FFF2-40B4-BE49-F238E27FC236}">
                  <a16:creationId xmlns:a16="http://schemas.microsoft.com/office/drawing/2014/main" id="{29A0FBC5-8C08-3B49-8BFF-C6C9445FE07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 name="Rectangle 254">
              <a:extLst>
                <a:ext uri="{FF2B5EF4-FFF2-40B4-BE49-F238E27FC236}">
                  <a16:creationId xmlns:a16="http://schemas.microsoft.com/office/drawing/2014/main" id="{B386DEEC-A47C-D645-B37F-965414584BBD}"/>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4" name="Group 255">
              <a:extLst>
                <a:ext uri="{FF2B5EF4-FFF2-40B4-BE49-F238E27FC236}">
                  <a16:creationId xmlns:a16="http://schemas.microsoft.com/office/drawing/2014/main" id="{41829DBF-3353-4A40-A8D2-DDC29C9059E2}"/>
                </a:ext>
              </a:extLst>
            </p:cNvPr>
            <p:cNvGrpSpPr>
              <a:grpSpLocks/>
            </p:cNvGrpSpPr>
            <p:nvPr/>
          </p:nvGrpSpPr>
          <p:grpSpPr bwMode="auto">
            <a:xfrm>
              <a:off x="4749" y="668"/>
              <a:ext cx="581" cy="145"/>
              <a:chOff x="614" y="2568"/>
              <a:chExt cx="725" cy="139"/>
            </a:xfrm>
          </p:grpSpPr>
          <p:sp>
            <p:nvSpPr>
              <p:cNvPr id="559" name="AutoShape 256">
                <a:extLst>
                  <a:ext uri="{FF2B5EF4-FFF2-40B4-BE49-F238E27FC236}">
                    <a16:creationId xmlns:a16="http://schemas.microsoft.com/office/drawing/2014/main" id="{A07DFC07-AC94-3340-9FC4-450F2706896E}"/>
                  </a:ext>
                </a:extLst>
              </p:cNvPr>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60" name="AutoShape 257">
                <a:extLst>
                  <a:ext uri="{FF2B5EF4-FFF2-40B4-BE49-F238E27FC236}">
                    <a16:creationId xmlns:a16="http://schemas.microsoft.com/office/drawing/2014/main" id="{8EDD7109-DEB4-E04E-B142-8D4E70D7DC06}"/>
                  </a:ext>
                </a:extLst>
              </p:cNvPr>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35" name="Rectangle 258">
              <a:extLst>
                <a:ext uri="{FF2B5EF4-FFF2-40B4-BE49-F238E27FC236}">
                  <a16:creationId xmlns:a16="http://schemas.microsoft.com/office/drawing/2014/main" id="{09C91CD8-2EE2-2544-86DF-17937D3E6B9E}"/>
                </a:ext>
              </a:extLst>
            </p:cNvPr>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6" name="Group 259">
              <a:extLst>
                <a:ext uri="{FF2B5EF4-FFF2-40B4-BE49-F238E27FC236}">
                  <a16:creationId xmlns:a16="http://schemas.microsoft.com/office/drawing/2014/main" id="{B94269A8-F61D-9844-A866-66DBB930B2FE}"/>
                </a:ext>
              </a:extLst>
            </p:cNvPr>
            <p:cNvGrpSpPr>
              <a:grpSpLocks/>
            </p:cNvGrpSpPr>
            <p:nvPr/>
          </p:nvGrpSpPr>
          <p:grpSpPr bwMode="auto">
            <a:xfrm>
              <a:off x="4747" y="994"/>
              <a:ext cx="581" cy="134"/>
              <a:chOff x="614" y="2568"/>
              <a:chExt cx="725" cy="139"/>
            </a:xfrm>
          </p:grpSpPr>
          <p:sp>
            <p:nvSpPr>
              <p:cNvPr id="557" name="AutoShape 260">
                <a:extLst>
                  <a:ext uri="{FF2B5EF4-FFF2-40B4-BE49-F238E27FC236}">
                    <a16:creationId xmlns:a16="http://schemas.microsoft.com/office/drawing/2014/main" id="{19FF2509-249B-A34E-9B76-F46346F5770D}"/>
                  </a:ext>
                </a:extLst>
              </p:cNvPr>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8" name="AutoShape 261">
                <a:extLst>
                  <a:ext uri="{FF2B5EF4-FFF2-40B4-BE49-F238E27FC236}">
                    <a16:creationId xmlns:a16="http://schemas.microsoft.com/office/drawing/2014/main" id="{9086D41B-4667-BB4B-9B51-752AB48E49A0}"/>
                  </a:ext>
                </a:extLst>
              </p:cNvPr>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37" name="Rectangle 262">
              <a:extLst>
                <a:ext uri="{FF2B5EF4-FFF2-40B4-BE49-F238E27FC236}">
                  <a16:creationId xmlns:a16="http://schemas.microsoft.com/office/drawing/2014/main" id="{3A16FB66-12F9-E146-BE69-D99FD5A24D75}"/>
                </a:ext>
              </a:extLst>
            </p:cNvPr>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38" name="Rectangle 263">
              <a:extLst>
                <a:ext uri="{FF2B5EF4-FFF2-40B4-BE49-F238E27FC236}">
                  <a16:creationId xmlns:a16="http://schemas.microsoft.com/office/drawing/2014/main" id="{0F68A595-C8F0-CD4C-BB86-970E7BB48F7A}"/>
                </a:ext>
              </a:extLst>
            </p:cNvPr>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9" name="Group 264">
              <a:extLst>
                <a:ext uri="{FF2B5EF4-FFF2-40B4-BE49-F238E27FC236}">
                  <a16:creationId xmlns:a16="http://schemas.microsoft.com/office/drawing/2014/main" id="{9F04FF6F-A7C6-B342-B9DC-58EE849A0673}"/>
                </a:ext>
              </a:extLst>
            </p:cNvPr>
            <p:cNvGrpSpPr>
              <a:grpSpLocks/>
            </p:cNvGrpSpPr>
            <p:nvPr/>
          </p:nvGrpSpPr>
          <p:grpSpPr bwMode="auto">
            <a:xfrm>
              <a:off x="4735" y="1627"/>
              <a:ext cx="582" cy="151"/>
              <a:chOff x="614" y="2568"/>
              <a:chExt cx="725" cy="139"/>
            </a:xfrm>
          </p:grpSpPr>
          <p:sp>
            <p:nvSpPr>
              <p:cNvPr id="555" name="AutoShape 265">
                <a:extLst>
                  <a:ext uri="{FF2B5EF4-FFF2-40B4-BE49-F238E27FC236}">
                    <a16:creationId xmlns:a16="http://schemas.microsoft.com/office/drawing/2014/main" id="{56544B7C-E0F5-AE4F-901A-752B5CDF54D9}"/>
                  </a:ext>
                </a:extLst>
              </p:cNvPr>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6" name="AutoShape 266">
                <a:extLst>
                  <a:ext uri="{FF2B5EF4-FFF2-40B4-BE49-F238E27FC236}">
                    <a16:creationId xmlns:a16="http://schemas.microsoft.com/office/drawing/2014/main" id="{57D5DB94-D0E3-B443-8A18-5B4C1825C012}"/>
                  </a:ext>
                </a:extLst>
              </p:cNvPr>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40" name="Freeform 267">
              <a:extLst>
                <a:ext uri="{FF2B5EF4-FFF2-40B4-BE49-F238E27FC236}">
                  <a16:creationId xmlns:a16="http://schemas.microsoft.com/office/drawing/2014/main" id="{C909C8C3-0F93-B84D-8D17-BF2B99AD8A3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41" name="Group 268">
              <a:extLst>
                <a:ext uri="{FF2B5EF4-FFF2-40B4-BE49-F238E27FC236}">
                  <a16:creationId xmlns:a16="http://schemas.microsoft.com/office/drawing/2014/main" id="{BAE8BD68-19A5-4344-91FC-E0B0DAFBC49C}"/>
                </a:ext>
              </a:extLst>
            </p:cNvPr>
            <p:cNvGrpSpPr>
              <a:grpSpLocks/>
            </p:cNvGrpSpPr>
            <p:nvPr/>
          </p:nvGrpSpPr>
          <p:grpSpPr bwMode="auto">
            <a:xfrm>
              <a:off x="4739" y="1327"/>
              <a:ext cx="582" cy="139"/>
              <a:chOff x="614" y="2568"/>
              <a:chExt cx="725" cy="139"/>
            </a:xfrm>
          </p:grpSpPr>
          <p:sp>
            <p:nvSpPr>
              <p:cNvPr id="553" name="AutoShape 269">
                <a:extLst>
                  <a:ext uri="{FF2B5EF4-FFF2-40B4-BE49-F238E27FC236}">
                    <a16:creationId xmlns:a16="http://schemas.microsoft.com/office/drawing/2014/main" id="{55C97552-0C7F-5348-8506-BCC5E2818296}"/>
                  </a:ext>
                </a:extLst>
              </p:cNvPr>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4" name="AutoShape 270">
                <a:extLst>
                  <a:ext uri="{FF2B5EF4-FFF2-40B4-BE49-F238E27FC236}">
                    <a16:creationId xmlns:a16="http://schemas.microsoft.com/office/drawing/2014/main" id="{6887DA92-3D74-3649-841C-A33399D43C9B}"/>
                  </a:ext>
                </a:extLst>
              </p:cNvPr>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42" name="Rectangle 271">
              <a:extLst>
                <a:ext uri="{FF2B5EF4-FFF2-40B4-BE49-F238E27FC236}">
                  <a16:creationId xmlns:a16="http://schemas.microsoft.com/office/drawing/2014/main" id="{D25D096C-116E-0B4A-9458-602F9F0583AC}"/>
                </a:ext>
              </a:extLst>
            </p:cNvPr>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3" name="Freeform 272">
              <a:extLst>
                <a:ext uri="{FF2B5EF4-FFF2-40B4-BE49-F238E27FC236}">
                  <a16:creationId xmlns:a16="http://schemas.microsoft.com/office/drawing/2014/main" id="{A7322A31-8D32-CE4B-A0D6-0A437A1E3DD7}"/>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4" name="Freeform 273">
              <a:extLst>
                <a:ext uri="{FF2B5EF4-FFF2-40B4-BE49-F238E27FC236}">
                  <a16:creationId xmlns:a16="http://schemas.microsoft.com/office/drawing/2014/main" id="{B8270CA4-9AF9-664A-968D-CC4FCB3B224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5" name="Oval 274">
              <a:extLst>
                <a:ext uri="{FF2B5EF4-FFF2-40B4-BE49-F238E27FC236}">
                  <a16:creationId xmlns:a16="http://schemas.microsoft.com/office/drawing/2014/main" id="{80ED103E-D593-1D45-A487-CE801CA47A14}"/>
                </a:ext>
              </a:extLst>
            </p:cNvPr>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6" name="Freeform 275">
              <a:extLst>
                <a:ext uri="{FF2B5EF4-FFF2-40B4-BE49-F238E27FC236}">
                  <a16:creationId xmlns:a16="http://schemas.microsoft.com/office/drawing/2014/main" id="{BBC99B8F-6C4E-A64E-AEF1-613A67FA8F7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7" name="AutoShape 276">
              <a:extLst>
                <a:ext uri="{FF2B5EF4-FFF2-40B4-BE49-F238E27FC236}">
                  <a16:creationId xmlns:a16="http://schemas.microsoft.com/office/drawing/2014/main" id="{8EF1928B-1D6C-CA4B-A7F8-FE8BEA0F34D9}"/>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8" name="AutoShape 277">
              <a:extLst>
                <a:ext uri="{FF2B5EF4-FFF2-40B4-BE49-F238E27FC236}">
                  <a16:creationId xmlns:a16="http://schemas.microsoft.com/office/drawing/2014/main" id="{255D87A2-D9E2-144D-92CB-7C261A03F8F6}"/>
                </a:ext>
              </a:extLst>
            </p:cNvPr>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9" name="Oval 278">
              <a:extLst>
                <a:ext uri="{FF2B5EF4-FFF2-40B4-BE49-F238E27FC236}">
                  <a16:creationId xmlns:a16="http://schemas.microsoft.com/office/drawing/2014/main" id="{447DA4C3-7DD6-D44C-9DB4-6876489424BA}"/>
                </a:ext>
              </a:extLst>
            </p:cNvPr>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0" name="Oval 279">
              <a:extLst>
                <a:ext uri="{FF2B5EF4-FFF2-40B4-BE49-F238E27FC236}">
                  <a16:creationId xmlns:a16="http://schemas.microsoft.com/office/drawing/2014/main" id="{298CF16E-B0F3-C34F-8C61-8BE687955672}"/>
                </a:ext>
              </a:extLst>
            </p:cNvPr>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51" name="Oval 280">
              <a:extLst>
                <a:ext uri="{FF2B5EF4-FFF2-40B4-BE49-F238E27FC236}">
                  <a16:creationId xmlns:a16="http://schemas.microsoft.com/office/drawing/2014/main" id="{B5079D37-F156-5646-8FC4-66611EADCE53}"/>
                </a:ext>
              </a:extLst>
            </p:cNvPr>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2" name="Rectangle 281">
              <a:extLst>
                <a:ext uri="{FF2B5EF4-FFF2-40B4-BE49-F238E27FC236}">
                  <a16:creationId xmlns:a16="http://schemas.microsoft.com/office/drawing/2014/main" id="{375885E7-0553-DC4E-AE9D-1F5C7C2E0E50}"/>
                </a:ext>
              </a:extLst>
            </p:cNvPr>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61" name="TextBox 491">
            <a:extLst>
              <a:ext uri="{FF2B5EF4-FFF2-40B4-BE49-F238E27FC236}">
                <a16:creationId xmlns:a16="http://schemas.microsoft.com/office/drawing/2014/main" id="{0BB7C592-170B-EC4D-9E19-A7D9F25FE7AA}"/>
              </a:ext>
            </a:extLst>
          </p:cNvPr>
          <p:cNvSpPr txBox="1">
            <a:spLocks noChangeArrowheads="1"/>
          </p:cNvSpPr>
          <p:nvPr/>
        </p:nvSpPr>
        <p:spPr bwMode="auto">
          <a:xfrm>
            <a:off x="5026076" y="1707576"/>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Amazon cloud</a:t>
            </a:r>
          </a:p>
        </p:txBody>
      </p:sp>
      <p:grpSp>
        <p:nvGrpSpPr>
          <p:cNvPr id="562" name="Group 1">
            <a:extLst>
              <a:ext uri="{FF2B5EF4-FFF2-40B4-BE49-F238E27FC236}">
                <a16:creationId xmlns:a16="http://schemas.microsoft.com/office/drawing/2014/main" id="{B3D08E99-C188-2449-AA63-CFA38B000FE6}"/>
              </a:ext>
            </a:extLst>
          </p:cNvPr>
          <p:cNvGrpSpPr>
            <a:grpSpLocks/>
          </p:cNvGrpSpPr>
          <p:nvPr/>
        </p:nvGrpSpPr>
        <p:grpSpPr bwMode="auto">
          <a:xfrm>
            <a:off x="8856713" y="1799651"/>
            <a:ext cx="1376363" cy="1355725"/>
            <a:chOff x="7030938" y="1184076"/>
            <a:chExt cx="1375947" cy="1355492"/>
          </a:xfrm>
        </p:grpSpPr>
        <p:sp>
          <p:nvSpPr>
            <p:cNvPr id="563" name="Freeform 1287">
              <a:extLst>
                <a:ext uri="{FF2B5EF4-FFF2-40B4-BE49-F238E27FC236}">
                  <a16:creationId xmlns:a16="http://schemas.microsoft.com/office/drawing/2014/main" id="{CADF4606-1C3F-BF4E-802D-340A56A608E9}"/>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64" name="Group 249">
              <a:extLst>
                <a:ext uri="{FF2B5EF4-FFF2-40B4-BE49-F238E27FC236}">
                  <a16:creationId xmlns:a16="http://schemas.microsoft.com/office/drawing/2014/main" id="{0005E01B-4758-5142-9D09-09159735CC72}"/>
                </a:ext>
              </a:extLst>
            </p:cNvPr>
            <p:cNvGrpSpPr>
              <a:grpSpLocks/>
            </p:cNvGrpSpPr>
            <p:nvPr/>
          </p:nvGrpSpPr>
          <p:grpSpPr bwMode="auto">
            <a:xfrm>
              <a:off x="7191141" y="1665569"/>
              <a:ext cx="365533" cy="637551"/>
              <a:chOff x="4140" y="429"/>
              <a:chExt cx="1425" cy="2396"/>
            </a:xfrm>
          </p:grpSpPr>
          <p:sp>
            <p:nvSpPr>
              <p:cNvPr id="566" name="Freeform 250">
                <a:extLst>
                  <a:ext uri="{FF2B5EF4-FFF2-40B4-BE49-F238E27FC236}">
                    <a16:creationId xmlns:a16="http://schemas.microsoft.com/office/drawing/2014/main" id="{0FC6CDEF-AC0C-D244-8E9E-7C11A06D0EE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7" name="Rectangle 251">
                <a:extLst>
                  <a:ext uri="{FF2B5EF4-FFF2-40B4-BE49-F238E27FC236}">
                    <a16:creationId xmlns:a16="http://schemas.microsoft.com/office/drawing/2014/main" id="{DC85509D-A27C-294A-9108-8211BA6751CA}"/>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68" name="Freeform 252">
                <a:extLst>
                  <a:ext uri="{FF2B5EF4-FFF2-40B4-BE49-F238E27FC236}">
                    <a16:creationId xmlns:a16="http://schemas.microsoft.com/office/drawing/2014/main" id="{2389AC28-671F-314A-BD3F-02A4250EF97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9" name="Freeform 253">
                <a:extLst>
                  <a:ext uri="{FF2B5EF4-FFF2-40B4-BE49-F238E27FC236}">
                    <a16:creationId xmlns:a16="http://schemas.microsoft.com/office/drawing/2014/main" id="{9934DA9D-06E5-E044-9496-98747401D2E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0" name="Rectangle 254">
                <a:extLst>
                  <a:ext uri="{FF2B5EF4-FFF2-40B4-BE49-F238E27FC236}">
                    <a16:creationId xmlns:a16="http://schemas.microsoft.com/office/drawing/2014/main" id="{43C62EC2-7800-D541-88DF-88EF430B25D9}"/>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1" name="Group 255">
                <a:extLst>
                  <a:ext uri="{FF2B5EF4-FFF2-40B4-BE49-F238E27FC236}">
                    <a16:creationId xmlns:a16="http://schemas.microsoft.com/office/drawing/2014/main" id="{91D7C476-C146-3644-B17A-005D3C656A9F}"/>
                  </a:ext>
                </a:extLst>
              </p:cNvPr>
              <p:cNvGrpSpPr>
                <a:grpSpLocks/>
              </p:cNvGrpSpPr>
              <p:nvPr/>
            </p:nvGrpSpPr>
            <p:grpSpPr bwMode="auto">
              <a:xfrm>
                <a:off x="4749" y="668"/>
                <a:ext cx="581" cy="145"/>
                <a:chOff x="614" y="2568"/>
                <a:chExt cx="725" cy="139"/>
              </a:xfrm>
            </p:grpSpPr>
            <p:sp>
              <p:nvSpPr>
                <p:cNvPr id="596" name="AutoShape 256">
                  <a:extLst>
                    <a:ext uri="{FF2B5EF4-FFF2-40B4-BE49-F238E27FC236}">
                      <a16:creationId xmlns:a16="http://schemas.microsoft.com/office/drawing/2014/main" id="{EB8D524C-4784-6D41-8863-54EB991F2A65}"/>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7" name="AutoShape 257">
                  <a:extLst>
                    <a:ext uri="{FF2B5EF4-FFF2-40B4-BE49-F238E27FC236}">
                      <a16:creationId xmlns:a16="http://schemas.microsoft.com/office/drawing/2014/main" id="{2995BC1D-4243-F64D-B982-66421C4295BC}"/>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2" name="Rectangle 258">
                <a:extLst>
                  <a:ext uri="{FF2B5EF4-FFF2-40B4-BE49-F238E27FC236}">
                    <a16:creationId xmlns:a16="http://schemas.microsoft.com/office/drawing/2014/main" id="{D23B1266-2C21-D448-B1F8-2C6290825F4B}"/>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3" name="Group 259">
                <a:extLst>
                  <a:ext uri="{FF2B5EF4-FFF2-40B4-BE49-F238E27FC236}">
                    <a16:creationId xmlns:a16="http://schemas.microsoft.com/office/drawing/2014/main" id="{9587E9D6-FE3E-1745-9D21-5ABA7FBE2A63}"/>
                  </a:ext>
                </a:extLst>
              </p:cNvPr>
              <p:cNvGrpSpPr>
                <a:grpSpLocks/>
              </p:cNvGrpSpPr>
              <p:nvPr/>
            </p:nvGrpSpPr>
            <p:grpSpPr bwMode="auto">
              <a:xfrm>
                <a:off x="4747" y="994"/>
                <a:ext cx="581" cy="134"/>
                <a:chOff x="614" y="2568"/>
                <a:chExt cx="725" cy="139"/>
              </a:xfrm>
            </p:grpSpPr>
            <p:sp>
              <p:nvSpPr>
                <p:cNvPr id="594" name="AutoShape 260">
                  <a:extLst>
                    <a:ext uri="{FF2B5EF4-FFF2-40B4-BE49-F238E27FC236}">
                      <a16:creationId xmlns:a16="http://schemas.microsoft.com/office/drawing/2014/main" id="{39A78A8F-2385-0F48-9151-49262F46D685}"/>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5" name="AutoShape 261">
                  <a:extLst>
                    <a:ext uri="{FF2B5EF4-FFF2-40B4-BE49-F238E27FC236}">
                      <a16:creationId xmlns:a16="http://schemas.microsoft.com/office/drawing/2014/main" id="{C2A5EAC0-4A72-AD48-A4E4-DCA477F6241A}"/>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4" name="Rectangle 262">
                <a:extLst>
                  <a:ext uri="{FF2B5EF4-FFF2-40B4-BE49-F238E27FC236}">
                    <a16:creationId xmlns:a16="http://schemas.microsoft.com/office/drawing/2014/main" id="{985CA534-D4D1-AA45-A2B4-307D8D6637AF}"/>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75" name="Rectangle 263">
                <a:extLst>
                  <a:ext uri="{FF2B5EF4-FFF2-40B4-BE49-F238E27FC236}">
                    <a16:creationId xmlns:a16="http://schemas.microsoft.com/office/drawing/2014/main" id="{DA11933E-EFBE-8541-8B29-5672DE701423}"/>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6" name="Group 264">
                <a:extLst>
                  <a:ext uri="{FF2B5EF4-FFF2-40B4-BE49-F238E27FC236}">
                    <a16:creationId xmlns:a16="http://schemas.microsoft.com/office/drawing/2014/main" id="{1CF9E199-8309-BD4E-B79A-3B5F2865D433}"/>
                  </a:ext>
                </a:extLst>
              </p:cNvPr>
              <p:cNvGrpSpPr>
                <a:grpSpLocks/>
              </p:cNvGrpSpPr>
              <p:nvPr/>
            </p:nvGrpSpPr>
            <p:grpSpPr bwMode="auto">
              <a:xfrm>
                <a:off x="4735" y="1627"/>
                <a:ext cx="582" cy="151"/>
                <a:chOff x="614" y="2568"/>
                <a:chExt cx="725" cy="139"/>
              </a:xfrm>
            </p:grpSpPr>
            <p:sp>
              <p:nvSpPr>
                <p:cNvPr id="592" name="AutoShape 265">
                  <a:extLst>
                    <a:ext uri="{FF2B5EF4-FFF2-40B4-BE49-F238E27FC236}">
                      <a16:creationId xmlns:a16="http://schemas.microsoft.com/office/drawing/2014/main" id="{D1AC5BF4-E89D-C54C-9532-3145197FC767}"/>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3" name="AutoShape 266">
                  <a:extLst>
                    <a:ext uri="{FF2B5EF4-FFF2-40B4-BE49-F238E27FC236}">
                      <a16:creationId xmlns:a16="http://schemas.microsoft.com/office/drawing/2014/main" id="{B591C210-483D-664F-890E-AFBB39A67B9B}"/>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7" name="Freeform 267">
                <a:extLst>
                  <a:ext uri="{FF2B5EF4-FFF2-40B4-BE49-F238E27FC236}">
                    <a16:creationId xmlns:a16="http://schemas.microsoft.com/office/drawing/2014/main" id="{B8C6C70D-CC0F-694B-A669-9BBB4ACE825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78" name="Group 268">
                <a:extLst>
                  <a:ext uri="{FF2B5EF4-FFF2-40B4-BE49-F238E27FC236}">
                    <a16:creationId xmlns:a16="http://schemas.microsoft.com/office/drawing/2014/main" id="{4E462C3F-F7E9-D246-B63B-18D693CCA681}"/>
                  </a:ext>
                </a:extLst>
              </p:cNvPr>
              <p:cNvGrpSpPr>
                <a:grpSpLocks/>
              </p:cNvGrpSpPr>
              <p:nvPr/>
            </p:nvGrpSpPr>
            <p:grpSpPr bwMode="auto">
              <a:xfrm>
                <a:off x="4739" y="1327"/>
                <a:ext cx="582" cy="139"/>
                <a:chOff x="614" y="2568"/>
                <a:chExt cx="725" cy="139"/>
              </a:xfrm>
            </p:grpSpPr>
            <p:sp>
              <p:nvSpPr>
                <p:cNvPr id="590" name="AutoShape 269">
                  <a:extLst>
                    <a:ext uri="{FF2B5EF4-FFF2-40B4-BE49-F238E27FC236}">
                      <a16:creationId xmlns:a16="http://schemas.microsoft.com/office/drawing/2014/main" id="{F87D5F38-C526-3844-9D17-420C9CF52641}"/>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1" name="AutoShape 270">
                  <a:extLst>
                    <a:ext uri="{FF2B5EF4-FFF2-40B4-BE49-F238E27FC236}">
                      <a16:creationId xmlns:a16="http://schemas.microsoft.com/office/drawing/2014/main" id="{665FDB72-82B7-5744-BFD9-92326F829E79}"/>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9" name="Rectangle 271">
                <a:extLst>
                  <a:ext uri="{FF2B5EF4-FFF2-40B4-BE49-F238E27FC236}">
                    <a16:creationId xmlns:a16="http://schemas.microsoft.com/office/drawing/2014/main" id="{87F918EE-460C-AB46-ADE4-835782BEEE88}"/>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0" name="Freeform 272">
                <a:extLst>
                  <a:ext uri="{FF2B5EF4-FFF2-40B4-BE49-F238E27FC236}">
                    <a16:creationId xmlns:a16="http://schemas.microsoft.com/office/drawing/2014/main" id="{875BD4B1-3FE8-184F-B21F-8F5A0180102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1" name="Freeform 273">
                <a:extLst>
                  <a:ext uri="{FF2B5EF4-FFF2-40B4-BE49-F238E27FC236}">
                    <a16:creationId xmlns:a16="http://schemas.microsoft.com/office/drawing/2014/main" id="{9F637DA8-E4FF-D14A-8DB3-E1EEA9C8DA1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2" name="Oval 274">
                <a:extLst>
                  <a:ext uri="{FF2B5EF4-FFF2-40B4-BE49-F238E27FC236}">
                    <a16:creationId xmlns:a16="http://schemas.microsoft.com/office/drawing/2014/main" id="{708699EF-D6D1-C541-8418-34D599614CDB}"/>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3" name="Freeform 275">
                <a:extLst>
                  <a:ext uri="{FF2B5EF4-FFF2-40B4-BE49-F238E27FC236}">
                    <a16:creationId xmlns:a16="http://schemas.microsoft.com/office/drawing/2014/main" id="{341D72F4-13EF-E648-886A-220386640CA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 name="AutoShape 276">
                <a:extLst>
                  <a:ext uri="{FF2B5EF4-FFF2-40B4-BE49-F238E27FC236}">
                    <a16:creationId xmlns:a16="http://schemas.microsoft.com/office/drawing/2014/main" id="{D60FD49C-5BE8-3E4D-9D4C-092B14CBA0DF}"/>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5" name="AutoShape 277">
                <a:extLst>
                  <a:ext uri="{FF2B5EF4-FFF2-40B4-BE49-F238E27FC236}">
                    <a16:creationId xmlns:a16="http://schemas.microsoft.com/office/drawing/2014/main" id="{D6FE5442-9139-0544-96DE-8A76ED535BEE}"/>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6" name="Oval 278">
                <a:extLst>
                  <a:ext uri="{FF2B5EF4-FFF2-40B4-BE49-F238E27FC236}">
                    <a16:creationId xmlns:a16="http://schemas.microsoft.com/office/drawing/2014/main" id="{353D940D-8CE7-4D42-8C21-4BF9E27DD4D3}"/>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7" name="Oval 279">
                <a:extLst>
                  <a:ext uri="{FF2B5EF4-FFF2-40B4-BE49-F238E27FC236}">
                    <a16:creationId xmlns:a16="http://schemas.microsoft.com/office/drawing/2014/main" id="{8AF2F5C8-860F-3A41-9AAB-E640659EF5AA}"/>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88" name="Oval 280">
                <a:extLst>
                  <a:ext uri="{FF2B5EF4-FFF2-40B4-BE49-F238E27FC236}">
                    <a16:creationId xmlns:a16="http://schemas.microsoft.com/office/drawing/2014/main" id="{FD83A5C0-E8BB-5A42-B2F3-031F8CFDD58B}"/>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9" name="Rectangle 281">
                <a:extLst>
                  <a:ext uri="{FF2B5EF4-FFF2-40B4-BE49-F238E27FC236}">
                    <a16:creationId xmlns:a16="http://schemas.microsoft.com/office/drawing/2014/main" id="{374B95CA-913B-3A44-A703-F1F6FC003A6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65" name="TextBox 492">
              <a:extLst>
                <a:ext uri="{FF2B5EF4-FFF2-40B4-BE49-F238E27FC236}">
                  <a16:creationId xmlns:a16="http://schemas.microsoft.com/office/drawing/2014/main" id="{211ABD31-9730-0744-A6A7-5907D1E37073}"/>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598" name="Straight Arrow Connector 495">
            <a:extLst>
              <a:ext uri="{FF2B5EF4-FFF2-40B4-BE49-F238E27FC236}">
                <a16:creationId xmlns:a16="http://schemas.microsoft.com/office/drawing/2014/main" id="{279837BE-A04C-CB42-B4FB-8C6A0CCB4DA2}"/>
              </a:ext>
            </a:extLst>
          </p:cNvPr>
          <p:cNvCxnSpPr>
            <a:cxnSpLocks noChangeShapeType="1"/>
          </p:cNvCxnSpPr>
          <p:nvPr/>
        </p:nvCxnSpPr>
        <p:spPr bwMode="auto">
          <a:xfrm flipH="1">
            <a:off x="5170538" y="2728339"/>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99" name="Group 500">
            <a:extLst>
              <a:ext uri="{FF2B5EF4-FFF2-40B4-BE49-F238E27FC236}">
                <a16:creationId xmlns:a16="http://schemas.microsoft.com/office/drawing/2014/main" id="{6B3E7E01-8E8A-7F4B-B021-F846BAF86E52}"/>
              </a:ext>
            </a:extLst>
          </p:cNvPr>
          <p:cNvGrpSpPr>
            <a:grpSpLocks/>
          </p:cNvGrpSpPr>
          <p:nvPr/>
        </p:nvGrpSpPr>
        <p:grpSpPr bwMode="auto">
          <a:xfrm>
            <a:off x="5011788" y="3701476"/>
            <a:ext cx="317500" cy="369888"/>
            <a:chOff x="1614533" y="4280420"/>
            <a:chExt cx="317511" cy="369332"/>
          </a:xfrm>
        </p:grpSpPr>
        <p:sp>
          <p:nvSpPr>
            <p:cNvPr id="600" name="Oval 501">
              <a:extLst>
                <a:ext uri="{FF2B5EF4-FFF2-40B4-BE49-F238E27FC236}">
                  <a16:creationId xmlns:a16="http://schemas.microsoft.com/office/drawing/2014/main" id="{8E59746D-4C11-3643-A60F-3FE02E0D6F83}"/>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1" name="TextBox 502">
              <a:extLst>
                <a:ext uri="{FF2B5EF4-FFF2-40B4-BE49-F238E27FC236}">
                  <a16:creationId xmlns:a16="http://schemas.microsoft.com/office/drawing/2014/main" id="{7931AFA1-EAB0-E24F-BB22-BD16051C2BC7}"/>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2</a:t>
              </a:r>
            </a:p>
          </p:txBody>
        </p:sp>
      </p:grpSp>
      <p:sp>
        <p:nvSpPr>
          <p:cNvPr id="602" name="TextBox 503">
            <a:extLst>
              <a:ext uri="{FF2B5EF4-FFF2-40B4-BE49-F238E27FC236}">
                <a16:creationId xmlns:a16="http://schemas.microsoft.com/office/drawing/2014/main" id="{ACCD1315-AC83-B846-A00E-C64853642FB2}"/>
              </a:ext>
            </a:extLst>
          </p:cNvPr>
          <p:cNvSpPr txBox="1">
            <a:spLocks noChangeArrowheads="1"/>
          </p:cNvSpPr>
          <p:nvPr/>
        </p:nvSpPr>
        <p:spPr bwMode="auto">
          <a:xfrm>
            <a:off x="3710826" y="3221785"/>
            <a:ext cx="203358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a:latin typeface="Calibri" panose="020F0502020204030204" pitchFamily="34" charset="0"/>
                <a:cs typeface="Calibri" panose="020F0502020204030204" pitchFamily="34" charset="0"/>
              </a:rPr>
              <a:t>Bob browses</a:t>
            </a:r>
          </a:p>
          <a:p>
            <a:pPr>
              <a:lnSpc>
                <a:spcPct val="85000"/>
              </a:lnSpc>
            </a:pPr>
            <a:r>
              <a:rPr lang="en-US" altLang="en-US">
                <a:latin typeface="Calibri" panose="020F0502020204030204" pitchFamily="34" charset="0"/>
                <a:cs typeface="Calibri" panose="020F0502020204030204" pitchFamily="34" charset="0"/>
              </a:rPr>
              <a:t>Netflix video</a:t>
            </a:r>
          </a:p>
        </p:txBody>
      </p:sp>
      <p:cxnSp>
        <p:nvCxnSpPr>
          <p:cNvPr id="603" name="Straight Arrow Connector 504">
            <a:extLst>
              <a:ext uri="{FF2B5EF4-FFF2-40B4-BE49-F238E27FC236}">
                <a16:creationId xmlns:a16="http://schemas.microsoft.com/office/drawing/2014/main" id="{EFE62C9D-60F9-7D4B-BA56-1EBE34FBDBCD}"/>
              </a:ext>
            </a:extLst>
          </p:cNvPr>
          <p:cNvCxnSpPr>
            <a:cxnSpLocks noChangeShapeType="1"/>
          </p:cNvCxnSpPr>
          <p:nvPr/>
        </p:nvCxnSpPr>
        <p:spPr bwMode="auto">
          <a:xfrm flipH="1">
            <a:off x="5603035" y="2752151"/>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7" name="TextBox 509">
            <a:extLst>
              <a:ext uri="{FF2B5EF4-FFF2-40B4-BE49-F238E27FC236}">
                <a16:creationId xmlns:a16="http://schemas.microsoft.com/office/drawing/2014/main" id="{7F48A116-7728-7C45-85A7-B49A7F592F02}"/>
              </a:ext>
            </a:extLst>
          </p:cNvPr>
          <p:cNvSpPr txBox="1">
            <a:spLocks noChangeArrowheads="1"/>
          </p:cNvSpPr>
          <p:nvPr/>
        </p:nvSpPr>
        <p:spPr bwMode="auto">
          <a:xfrm>
            <a:off x="5730631" y="3620486"/>
            <a:ext cx="178593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a:latin typeface="+mn-lt"/>
              </a:rPr>
              <a:t>Manifest file, requested</a:t>
            </a:r>
          </a:p>
          <a:p>
            <a:pPr>
              <a:lnSpc>
                <a:spcPct val="90000"/>
              </a:lnSpc>
            </a:pPr>
            <a:r>
              <a:rPr lang="en-US" altLang="en-US">
                <a:latin typeface="+mn-lt"/>
              </a:rPr>
              <a:t>returned for </a:t>
            </a:r>
          </a:p>
          <a:p>
            <a:pPr>
              <a:lnSpc>
                <a:spcPct val="90000"/>
              </a:lnSpc>
            </a:pPr>
            <a:r>
              <a:rPr lang="en-US" altLang="en-US">
                <a:latin typeface="+mn-lt"/>
              </a:rPr>
              <a:t>specific video</a:t>
            </a:r>
          </a:p>
        </p:txBody>
      </p:sp>
      <p:sp>
        <p:nvSpPr>
          <p:cNvPr id="608" name="Right Arrow 607">
            <a:extLst>
              <a:ext uri="{FF2B5EF4-FFF2-40B4-BE49-F238E27FC236}">
                <a16:creationId xmlns:a16="http://schemas.microsoft.com/office/drawing/2014/main" id="{09321F34-EB4B-9A44-875C-0DBAFFE346E0}"/>
              </a:ext>
            </a:extLst>
          </p:cNvPr>
          <p:cNvSpPr/>
          <p:nvPr/>
        </p:nvSpPr>
        <p:spPr bwMode="auto">
          <a:xfrm rot="10543217">
            <a:off x="5647410" y="5245456"/>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a:latin typeface="Comic Sans MS" pitchFamily="66" charset="0"/>
              <a:ea typeface="ＭＳ Ｐゴシック" charset="0"/>
              <a:cs typeface="ＭＳ Ｐゴシック" charset="0"/>
            </a:endParaRPr>
          </a:p>
        </p:txBody>
      </p:sp>
      <p:cxnSp>
        <p:nvCxnSpPr>
          <p:cNvPr id="609" name="Straight Arrow Connector 513">
            <a:extLst>
              <a:ext uri="{FF2B5EF4-FFF2-40B4-BE49-F238E27FC236}">
                <a16:creationId xmlns:a16="http://schemas.microsoft.com/office/drawing/2014/main" id="{2E60477C-CB63-8A47-A47A-A283CBFC4D8E}"/>
              </a:ext>
            </a:extLst>
          </p:cNvPr>
          <p:cNvCxnSpPr>
            <a:cxnSpLocks noChangeShapeType="1"/>
          </p:cNvCxnSpPr>
          <p:nvPr/>
        </p:nvCxnSpPr>
        <p:spPr bwMode="auto">
          <a:xfrm flipV="1">
            <a:off x="5830938" y="5106414"/>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0" name="TextBox 516">
            <a:extLst>
              <a:ext uri="{FF2B5EF4-FFF2-40B4-BE49-F238E27FC236}">
                <a16:creationId xmlns:a16="http://schemas.microsoft.com/office/drawing/2014/main" id="{99E15D1D-24AB-3E40-8053-50249594BDE4}"/>
              </a:ext>
            </a:extLst>
          </p:cNvPr>
          <p:cNvSpPr txBox="1">
            <a:spLocks noChangeArrowheads="1"/>
          </p:cNvSpPr>
          <p:nvPr/>
        </p:nvSpPr>
        <p:spPr bwMode="auto">
          <a:xfrm>
            <a:off x="6094462" y="5619176"/>
            <a:ext cx="2354263" cy="83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a:latin typeface="+mn-lt"/>
              </a:rPr>
              <a:t>DASH server selected, contacted, streaming begins</a:t>
            </a:r>
          </a:p>
        </p:txBody>
      </p:sp>
      <p:cxnSp>
        <p:nvCxnSpPr>
          <p:cNvPr id="611" name="Straight Arrow Connector 517">
            <a:extLst>
              <a:ext uri="{FF2B5EF4-FFF2-40B4-BE49-F238E27FC236}">
                <a16:creationId xmlns:a16="http://schemas.microsoft.com/office/drawing/2014/main" id="{C2F8BE22-C3B0-B34C-A67E-BE97EE4CA55F}"/>
              </a:ext>
            </a:extLst>
          </p:cNvPr>
          <p:cNvCxnSpPr>
            <a:cxnSpLocks noChangeShapeType="1"/>
          </p:cNvCxnSpPr>
          <p:nvPr/>
        </p:nvCxnSpPr>
        <p:spPr bwMode="auto">
          <a:xfrm>
            <a:off x="6897738" y="2493389"/>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Straight Arrow Connector 521">
            <a:extLst>
              <a:ext uri="{FF2B5EF4-FFF2-40B4-BE49-F238E27FC236}">
                <a16:creationId xmlns:a16="http://schemas.microsoft.com/office/drawing/2014/main" id="{1F774F1E-9CDB-E443-A38C-58927BC147D9}"/>
              </a:ext>
            </a:extLst>
          </p:cNvPr>
          <p:cNvCxnSpPr>
            <a:cxnSpLocks noChangeShapeType="1"/>
          </p:cNvCxnSpPr>
          <p:nvPr/>
        </p:nvCxnSpPr>
        <p:spPr bwMode="auto">
          <a:xfrm>
            <a:off x="6907263" y="2536251"/>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Straight Arrow Connector 523">
            <a:extLst>
              <a:ext uri="{FF2B5EF4-FFF2-40B4-BE49-F238E27FC236}">
                <a16:creationId xmlns:a16="http://schemas.microsoft.com/office/drawing/2014/main" id="{36474ED6-E17E-B043-AD18-DC720F9537BD}"/>
              </a:ext>
            </a:extLst>
          </p:cNvPr>
          <p:cNvCxnSpPr>
            <a:cxnSpLocks noChangeShapeType="1"/>
          </p:cNvCxnSpPr>
          <p:nvPr/>
        </p:nvCxnSpPr>
        <p:spPr bwMode="auto">
          <a:xfrm>
            <a:off x="6897738" y="2550539"/>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 name="TextBox 527">
            <a:extLst>
              <a:ext uri="{FF2B5EF4-FFF2-40B4-BE49-F238E27FC236}">
                <a16:creationId xmlns:a16="http://schemas.microsoft.com/office/drawing/2014/main" id="{2D3FC503-629E-CB4D-95AA-A0E328B57DCF}"/>
              </a:ext>
            </a:extLst>
          </p:cNvPr>
          <p:cNvSpPr txBox="1">
            <a:spLocks noChangeArrowheads="1"/>
          </p:cNvSpPr>
          <p:nvPr/>
        </p:nvSpPr>
        <p:spPr bwMode="auto">
          <a:xfrm>
            <a:off x="6645326" y="1640901"/>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upload copies of multiple versions of video to CDN servers</a:t>
            </a:r>
          </a:p>
        </p:txBody>
      </p:sp>
      <p:grpSp>
        <p:nvGrpSpPr>
          <p:cNvPr id="615" name="Group 383">
            <a:extLst>
              <a:ext uri="{FF2B5EF4-FFF2-40B4-BE49-F238E27FC236}">
                <a16:creationId xmlns:a16="http://schemas.microsoft.com/office/drawing/2014/main" id="{ED81B171-178A-4A4F-AC04-E4B530AD7962}"/>
              </a:ext>
            </a:extLst>
          </p:cNvPr>
          <p:cNvGrpSpPr>
            <a:grpSpLocks/>
          </p:cNvGrpSpPr>
          <p:nvPr/>
        </p:nvGrpSpPr>
        <p:grpSpPr bwMode="auto">
          <a:xfrm>
            <a:off x="8329663" y="3056951"/>
            <a:ext cx="1374775" cy="1354138"/>
            <a:chOff x="7030938" y="1184076"/>
            <a:chExt cx="1375947" cy="1355492"/>
          </a:xfrm>
        </p:grpSpPr>
        <p:sp>
          <p:nvSpPr>
            <p:cNvPr id="616" name="Freeform 1287">
              <a:extLst>
                <a:ext uri="{FF2B5EF4-FFF2-40B4-BE49-F238E27FC236}">
                  <a16:creationId xmlns:a16="http://schemas.microsoft.com/office/drawing/2014/main" id="{649D8938-A131-444F-AE9E-8D5D4F32A27D}"/>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17" name="Group 249">
              <a:extLst>
                <a:ext uri="{FF2B5EF4-FFF2-40B4-BE49-F238E27FC236}">
                  <a16:creationId xmlns:a16="http://schemas.microsoft.com/office/drawing/2014/main" id="{978A5A5C-B4FF-2040-922C-51261B7EAC06}"/>
                </a:ext>
              </a:extLst>
            </p:cNvPr>
            <p:cNvGrpSpPr>
              <a:grpSpLocks/>
            </p:cNvGrpSpPr>
            <p:nvPr/>
          </p:nvGrpSpPr>
          <p:grpSpPr bwMode="auto">
            <a:xfrm>
              <a:off x="7191141" y="1665569"/>
              <a:ext cx="365533" cy="637551"/>
              <a:chOff x="4140" y="429"/>
              <a:chExt cx="1425" cy="2396"/>
            </a:xfrm>
          </p:grpSpPr>
          <p:sp>
            <p:nvSpPr>
              <p:cNvPr id="619" name="Freeform 250">
                <a:extLst>
                  <a:ext uri="{FF2B5EF4-FFF2-40B4-BE49-F238E27FC236}">
                    <a16:creationId xmlns:a16="http://schemas.microsoft.com/office/drawing/2014/main" id="{96FC33B4-96C2-C340-BB6E-F7329E60205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0" name="Rectangle 251">
                <a:extLst>
                  <a:ext uri="{FF2B5EF4-FFF2-40B4-BE49-F238E27FC236}">
                    <a16:creationId xmlns:a16="http://schemas.microsoft.com/office/drawing/2014/main" id="{610312A6-A966-B049-98BE-3FA50487EE56}"/>
                  </a:ext>
                </a:extLst>
              </p:cNvPr>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21" name="Freeform 252">
                <a:extLst>
                  <a:ext uri="{FF2B5EF4-FFF2-40B4-BE49-F238E27FC236}">
                    <a16:creationId xmlns:a16="http://schemas.microsoft.com/office/drawing/2014/main" id="{5A7D71CE-AA89-1C46-932D-D42C6E378E7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2" name="Freeform 253">
                <a:extLst>
                  <a:ext uri="{FF2B5EF4-FFF2-40B4-BE49-F238E27FC236}">
                    <a16:creationId xmlns:a16="http://schemas.microsoft.com/office/drawing/2014/main" id="{6BBBC2E5-8406-6749-A6EE-D56A1B3A2DC5}"/>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3" name="Rectangle 254">
                <a:extLst>
                  <a:ext uri="{FF2B5EF4-FFF2-40B4-BE49-F238E27FC236}">
                    <a16:creationId xmlns:a16="http://schemas.microsoft.com/office/drawing/2014/main" id="{A4FC3092-FA25-064E-ADC8-5B6D38620A1D}"/>
                  </a:ext>
                </a:extLst>
              </p:cNvPr>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4" name="Group 255">
                <a:extLst>
                  <a:ext uri="{FF2B5EF4-FFF2-40B4-BE49-F238E27FC236}">
                    <a16:creationId xmlns:a16="http://schemas.microsoft.com/office/drawing/2014/main" id="{1D5110E2-280C-9246-8D10-399EC61CBD9A}"/>
                  </a:ext>
                </a:extLst>
              </p:cNvPr>
              <p:cNvGrpSpPr>
                <a:grpSpLocks/>
              </p:cNvGrpSpPr>
              <p:nvPr/>
            </p:nvGrpSpPr>
            <p:grpSpPr bwMode="auto">
              <a:xfrm>
                <a:off x="4749" y="668"/>
                <a:ext cx="581" cy="145"/>
                <a:chOff x="614" y="2568"/>
                <a:chExt cx="725" cy="139"/>
              </a:xfrm>
            </p:grpSpPr>
            <p:sp>
              <p:nvSpPr>
                <p:cNvPr id="649" name="AutoShape 256">
                  <a:extLst>
                    <a:ext uri="{FF2B5EF4-FFF2-40B4-BE49-F238E27FC236}">
                      <a16:creationId xmlns:a16="http://schemas.microsoft.com/office/drawing/2014/main" id="{D83986DD-3F09-D440-8EF9-EF826DC36A7D}"/>
                    </a:ext>
                  </a:extLst>
                </p:cNvPr>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50" name="AutoShape 257">
                  <a:extLst>
                    <a:ext uri="{FF2B5EF4-FFF2-40B4-BE49-F238E27FC236}">
                      <a16:creationId xmlns:a16="http://schemas.microsoft.com/office/drawing/2014/main" id="{2583E301-FAE7-5A41-95D0-08085C409021}"/>
                    </a:ext>
                  </a:extLst>
                </p:cNvPr>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25" name="Rectangle 258">
                <a:extLst>
                  <a:ext uri="{FF2B5EF4-FFF2-40B4-BE49-F238E27FC236}">
                    <a16:creationId xmlns:a16="http://schemas.microsoft.com/office/drawing/2014/main" id="{A1487D88-15EC-1245-9F32-55511FA09AF5}"/>
                  </a:ext>
                </a:extLst>
              </p:cNvPr>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6" name="Group 259">
                <a:extLst>
                  <a:ext uri="{FF2B5EF4-FFF2-40B4-BE49-F238E27FC236}">
                    <a16:creationId xmlns:a16="http://schemas.microsoft.com/office/drawing/2014/main" id="{C1C66C5E-AA22-2942-9FE1-CC0D53BC7F94}"/>
                  </a:ext>
                </a:extLst>
              </p:cNvPr>
              <p:cNvGrpSpPr>
                <a:grpSpLocks/>
              </p:cNvGrpSpPr>
              <p:nvPr/>
            </p:nvGrpSpPr>
            <p:grpSpPr bwMode="auto">
              <a:xfrm>
                <a:off x="4747" y="994"/>
                <a:ext cx="581" cy="134"/>
                <a:chOff x="614" y="2568"/>
                <a:chExt cx="725" cy="139"/>
              </a:xfrm>
            </p:grpSpPr>
            <p:sp>
              <p:nvSpPr>
                <p:cNvPr id="647" name="AutoShape 260">
                  <a:extLst>
                    <a:ext uri="{FF2B5EF4-FFF2-40B4-BE49-F238E27FC236}">
                      <a16:creationId xmlns:a16="http://schemas.microsoft.com/office/drawing/2014/main" id="{7FD3A1E2-9440-B74D-96F8-52E4B7A8667A}"/>
                    </a:ext>
                  </a:extLst>
                </p:cNvPr>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8" name="AutoShape 261">
                  <a:extLst>
                    <a:ext uri="{FF2B5EF4-FFF2-40B4-BE49-F238E27FC236}">
                      <a16:creationId xmlns:a16="http://schemas.microsoft.com/office/drawing/2014/main" id="{0EA90844-82E2-7041-BE56-FE6D4EE0D8CC}"/>
                    </a:ext>
                  </a:extLst>
                </p:cNvPr>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27" name="Rectangle 262">
                <a:extLst>
                  <a:ext uri="{FF2B5EF4-FFF2-40B4-BE49-F238E27FC236}">
                    <a16:creationId xmlns:a16="http://schemas.microsoft.com/office/drawing/2014/main" id="{283833E2-9E6A-EC4E-A8CC-83ADC14E1B22}"/>
                  </a:ext>
                </a:extLst>
              </p:cNvPr>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28" name="Rectangle 263">
                <a:extLst>
                  <a:ext uri="{FF2B5EF4-FFF2-40B4-BE49-F238E27FC236}">
                    <a16:creationId xmlns:a16="http://schemas.microsoft.com/office/drawing/2014/main" id="{72732886-1C08-7C45-9F6F-69CB57B77660}"/>
                  </a:ext>
                </a:extLst>
              </p:cNvPr>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9" name="Group 264">
                <a:extLst>
                  <a:ext uri="{FF2B5EF4-FFF2-40B4-BE49-F238E27FC236}">
                    <a16:creationId xmlns:a16="http://schemas.microsoft.com/office/drawing/2014/main" id="{F80FFB68-2EC3-9346-8509-64CDCE4976E5}"/>
                  </a:ext>
                </a:extLst>
              </p:cNvPr>
              <p:cNvGrpSpPr>
                <a:grpSpLocks/>
              </p:cNvGrpSpPr>
              <p:nvPr/>
            </p:nvGrpSpPr>
            <p:grpSpPr bwMode="auto">
              <a:xfrm>
                <a:off x="4735" y="1627"/>
                <a:ext cx="582" cy="151"/>
                <a:chOff x="614" y="2568"/>
                <a:chExt cx="725" cy="139"/>
              </a:xfrm>
            </p:grpSpPr>
            <p:sp>
              <p:nvSpPr>
                <p:cNvPr id="645" name="AutoShape 265">
                  <a:extLst>
                    <a:ext uri="{FF2B5EF4-FFF2-40B4-BE49-F238E27FC236}">
                      <a16:creationId xmlns:a16="http://schemas.microsoft.com/office/drawing/2014/main" id="{55598102-FF9E-094C-A817-A698CCABCCE2}"/>
                    </a:ext>
                  </a:extLst>
                </p:cNvPr>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6" name="AutoShape 266">
                  <a:extLst>
                    <a:ext uri="{FF2B5EF4-FFF2-40B4-BE49-F238E27FC236}">
                      <a16:creationId xmlns:a16="http://schemas.microsoft.com/office/drawing/2014/main" id="{D7709F49-ABD3-434B-989F-ED0F57022C0B}"/>
                    </a:ext>
                  </a:extLst>
                </p:cNvPr>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30" name="Freeform 267">
                <a:extLst>
                  <a:ext uri="{FF2B5EF4-FFF2-40B4-BE49-F238E27FC236}">
                    <a16:creationId xmlns:a16="http://schemas.microsoft.com/office/drawing/2014/main" id="{58E0CD6F-F7D1-5D4D-85C8-B937D37C361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31" name="Group 268">
                <a:extLst>
                  <a:ext uri="{FF2B5EF4-FFF2-40B4-BE49-F238E27FC236}">
                    <a16:creationId xmlns:a16="http://schemas.microsoft.com/office/drawing/2014/main" id="{CEE525EE-C76D-CD47-83B8-8D86FCB35A05}"/>
                  </a:ext>
                </a:extLst>
              </p:cNvPr>
              <p:cNvGrpSpPr>
                <a:grpSpLocks/>
              </p:cNvGrpSpPr>
              <p:nvPr/>
            </p:nvGrpSpPr>
            <p:grpSpPr bwMode="auto">
              <a:xfrm>
                <a:off x="4739" y="1327"/>
                <a:ext cx="582" cy="139"/>
                <a:chOff x="614" y="2568"/>
                <a:chExt cx="725" cy="139"/>
              </a:xfrm>
            </p:grpSpPr>
            <p:sp>
              <p:nvSpPr>
                <p:cNvPr id="643" name="AutoShape 269">
                  <a:extLst>
                    <a:ext uri="{FF2B5EF4-FFF2-40B4-BE49-F238E27FC236}">
                      <a16:creationId xmlns:a16="http://schemas.microsoft.com/office/drawing/2014/main" id="{BE4F71D7-817B-934C-9F75-91A7222E7ADE}"/>
                    </a:ext>
                  </a:extLst>
                </p:cNvPr>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4" name="AutoShape 270">
                  <a:extLst>
                    <a:ext uri="{FF2B5EF4-FFF2-40B4-BE49-F238E27FC236}">
                      <a16:creationId xmlns:a16="http://schemas.microsoft.com/office/drawing/2014/main" id="{DA479A9C-0837-6141-A6AC-E8D851E4B1F7}"/>
                    </a:ext>
                  </a:extLst>
                </p:cNvPr>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32" name="Rectangle 271">
                <a:extLst>
                  <a:ext uri="{FF2B5EF4-FFF2-40B4-BE49-F238E27FC236}">
                    <a16:creationId xmlns:a16="http://schemas.microsoft.com/office/drawing/2014/main" id="{7BAB7EEF-CEF0-7747-B60A-1243972235BC}"/>
                  </a:ext>
                </a:extLst>
              </p:cNvPr>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3" name="Freeform 272">
                <a:extLst>
                  <a:ext uri="{FF2B5EF4-FFF2-40B4-BE49-F238E27FC236}">
                    <a16:creationId xmlns:a16="http://schemas.microsoft.com/office/drawing/2014/main" id="{23F88BAC-4F2F-884A-8A11-0DD0411366E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 name="Freeform 273">
                <a:extLst>
                  <a:ext uri="{FF2B5EF4-FFF2-40B4-BE49-F238E27FC236}">
                    <a16:creationId xmlns:a16="http://schemas.microsoft.com/office/drawing/2014/main" id="{153D6F6F-1B37-4B46-8C7B-5C383D66A5BF}"/>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 name="Oval 274">
                <a:extLst>
                  <a:ext uri="{FF2B5EF4-FFF2-40B4-BE49-F238E27FC236}">
                    <a16:creationId xmlns:a16="http://schemas.microsoft.com/office/drawing/2014/main" id="{FE063EE0-3ACE-EE46-BFFC-669BFB49B33B}"/>
                  </a:ext>
                </a:extLst>
              </p:cNvPr>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6" name="Freeform 275">
                <a:extLst>
                  <a:ext uri="{FF2B5EF4-FFF2-40B4-BE49-F238E27FC236}">
                    <a16:creationId xmlns:a16="http://schemas.microsoft.com/office/drawing/2014/main" id="{F382B54D-43FD-C049-8E97-A803ADCCCEC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7" name="AutoShape 276">
                <a:extLst>
                  <a:ext uri="{FF2B5EF4-FFF2-40B4-BE49-F238E27FC236}">
                    <a16:creationId xmlns:a16="http://schemas.microsoft.com/office/drawing/2014/main" id="{04306910-BCCD-F549-8CAC-9CE8C9FB958C}"/>
                  </a:ext>
                </a:extLst>
              </p:cNvPr>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8" name="AutoShape 277">
                <a:extLst>
                  <a:ext uri="{FF2B5EF4-FFF2-40B4-BE49-F238E27FC236}">
                    <a16:creationId xmlns:a16="http://schemas.microsoft.com/office/drawing/2014/main" id="{A2BF0BB2-374A-E249-971B-EAE24E4D47F2}"/>
                  </a:ext>
                </a:extLst>
              </p:cNvPr>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9" name="Oval 278">
                <a:extLst>
                  <a:ext uri="{FF2B5EF4-FFF2-40B4-BE49-F238E27FC236}">
                    <a16:creationId xmlns:a16="http://schemas.microsoft.com/office/drawing/2014/main" id="{8C0A6A7B-745C-6B46-852C-B11809C108C5}"/>
                  </a:ext>
                </a:extLst>
              </p:cNvPr>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0" name="Oval 279">
                <a:extLst>
                  <a:ext uri="{FF2B5EF4-FFF2-40B4-BE49-F238E27FC236}">
                    <a16:creationId xmlns:a16="http://schemas.microsoft.com/office/drawing/2014/main" id="{F519574B-5DE0-1444-8817-E97F7447BAD7}"/>
                  </a:ext>
                </a:extLst>
              </p:cNvPr>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641" name="Oval 280">
                <a:extLst>
                  <a:ext uri="{FF2B5EF4-FFF2-40B4-BE49-F238E27FC236}">
                    <a16:creationId xmlns:a16="http://schemas.microsoft.com/office/drawing/2014/main" id="{A1AC7CC8-F925-F640-BE0B-5676C61A1D8F}"/>
                  </a:ext>
                </a:extLst>
              </p:cNvPr>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2" name="Rectangle 281">
                <a:extLst>
                  <a:ext uri="{FF2B5EF4-FFF2-40B4-BE49-F238E27FC236}">
                    <a16:creationId xmlns:a16="http://schemas.microsoft.com/office/drawing/2014/main" id="{CC4B114D-F910-7D4F-A5C3-DF3B435A6B38}"/>
                  </a:ext>
                </a:extLst>
              </p:cNvPr>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18" name="TextBox 492">
              <a:extLst>
                <a:ext uri="{FF2B5EF4-FFF2-40B4-BE49-F238E27FC236}">
                  <a16:creationId xmlns:a16="http://schemas.microsoft.com/office/drawing/2014/main" id="{85F6E22B-EB95-3A45-AEE7-DFC0ADFCA07F}"/>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grpSp>
        <p:nvGrpSpPr>
          <p:cNvPr id="651" name="Group 468">
            <a:extLst>
              <a:ext uri="{FF2B5EF4-FFF2-40B4-BE49-F238E27FC236}">
                <a16:creationId xmlns:a16="http://schemas.microsoft.com/office/drawing/2014/main" id="{1F4063A8-67FD-484E-8F6F-19E370A56F74}"/>
              </a:ext>
            </a:extLst>
          </p:cNvPr>
          <p:cNvGrpSpPr>
            <a:grpSpLocks/>
          </p:cNvGrpSpPr>
          <p:nvPr/>
        </p:nvGrpSpPr>
        <p:grpSpPr bwMode="auto">
          <a:xfrm>
            <a:off x="7966126" y="4447601"/>
            <a:ext cx="1376362" cy="1355725"/>
            <a:chOff x="7030938" y="1184076"/>
            <a:chExt cx="1375947" cy="1355492"/>
          </a:xfrm>
        </p:grpSpPr>
        <p:sp>
          <p:nvSpPr>
            <p:cNvPr id="652" name="Freeform 1287">
              <a:extLst>
                <a:ext uri="{FF2B5EF4-FFF2-40B4-BE49-F238E27FC236}">
                  <a16:creationId xmlns:a16="http://schemas.microsoft.com/office/drawing/2014/main" id="{B9C0A66B-0217-C040-AA59-40CF97C7DE9C}"/>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53" name="Group 249">
              <a:extLst>
                <a:ext uri="{FF2B5EF4-FFF2-40B4-BE49-F238E27FC236}">
                  <a16:creationId xmlns:a16="http://schemas.microsoft.com/office/drawing/2014/main" id="{2D0460A7-D522-2B45-8D08-2C9B88DFAE18}"/>
                </a:ext>
              </a:extLst>
            </p:cNvPr>
            <p:cNvGrpSpPr>
              <a:grpSpLocks/>
            </p:cNvGrpSpPr>
            <p:nvPr/>
          </p:nvGrpSpPr>
          <p:grpSpPr bwMode="auto">
            <a:xfrm>
              <a:off x="7191141" y="1665569"/>
              <a:ext cx="365533" cy="637551"/>
              <a:chOff x="4140" y="429"/>
              <a:chExt cx="1425" cy="2396"/>
            </a:xfrm>
          </p:grpSpPr>
          <p:sp>
            <p:nvSpPr>
              <p:cNvPr id="656" name="Freeform 250">
                <a:extLst>
                  <a:ext uri="{FF2B5EF4-FFF2-40B4-BE49-F238E27FC236}">
                    <a16:creationId xmlns:a16="http://schemas.microsoft.com/office/drawing/2014/main" id="{23138FC9-3550-5249-8349-BED738B58162}"/>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7" name="Rectangle 251">
                <a:extLst>
                  <a:ext uri="{FF2B5EF4-FFF2-40B4-BE49-F238E27FC236}">
                    <a16:creationId xmlns:a16="http://schemas.microsoft.com/office/drawing/2014/main" id="{DFCF1873-FB16-2A47-A936-08D8C3908C75}"/>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58" name="Freeform 252">
                <a:extLst>
                  <a:ext uri="{FF2B5EF4-FFF2-40B4-BE49-F238E27FC236}">
                    <a16:creationId xmlns:a16="http://schemas.microsoft.com/office/drawing/2014/main" id="{8867C201-6EA6-9C40-BFA6-0B88C51117B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9" name="Freeform 253">
                <a:extLst>
                  <a:ext uri="{FF2B5EF4-FFF2-40B4-BE49-F238E27FC236}">
                    <a16:creationId xmlns:a16="http://schemas.microsoft.com/office/drawing/2014/main" id="{3AABF7A5-C9C5-0341-A27E-5E16A3148A8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0" name="Rectangle 254">
                <a:extLst>
                  <a:ext uri="{FF2B5EF4-FFF2-40B4-BE49-F238E27FC236}">
                    <a16:creationId xmlns:a16="http://schemas.microsoft.com/office/drawing/2014/main" id="{455C9642-187B-834C-A852-DD74D736A9F1}"/>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1" name="Group 255">
                <a:extLst>
                  <a:ext uri="{FF2B5EF4-FFF2-40B4-BE49-F238E27FC236}">
                    <a16:creationId xmlns:a16="http://schemas.microsoft.com/office/drawing/2014/main" id="{149ADA1A-B66F-F44C-B49C-96E50A1BB861}"/>
                  </a:ext>
                </a:extLst>
              </p:cNvPr>
              <p:cNvGrpSpPr>
                <a:grpSpLocks/>
              </p:cNvGrpSpPr>
              <p:nvPr/>
            </p:nvGrpSpPr>
            <p:grpSpPr bwMode="auto">
              <a:xfrm>
                <a:off x="4749" y="668"/>
                <a:ext cx="581" cy="145"/>
                <a:chOff x="614" y="2568"/>
                <a:chExt cx="725" cy="139"/>
              </a:xfrm>
            </p:grpSpPr>
            <p:sp>
              <p:nvSpPr>
                <p:cNvPr id="686" name="AutoShape 256">
                  <a:extLst>
                    <a:ext uri="{FF2B5EF4-FFF2-40B4-BE49-F238E27FC236}">
                      <a16:creationId xmlns:a16="http://schemas.microsoft.com/office/drawing/2014/main" id="{3D4D4A1D-9D61-334E-A979-8E927E535A8C}"/>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7" name="AutoShape 257">
                  <a:extLst>
                    <a:ext uri="{FF2B5EF4-FFF2-40B4-BE49-F238E27FC236}">
                      <a16:creationId xmlns:a16="http://schemas.microsoft.com/office/drawing/2014/main" id="{2DFF9622-EBDD-994E-9C23-DFAF566A40E0}"/>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2" name="Rectangle 258">
                <a:extLst>
                  <a:ext uri="{FF2B5EF4-FFF2-40B4-BE49-F238E27FC236}">
                    <a16:creationId xmlns:a16="http://schemas.microsoft.com/office/drawing/2014/main" id="{67544B8E-E01F-7547-B897-14F34EFC29EA}"/>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3" name="Group 259">
                <a:extLst>
                  <a:ext uri="{FF2B5EF4-FFF2-40B4-BE49-F238E27FC236}">
                    <a16:creationId xmlns:a16="http://schemas.microsoft.com/office/drawing/2014/main" id="{BB1B2199-F34E-E045-9E41-BBFD51213E27}"/>
                  </a:ext>
                </a:extLst>
              </p:cNvPr>
              <p:cNvGrpSpPr>
                <a:grpSpLocks/>
              </p:cNvGrpSpPr>
              <p:nvPr/>
            </p:nvGrpSpPr>
            <p:grpSpPr bwMode="auto">
              <a:xfrm>
                <a:off x="4747" y="994"/>
                <a:ext cx="581" cy="134"/>
                <a:chOff x="614" y="2568"/>
                <a:chExt cx="725" cy="139"/>
              </a:xfrm>
            </p:grpSpPr>
            <p:sp>
              <p:nvSpPr>
                <p:cNvPr id="684" name="AutoShape 260">
                  <a:extLst>
                    <a:ext uri="{FF2B5EF4-FFF2-40B4-BE49-F238E27FC236}">
                      <a16:creationId xmlns:a16="http://schemas.microsoft.com/office/drawing/2014/main" id="{04EC1E9B-DEF9-7D4F-BB30-E66D453A83EC}"/>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5" name="AutoShape 261">
                  <a:extLst>
                    <a:ext uri="{FF2B5EF4-FFF2-40B4-BE49-F238E27FC236}">
                      <a16:creationId xmlns:a16="http://schemas.microsoft.com/office/drawing/2014/main" id="{EA6D699D-898F-BF48-AD9A-A94EAD59BD0C}"/>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4" name="Rectangle 262">
                <a:extLst>
                  <a:ext uri="{FF2B5EF4-FFF2-40B4-BE49-F238E27FC236}">
                    <a16:creationId xmlns:a16="http://schemas.microsoft.com/office/drawing/2014/main" id="{30D84565-21B0-BE47-BC52-3F0A28E359B3}"/>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65" name="Rectangle 263">
                <a:extLst>
                  <a:ext uri="{FF2B5EF4-FFF2-40B4-BE49-F238E27FC236}">
                    <a16:creationId xmlns:a16="http://schemas.microsoft.com/office/drawing/2014/main" id="{3B6F9D69-B90F-DC4E-A12B-6FEA059DFAB6}"/>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6" name="Group 264">
                <a:extLst>
                  <a:ext uri="{FF2B5EF4-FFF2-40B4-BE49-F238E27FC236}">
                    <a16:creationId xmlns:a16="http://schemas.microsoft.com/office/drawing/2014/main" id="{7B18D0D0-1ADE-D442-929E-03B5DFF8E07D}"/>
                  </a:ext>
                </a:extLst>
              </p:cNvPr>
              <p:cNvGrpSpPr>
                <a:grpSpLocks/>
              </p:cNvGrpSpPr>
              <p:nvPr/>
            </p:nvGrpSpPr>
            <p:grpSpPr bwMode="auto">
              <a:xfrm>
                <a:off x="4735" y="1627"/>
                <a:ext cx="582" cy="151"/>
                <a:chOff x="614" y="2568"/>
                <a:chExt cx="725" cy="139"/>
              </a:xfrm>
            </p:grpSpPr>
            <p:sp>
              <p:nvSpPr>
                <p:cNvPr id="682" name="AutoShape 265">
                  <a:extLst>
                    <a:ext uri="{FF2B5EF4-FFF2-40B4-BE49-F238E27FC236}">
                      <a16:creationId xmlns:a16="http://schemas.microsoft.com/office/drawing/2014/main" id="{2ED33A29-9B5C-2949-9B49-85A622144C3D}"/>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3" name="AutoShape 266">
                  <a:extLst>
                    <a:ext uri="{FF2B5EF4-FFF2-40B4-BE49-F238E27FC236}">
                      <a16:creationId xmlns:a16="http://schemas.microsoft.com/office/drawing/2014/main" id="{DD17768B-B278-F340-9453-6A65E080AC69}"/>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7" name="Freeform 267">
                <a:extLst>
                  <a:ext uri="{FF2B5EF4-FFF2-40B4-BE49-F238E27FC236}">
                    <a16:creationId xmlns:a16="http://schemas.microsoft.com/office/drawing/2014/main" id="{44786768-03EF-9C42-9E7E-763D03736EC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68" name="Group 268">
                <a:extLst>
                  <a:ext uri="{FF2B5EF4-FFF2-40B4-BE49-F238E27FC236}">
                    <a16:creationId xmlns:a16="http://schemas.microsoft.com/office/drawing/2014/main" id="{3F092F53-E6C4-294E-B9DB-F9FCB4A11513}"/>
                  </a:ext>
                </a:extLst>
              </p:cNvPr>
              <p:cNvGrpSpPr>
                <a:grpSpLocks/>
              </p:cNvGrpSpPr>
              <p:nvPr/>
            </p:nvGrpSpPr>
            <p:grpSpPr bwMode="auto">
              <a:xfrm>
                <a:off x="4739" y="1327"/>
                <a:ext cx="582" cy="139"/>
                <a:chOff x="614" y="2568"/>
                <a:chExt cx="725" cy="139"/>
              </a:xfrm>
            </p:grpSpPr>
            <p:sp>
              <p:nvSpPr>
                <p:cNvPr id="680" name="AutoShape 269">
                  <a:extLst>
                    <a:ext uri="{FF2B5EF4-FFF2-40B4-BE49-F238E27FC236}">
                      <a16:creationId xmlns:a16="http://schemas.microsoft.com/office/drawing/2014/main" id="{FAFE9E88-3B2B-D44C-92A2-65E4DC3D40E5}"/>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1" name="AutoShape 270">
                  <a:extLst>
                    <a:ext uri="{FF2B5EF4-FFF2-40B4-BE49-F238E27FC236}">
                      <a16:creationId xmlns:a16="http://schemas.microsoft.com/office/drawing/2014/main" id="{6C5F47DA-6DEF-FA4E-94CD-9EFA19B5EA7D}"/>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9" name="Rectangle 271">
                <a:extLst>
                  <a:ext uri="{FF2B5EF4-FFF2-40B4-BE49-F238E27FC236}">
                    <a16:creationId xmlns:a16="http://schemas.microsoft.com/office/drawing/2014/main" id="{5F9378F9-57E8-B44A-A8D5-701FD5F1026C}"/>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0" name="Freeform 272">
                <a:extLst>
                  <a:ext uri="{FF2B5EF4-FFF2-40B4-BE49-F238E27FC236}">
                    <a16:creationId xmlns:a16="http://schemas.microsoft.com/office/drawing/2014/main" id="{4FA23443-D76D-BE46-A177-4B50A0E5C2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1" name="Freeform 273">
                <a:extLst>
                  <a:ext uri="{FF2B5EF4-FFF2-40B4-BE49-F238E27FC236}">
                    <a16:creationId xmlns:a16="http://schemas.microsoft.com/office/drawing/2014/main" id="{EFD1162B-0D1F-EE4D-B5B8-B0FDE133731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2" name="Oval 274">
                <a:extLst>
                  <a:ext uri="{FF2B5EF4-FFF2-40B4-BE49-F238E27FC236}">
                    <a16:creationId xmlns:a16="http://schemas.microsoft.com/office/drawing/2014/main" id="{427FFE7B-3222-8D44-A0E2-7E96B748D881}"/>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3" name="Freeform 275">
                <a:extLst>
                  <a:ext uri="{FF2B5EF4-FFF2-40B4-BE49-F238E27FC236}">
                    <a16:creationId xmlns:a16="http://schemas.microsoft.com/office/drawing/2014/main" id="{2C7795BD-69AA-1B4A-8155-38632EB8DA2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4" name="AutoShape 276">
                <a:extLst>
                  <a:ext uri="{FF2B5EF4-FFF2-40B4-BE49-F238E27FC236}">
                    <a16:creationId xmlns:a16="http://schemas.microsoft.com/office/drawing/2014/main" id="{3F60B798-45FB-0447-93C8-575681D29E7B}"/>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5" name="AutoShape 277">
                <a:extLst>
                  <a:ext uri="{FF2B5EF4-FFF2-40B4-BE49-F238E27FC236}">
                    <a16:creationId xmlns:a16="http://schemas.microsoft.com/office/drawing/2014/main" id="{8EE24BF1-FE3F-6A49-978C-78AF83087277}"/>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6" name="Oval 278">
                <a:extLst>
                  <a:ext uri="{FF2B5EF4-FFF2-40B4-BE49-F238E27FC236}">
                    <a16:creationId xmlns:a16="http://schemas.microsoft.com/office/drawing/2014/main" id="{7F9D4FF6-D896-1D46-A2E5-D174460B906A}"/>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7" name="Oval 279">
                <a:extLst>
                  <a:ext uri="{FF2B5EF4-FFF2-40B4-BE49-F238E27FC236}">
                    <a16:creationId xmlns:a16="http://schemas.microsoft.com/office/drawing/2014/main" id="{3D923F1E-7CFC-1044-97F4-EC626AE06894}"/>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678" name="Oval 280">
                <a:extLst>
                  <a:ext uri="{FF2B5EF4-FFF2-40B4-BE49-F238E27FC236}">
                    <a16:creationId xmlns:a16="http://schemas.microsoft.com/office/drawing/2014/main" id="{68E181CA-FA54-2445-984B-A7F46B46738A}"/>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9" name="Rectangle 281">
                <a:extLst>
                  <a:ext uri="{FF2B5EF4-FFF2-40B4-BE49-F238E27FC236}">
                    <a16:creationId xmlns:a16="http://schemas.microsoft.com/office/drawing/2014/main" id="{DFA97CB4-7797-6B4E-91A2-F912B803E47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55" name="TextBox 492">
              <a:extLst>
                <a:ext uri="{FF2B5EF4-FFF2-40B4-BE49-F238E27FC236}">
                  <a16:creationId xmlns:a16="http://schemas.microsoft.com/office/drawing/2014/main" id="{7068FD70-7334-DA44-A8A7-DFAD06A4AB20}"/>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274" name="Straight Arrow Connector 504">
            <a:extLst>
              <a:ext uri="{FF2B5EF4-FFF2-40B4-BE49-F238E27FC236}">
                <a16:creationId xmlns:a16="http://schemas.microsoft.com/office/drawing/2014/main" id="{5D4803A6-5120-9249-9B0D-9CEBD23A4B26}"/>
              </a:ext>
            </a:extLst>
          </p:cNvPr>
          <p:cNvCxnSpPr>
            <a:cxnSpLocks noChangeShapeType="1"/>
          </p:cNvCxnSpPr>
          <p:nvPr/>
        </p:nvCxnSpPr>
        <p:spPr bwMode="auto">
          <a:xfrm flipH="1" flipV="1">
            <a:off x="5509310" y="2754538"/>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04" name="Group 506">
            <a:extLst>
              <a:ext uri="{FF2B5EF4-FFF2-40B4-BE49-F238E27FC236}">
                <a16:creationId xmlns:a16="http://schemas.microsoft.com/office/drawing/2014/main" id="{CA80422C-7E02-A144-948D-5245DCC63371}"/>
              </a:ext>
            </a:extLst>
          </p:cNvPr>
          <p:cNvGrpSpPr>
            <a:grpSpLocks/>
          </p:cNvGrpSpPr>
          <p:nvPr/>
        </p:nvGrpSpPr>
        <p:grpSpPr bwMode="auto">
          <a:xfrm>
            <a:off x="5403711" y="4070974"/>
            <a:ext cx="313443" cy="369887"/>
            <a:chOff x="1628337" y="4280420"/>
            <a:chExt cx="313454" cy="369332"/>
          </a:xfrm>
        </p:grpSpPr>
        <p:sp>
          <p:nvSpPr>
            <p:cNvPr id="605" name="Oval 507">
              <a:extLst>
                <a:ext uri="{FF2B5EF4-FFF2-40B4-BE49-F238E27FC236}">
                  <a16:creationId xmlns:a16="http://schemas.microsoft.com/office/drawing/2014/main" id="{6C6E3565-A7E1-BB4F-A5A2-ADC74ED01772}"/>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6" name="TextBox 508">
              <a:extLst>
                <a:ext uri="{FF2B5EF4-FFF2-40B4-BE49-F238E27FC236}">
                  <a16:creationId xmlns:a16="http://schemas.microsoft.com/office/drawing/2014/main" id="{1A915091-292D-DB44-84BE-09CE011ACD41}"/>
                </a:ext>
              </a:extLst>
            </p:cNvPr>
            <p:cNvSpPr txBox="1">
              <a:spLocks noChangeArrowheads="1"/>
            </p:cNvSpPr>
            <p:nvPr/>
          </p:nvSpPr>
          <p:spPr bwMode="auto">
            <a:xfrm>
              <a:off x="1628747"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3</a:t>
              </a:r>
            </a:p>
          </p:txBody>
        </p:sp>
      </p:grpSp>
      <p:grpSp>
        <p:nvGrpSpPr>
          <p:cNvPr id="277" name="Group 61440">
            <a:extLst>
              <a:ext uri="{FF2B5EF4-FFF2-40B4-BE49-F238E27FC236}">
                <a16:creationId xmlns:a16="http://schemas.microsoft.com/office/drawing/2014/main" id="{C9DAF9E7-B368-E648-8480-583CC17D3351}"/>
              </a:ext>
            </a:extLst>
          </p:cNvPr>
          <p:cNvGrpSpPr>
            <a:grpSpLocks/>
          </p:cNvGrpSpPr>
          <p:nvPr/>
        </p:nvGrpSpPr>
        <p:grpSpPr bwMode="auto">
          <a:xfrm>
            <a:off x="6589730" y="5116123"/>
            <a:ext cx="313033" cy="368300"/>
            <a:chOff x="1624009" y="4280420"/>
            <a:chExt cx="313044" cy="369332"/>
          </a:xfrm>
        </p:grpSpPr>
        <p:sp>
          <p:nvSpPr>
            <p:cNvPr id="278" name="Oval 486">
              <a:extLst>
                <a:ext uri="{FF2B5EF4-FFF2-40B4-BE49-F238E27FC236}">
                  <a16:creationId xmlns:a16="http://schemas.microsoft.com/office/drawing/2014/main" id="{D4E0D954-5E01-4D47-909D-D3D467877141}"/>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9" name="TextBox 487">
              <a:extLst>
                <a:ext uri="{FF2B5EF4-FFF2-40B4-BE49-F238E27FC236}">
                  <a16:creationId xmlns:a16="http://schemas.microsoft.com/office/drawing/2014/main" id="{115C3489-C4B7-914F-B574-4089A1E61484}"/>
                </a:ext>
              </a:extLst>
            </p:cNvPr>
            <p:cNvSpPr txBox="1">
              <a:spLocks noChangeArrowheads="1"/>
            </p:cNvSpPr>
            <p:nvPr/>
          </p:nvSpPr>
          <p:spPr bwMode="auto">
            <a:xfrm>
              <a:off x="1624009"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4</a:t>
              </a:r>
            </a:p>
          </p:txBody>
        </p:sp>
      </p:grpSp>
      <p:sp>
        <p:nvSpPr>
          <p:cNvPr id="280" name="Slide Number Placeholder 2">
            <a:extLst>
              <a:ext uri="{FF2B5EF4-FFF2-40B4-BE49-F238E27FC236}">
                <a16:creationId xmlns:a16="http://schemas.microsoft.com/office/drawing/2014/main" id="{1C019BC0-6874-A744-88ED-3DAEAB50042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125</a:t>
            </a:fld>
            <a:endParaRPr lang="en-US"/>
          </a:p>
        </p:txBody>
      </p:sp>
    </p:spTree>
    <p:extLst>
      <p:ext uri="{BB962C8B-B14F-4D97-AF65-F5344CB8AC3E}">
        <p14:creationId xmlns:p14="http://schemas.microsoft.com/office/powerpoint/2010/main" val="3419947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59"/>
                                        </p:tgtEl>
                                        <p:attrNameLst>
                                          <p:attrName>style.visibility</p:attrName>
                                        </p:attrNameLst>
                                      </p:cBhvr>
                                      <p:to>
                                        <p:strVal val="visible"/>
                                      </p:to>
                                    </p:set>
                                    <p:animEffect transition="in" filter="dissolve">
                                      <p:cBhvr>
                                        <p:cTn id="10" dur="500"/>
                                        <p:tgtEl>
                                          <p:spTgt spid="45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02"/>
                                        </p:tgtEl>
                                        <p:attrNameLst>
                                          <p:attrName>style.visibility</p:attrName>
                                        </p:attrNameLst>
                                      </p:cBhvr>
                                      <p:to>
                                        <p:strVal val="visible"/>
                                      </p:to>
                                    </p:set>
                                    <p:animEffect transition="in" filter="dissolve">
                                      <p:cBhvr>
                                        <p:cTn id="15" dur="500"/>
                                        <p:tgtEl>
                                          <p:spTgt spid="602"/>
                                        </p:tgtEl>
                                      </p:cBhvr>
                                    </p:animEffect>
                                  </p:childTnLst>
                                </p:cTn>
                              </p:par>
                              <p:par>
                                <p:cTn id="16" presetID="9" presetClass="entr" presetSubtype="0" fill="hold" nodeType="withEffect">
                                  <p:stCondLst>
                                    <p:cond delay="0"/>
                                  </p:stCondLst>
                                  <p:childTnLst>
                                    <p:set>
                                      <p:cBhvr>
                                        <p:cTn id="17" dur="1" fill="hold">
                                          <p:stCondLst>
                                            <p:cond delay="0"/>
                                          </p:stCondLst>
                                        </p:cTn>
                                        <p:tgtEl>
                                          <p:spTgt spid="598"/>
                                        </p:tgtEl>
                                        <p:attrNameLst>
                                          <p:attrName>style.visibility</p:attrName>
                                        </p:attrNameLst>
                                      </p:cBhvr>
                                      <p:to>
                                        <p:strVal val="visible"/>
                                      </p:to>
                                    </p:set>
                                    <p:animEffect transition="in" filter="dissolve">
                                      <p:cBhvr>
                                        <p:cTn id="18" dur="500"/>
                                        <p:tgtEl>
                                          <p:spTgt spid="598"/>
                                        </p:tgtEl>
                                      </p:cBhvr>
                                    </p:animEffect>
                                  </p:childTnLst>
                                </p:cTn>
                              </p:par>
                              <p:par>
                                <p:cTn id="19" presetID="9" presetClass="entr" presetSubtype="0" fill="hold" nodeType="withEffect">
                                  <p:stCondLst>
                                    <p:cond delay="0"/>
                                  </p:stCondLst>
                                  <p:childTnLst>
                                    <p:set>
                                      <p:cBhvr>
                                        <p:cTn id="20" dur="1" fill="hold">
                                          <p:stCondLst>
                                            <p:cond delay="0"/>
                                          </p:stCondLst>
                                        </p:cTn>
                                        <p:tgtEl>
                                          <p:spTgt spid="599"/>
                                        </p:tgtEl>
                                        <p:attrNameLst>
                                          <p:attrName>style.visibility</p:attrName>
                                        </p:attrNameLst>
                                      </p:cBhvr>
                                      <p:to>
                                        <p:strVal val="visible"/>
                                      </p:to>
                                    </p:set>
                                    <p:animEffect transition="in" filter="dissolve">
                                      <p:cBhvr>
                                        <p:cTn id="21" dur="500"/>
                                        <p:tgtEl>
                                          <p:spTgt spid="59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74"/>
                                        </p:tgtEl>
                                        <p:attrNameLst>
                                          <p:attrName>style.visibility</p:attrName>
                                        </p:attrNameLst>
                                      </p:cBhvr>
                                      <p:to>
                                        <p:strVal val="visible"/>
                                      </p:to>
                                    </p:set>
                                    <p:animEffect transition="in" filter="wipe(down)">
                                      <p:cBhvr>
                                        <p:cTn id="26" dur="500"/>
                                        <p:tgtEl>
                                          <p:spTgt spid="274"/>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wipe(up)">
                                      <p:cBhvr>
                                        <p:cTn id="30" dur="500"/>
                                        <p:tgtEl>
                                          <p:spTgt spid="603"/>
                                        </p:tgtEl>
                                      </p:cBhvr>
                                    </p:animEffect>
                                  </p:childTnLst>
                                </p:cTn>
                              </p:par>
                              <p:par>
                                <p:cTn id="31" presetID="9" presetClass="entr" presetSubtype="0" fill="hold" nodeType="withEffect">
                                  <p:stCondLst>
                                    <p:cond delay="0"/>
                                  </p:stCondLst>
                                  <p:childTnLst>
                                    <p:set>
                                      <p:cBhvr>
                                        <p:cTn id="32" dur="1" fill="hold">
                                          <p:stCondLst>
                                            <p:cond delay="0"/>
                                          </p:stCondLst>
                                        </p:cTn>
                                        <p:tgtEl>
                                          <p:spTgt spid="604"/>
                                        </p:tgtEl>
                                        <p:attrNameLst>
                                          <p:attrName>style.visibility</p:attrName>
                                        </p:attrNameLst>
                                      </p:cBhvr>
                                      <p:to>
                                        <p:strVal val="visible"/>
                                      </p:to>
                                    </p:set>
                                    <p:animEffect transition="in" filter="dissolve">
                                      <p:cBhvr>
                                        <p:cTn id="33" dur="500"/>
                                        <p:tgtEl>
                                          <p:spTgt spid="604"/>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07"/>
                                        </p:tgtEl>
                                        <p:attrNameLst>
                                          <p:attrName>style.visibility</p:attrName>
                                        </p:attrNameLst>
                                      </p:cBhvr>
                                      <p:to>
                                        <p:strVal val="visible"/>
                                      </p:to>
                                    </p:set>
                                    <p:animEffect transition="in" filter="dissolve">
                                      <p:cBhvr>
                                        <p:cTn id="36" dur="500"/>
                                        <p:tgtEl>
                                          <p:spTgt spid="60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609"/>
                                        </p:tgtEl>
                                        <p:attrNameLst>
                                          <p:attrName>style.visibility</p:attrName>
                                        </p:attrNameLst>
                                      </p:cBhvr>
                                      <p:to>
                                        <p:strVal val="visible"/>
                                      </p:to>
                                    </p:set>
                                    <p:animEffect transition="in" filter="wipe(left)">
                                      <p:cBhvr>
                                        <p:cTn id="41" dur="500"/>
                                        <p:tgtEl>
                                          <p:spTgt spid="609"/>
                                        </p:tgtEl>
                                      </p:cBhvr>
                                    </p:animEffect>
                                  </p:childTnLst>
                                </p:cTn>
                              </p:par>
                            </p:childTnLst>
                          </p:cTn>
                        </p:par>
                        <p:par>
                          <p:cTn id="42" fill="hold">
                            <p:stCondLst>
                              <p:cond delay="500"/>
                            </p:stCondLst>
                            <p:childTnLst>
                              <p:par>
                                <p:cTn id="43" presetID="22" presetClass="entr" presetSubtype="2" fill="hold" grpId="0" nodeType="afterEffect">
                                  <p:stCondLst>
                                    <p:cond delay="0"/>
                                  </p:stCondLst>
                                  <p:childTnLst>
                                    <p:set>
                                      <p:cBhvr>
                                        <p:cTn id="44" dur="1" fill="hold">
                                          <p:stCondLst>
                                            <p:cond delay="0"/>
                                          </p:stCondLst>
                                        </p:cTn>
                                        <p:tgtEl>
                                          <p:spTgt spid="608"/>
                                        </p:tgtEl>
                                        <p:attrNameLst>
                                          <p:attrName>style.visibility</p:attrName>
                                        </p:attrNameLst>
                                      </p:cBhvr>
                                      <p:to>
                                        <p:strVal val="visible"/>
                                      </p:to>
                                    </p:set>
                                    <p:animEffect transition="in" filter="wipe(right)">
                                      <p:cBhvr>
                                        <p:cTn id="45" dur="500"/>
                                        <p:tgtEl>
                                          <p:spTgt spid="608"/>
                                        </p:tgtEl>
                                      </p:cBhvr>
                                    </p:animEffect>
                                  </p:childTnLst>
                                </p:cTn>
                              </p:par>
                            </p:childTnLst>
                          </p:cTn>
                        </p:par>
                        <p:par>
                          <p:cTn id="46" fill="hold">
                            <p:stCondLst>
                              <p:cond delay="1000"/>
                            </p:stCondLst>
                            <p:childTnLst>
                              <p:par>
                                <p:cTn id="47" presetID="9" presetClass="entr" presetSubtype="0" fill="hold" nodeType="afterEffect">
                                  <p:stCondLst>
                                    <p:cond delay="0"/>
                                  </p:stCondLst>
                                  <p:childTnLst>
                                    <p:set>
                                      <p:cBhvr>
                                        <p:cTn id="48" dur="1" fill="hold">
                                          <p:stCondLst>
                                            <p:cond delay="0"/>
                                          </p:stCondLst>
                                        </p:cTn>
                                        <p:tgtEl>
                                          <p:spTgt spid="277"/>
                                        </p:tgtEl>
                                        <p:attrNameLst>
                                          <p:attrName>style.visibility</p:attrName>
                                        </p:attrNameLst>
                                      </p:cBhvr>
                                      <p:to>
                                        <p:strVal val="visible"/>
                                      </p:to>
                                    </p:set>
                                    <p:animEffect transition="in" filter="dissolve">
                                      <p:cBhvr>
                                        <p:cTn id="49" dur="500"/>
                                        <p:tgtEl>
                                          <p:spTgt spid="277"/>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610"/>
                                        </p:tgtEl>
                                        <p:attrNameLst>
                                          <p:attrName>style.visibility</p:attrName>
                                        </p:attrNameLst>
                                      </p:cBhvr>
                                      <p:to>
                                        <p:strVal val="visible"/>
                                      </p:to>
                                    </p:set>
                                    <p:animEffect transition="in" filter="dissolve">
                                      <p:cBhvr>
                                        <p:cTn id="52" dur="500"/>
                                        <p:tgtEl>
                                          <p:spTgt spid="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p:bldP spid="602" grpId="0"/>
      <p:bldP spid="607" grpId="0"/>
      <p:bldP spid="608" grpId="0" animBg="1"/>
      <p:bldP spid="6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a:ea typeface="ＭＳ Ｐゴシック" panose="020B0600070205080204" pitchFamily="34" charset="-128"/>
              </a:rPr>
              <a:t>Transport </a:t>
            </a:r>
            <a:r>
              <a:rPr lang="en-US" altLang="en-US">
                <a:ea typeface="ＭＳ Ｐゴシック" panose="020B0600070205080204" pitchFamily="34" charset="-128"/>
              </a:rPr>
              <a:t>s</a:t>
            </a:r>
            <a:r>
              <a:rPr lang="en-US" altLang="en-US" sz="4400">
                <a:ea typeface="ＭＳ Ｐゴシック" panose="020B0600070205080204" pitchFamily="34" charset="-128"/>
              </a:rPr>
              <a:t>ervice </a:t>
            </a:r>
            <a:r>
              <a:rPr lang="en-US" altLang="en-US">
                <a:ea typeface="ＭＳ Ｐゴシック" panose="020B0600070205080204" pitchFamily="34" charset="-128"/>
              </a:rPr>
              <a:t>r</a:t>
            </a:r>
            <a:r>
              <a:rPr lang="en-US" altLang="en-US" sz="4400">
                <a:ea typeface="ＭＳ Ｐゴシック" panose="020B0600070205080204" pitchFamily="34" charset="-128"/>
              </a:rPr>
              <a:t>equirements: common apps</a:t>
            </a:r>
            <a:endParaRPr lang="en-US" sz="440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a:t>
            </a:r>
            <a:r>
              <a:rPr kumimoji="0" lang="en-US" altLang="ja-JP"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msec</a:t>
            </a:r>
            <a:endPar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a:t>
            </a:r>
            <a:r>
              <a:rPr kumimoji="0" lang="en-US" altLang="ja-JP"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msec</a:t>
            </a:r>
            <a:endPar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Slide Number Placeholder 2">
            <a:extLst>
              <a:ext uri="{FF2B5EF4-FFF2-40B4-BE49-F238E27FC236}">
                <a16:creationId xmlns:a16="http://schemas.microsoft.com/office/drawing/2014/main" id="{DCA62624-6B99-2E4F-9C54-E08632D8D1A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57020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Internet </a:t>
            </a:r>
            <a:r>
              <a:rPr lang="en-US" altLang="en-US">
                <a:ea typeface="ＭＳ Ｐゴシック" panose="020B0600070205080204" pitchFamily="34" charset="-128"/>
              </a:rPr>
              <a:t>t</a:t>
            </a:r>
            <a:r>
              <a:rPr lang="en-US" altLang="en-US" sz="4400">
                <a:ea typeface="ＭＳ Ｐゴシック" panose="020B0600070205080204" pitchFamily="34" charset="-128"/>
              </a:rPr>
              <a:t>ransport protocols services</a:t>
            </a:r>
            <a:endParaRPr lang="en-US" sz="440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6016137"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TCP service: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reliable transport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between sending and receiving process</a:t>
            </a:r>
            <a:endParaRPr kumimoji="0" lang="en-US" altLang="en-US" sz="2800" b="0" i="0" u="none" strike="noStrike" kern="1200" cap="none" spc="0" normalizeH="0" baseline="0" noProof="0">
              <a:ln>
                <a:noFill/>
              </a:ln>
              <a:solidFill>
                <a:srgbClr val="ED7D31"/>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flow control:</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sender won’</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 overwhelm receiver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congestion control:</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throttle sender when network overloaded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connection-oriented:</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setup required between client and server processes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does not provide:</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timing, minimum throughput guarantee, security</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8138"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a:ln>
                  <a:noFill/>
                </a:ln>
                <a:solidFill>
                  <a:srgbClr val="000099"/>
                </a:solidFill>
                <a:effectLst/>
                <a:uLnTx/>
                <a:uFillTx/>
                <a:latin typeface="Calibri" panose="020F0502020204030204"/>
                <a:ea typeface="+mn-ea"/>
                <a:cs typeface="+mn-cs"/>
              </a:rPr>
              <a:t>UDP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unreliable data transfer</a:t>
            </a:r>
            <a:r>
              <a:rPr kumimoji="0" lang="en-US" sz="2800" b="0" i="0" u="none" strike="noStrike" kern="1200" cap="none" spc="0" normalizeH="0" baseline="0" noProof="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between sending and receiving process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a:ln>
                  <a:noFill/>
                </a:ln>
                <a:solidFill>
                  <a:srgbClr val="C00000"/>
                </a:solidFill>
                <a:effectLst/>
                <a:uLnTx/>
                <a:uFillTx/>
                <a:latin typeface="Calibri" panose="020F0502020204030204"/>
                <a:ea typeface="+mn-ea"/>
                <a:cs typeface="+mn-cs"/>
              </a:rPr>
              <a:t>does not provide:</a:t>
            </a:r>
            <a:r>
              <a:rPr kumimoji="0" lang="en-US" sz="2800" b="0" i="0" u="none" strike="noStrike" kern="1200" cap="none" spc="0" normalizeH="0" baseline="0" noProof="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why bother?  </a:t>
            </a:r>
            <a:r>
              <a:rPr kumimoji="0" lang="en-US" sz="2800" b="0" i="1" u="none" strike="noStrike" kern="1200" cap="none" spc="0" normalizeH="0" baseline="0" noProof="0">
                <a:ln>
                  <a:noFill/>
                </a:ln>
                <a:solidFill>
                  <a:prstClr val="black"/>
                </a:solidFill>
                <a:effectLst/>
                <a:uLnTx/>
                <a:uFillTx/>
                <a:latin typeface="Calibri" panose="020F0502020204030204"/>
                <a:ea typeface="+mn-ea"/>
                <a:cs typeface="+mn-cs"/>
              </a:rPr>
              <a:t>Why</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is there a UDP?</a:t>
            </a:r>
          </a:p>
        </p:txBody>
      </p:sp>
      <p:sp>
        <p:nvSpPr>
          <p:cNvPr id="6" name="Slide Number Placeholder 2">
            <a:extLst>
              <a:ext uri="{FF2B5EF4-FFF2-40B4-BE49-F238E27FC236}">
                <a16:creationId xmlns:a16="http://schemas.microsoft.com/office/drawing/2014/main" id="{F16E5A18-9D2E-8A4C-A214-8B012F3309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887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7">
                                            <p:txEl>
                                              <p:pRg st="3" end="3"/>
                                            </p:txEl>
                                          </p:spTgt>
                                        </p:tgtEl>
                                        <p:attrNameLst>
                                          <p:attrName>style.visibility</p:attrName>
                                        </p:attrNameLst>
                                      </p:cBhvr>
                                      <p:to>
                                        <p:strVal val="visible"/>
                                      </p:to>
                                    </p:set>
                                    <p:animEffect transition="in" filter="dissolve">
                                      <p:cBhvr>
                                        <p:cTn id="16" dur="500"/>
                                        <p:tgtEl>
                                          <p:spTgt spid="17">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7">
                                            <p:txEl>
                                              <p:pRg st="4" end="4"/>
                                            </p:txEl>
                                          </p:spTgt>
                                        </p:tgtEl>
                                        <p:attrNameLst>
                                          <p:attrName>style.visibility</p:attrName>
                                        </p:attrNameLst>
                                      </p:cBhvr>
                                      <p:to>
                                        <p:strVal val="visible"/>
                                      </p:to>
                                    </p:set>
                                    <p:animEffect transition="in" filter="dissolve">
                                      <p:cBhvr>
                                        <p:cTn id="19" dur="500"/>
                                        <p:tgtEl>
                                          <p:spTgt spid="17">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7">
                                            <p:txEl>
                                              <p:pRg st="5" end="5"/>
                                            </p:txEl>
                                          </p:spTgt>
                                        </p:tgtEl>
                                        <p:attrNameLst>
                                          <p:attrName>style.visibility</p:attrName>
                                        </p:attrNameLst>
                                      </p:cBhvr>
                                      <p:to>
                                        <p:strVal val="visible"/>
                                      </p:to>
                                    </p:set>
                                    <p:animEffect transition="in" filter="dissolve">
                                      <p:cBhvr>
                                        <p:cTn id="22" dur="500"/>
                                        <p:tgtEl>
                                          <p:spTgt spid="17">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animEffect transition="in" filter="dissolve">
                                      <p:cBhvr>
                                        <p:cTn id="27" dur="500"/>
                                        <p:tgtEl>
                                          <p:spTgt spid="18">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8">
                                            <p:txEl>
                                              <p:pRg st="1" end="1"/>
                                            </p:txEl>
                                          </p:spTgt>
                                        </p:tgtEl>
                                        <p:attrNameLst>
                                          <p:attrName>style.visibility</p:attrName>
                                        </p:attrNameLst>
                                      </p:cBhvr>
                                      <p:to>
                                        <p:strVal val="visible"/>
                                      </p:to>
                                    </p:set>
                                    <p:animEffect transition="in" filter="dissolve">
                                      <p:cBhvr>
                                        <p:cTn id="30" dur="500"/>
                                        <p:tgtEl>
                                          <p:spTgt spid="18">
                                            <p:txEl>
                                              <p:pRg st="1" end="1"/>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8">
                                            <p:txEl>
                                              <p:pRg st="2" end="2"/>
                                            </p:txEl>
                                          </p:spTgt>
                                        </p:tgtEl>
                                        <p:attrNameLst>
                                          <p:attrName>style.visibility</p:attrName>
                                        </p:attrNameLst>
                                      </p:cBhvr>
                                      <p:to>
                                        <p:strVal val="visible"/>
                                      </p:to>
                                    </p:set>
                                    <p:animEffect transition="in" filter="dissolve">
                                      <p:cBhvr>
                                        <p:cTn id="33" dur="500"/>
                                        <p:tgtEl>
                                          <p:spTgt spid="1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dissolve">
                                      <p:cBhvr>
                                        <p:cTn id="38"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Internet applications, and transport protocols</a:t>
            </a:r>
            <a:endParaRPr lang="en-US" sz="440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HTTP [RFC 7230,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9110</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7230],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
        <p:nvSpPr>
          <p:cNvPr id="13" name="Slide Number Placeholder 2">
            <a:extLst>
              <a:ext uri="{FF2B5EF4-FFF2-40B4-BE49-F238E27FC236}">
                <a16:creationId xmlns:a16="http://schemas.microsoft.com/office/drawing/2014/main" id="{93C3B59E-F3F5-494A-B878-7AC0C33A93C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42923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solidFill>
                  <a:srgbClr val="0000A8"/>
                </a:solidFill>
                <a:ea typeface="ＭＳ Ｐゴシック" panose="020B0600070205080204" pitchFamily="34" charset="-128"/>
              </a:rPr>
              <a:t>Securing TCP</a:t>
            </a:r>
            <a:endParaRPr lang="en-US" sz="4400">
              <a:solidFill>
                <a:srgbClr val="0000A8"/>
              </a:solidFill>
            </a:endParaRPr>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Vanilla TCP &amp; UDP sockets:</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no encryption</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cleartext passwords sent into socket traverse Internet  in cleartext (!)</a:t>
            </a:r>
          </a:p>
          <a:p>
            <a:pPr marL="0" marR="0" lvl="0" indent="0" algn="l" defTabSz="914400" rtl="0" eaLnBrk="1" fontAlgn="auto" latinLnBrk="0" hangingPunct="1">
              <a:lnSpc>
                <a:spcPct val="90000"/>
              </a:lnSpc>
              <a:spcBef>
                <a:spcPts val="1000"/>
              </a:spcBef>
              <a:spcAft>
                <a:spcPts val="0"/>
              </a:spcAft>
              <a:buClr>
                <a:srgbClr val="0000A3"/>
              </a:buClr>
              <a:buSzTx/>
              <a:buFont typeface="Wingdings" charset="2"/>
              <a:buNone/>
              <a:tabLst/>
              <a:defRPr/>
            </a:pP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Transport Layer Security </a:t>
            </a:r>
            <a:r>
              <a:rPr kumimoji="0" lang="en-US" sz="3200" b="0" i="0" u="none" strike="noStrike" kern="1200" cap="none" spc="0" normalizeH="0" baseline="0" noProof="0">
                <a:ln>
                  <a:noFill/>
                </a:ln>
                <a:solidFill>
                  <a:srgbClr val="0000A3"/>
                </a:solidFill>
                <a:effectLst/>
                <a:uLnTx/>
                <a:uFillTx/>
                <a:latin typeface="Calibri" panose="020F0502020204030204"/>
                <a:ea typeface="+mn-ea"/>
                <a:cs typeface="+mn-cs"/>
              </a:rPr>
              <a:t>(TLS) </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provides encrypted TCP connections</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data integrity</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end-point authenticatio</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n</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7115815" y="1395634"/>
            <a:ext cx="45145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22228B"/>
                </a:solidFill>
                <a:effectLst/>
                <a:uLnTx/>
                <a:uFillTx/>
                <a:latin typeface="Calibri" panose="020F0502020204030204"/>
                <a:ea typeface="ＭＳ Ｐゴシック" panose="020B0600070205080204" pitchFamily="34" charset="-128"/>
                <a:cs typeface="+mn-cs"/>
              </a:rPr>
              <a:t>TSL implemented in application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apps use TSL libraries, that use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TCP in turn</a:t>
            </a:r>
            <a:endParaRPr kumimoji="0" lang="en-US" altLang="en-US" sz="3200" b="0" i="0" u="none" strike="noStrike" kern="1200" cap="none" spc="0" normalizeH="0" baseline="0" noProof="0">
              <a:ln>
                <a:noFill/>
              </a:ln>
              <a:solidFill>
                <a:srgbClr val="22228B"/>
              </a:solidFill>
              <a:effectLst/>
              <a:uLnTx/>
              <a:uFillTx/>
              <a:latin typeface="Calibri" panose="020F0502020204030204"/>
              <a:ea typeface="ＭＳ Ｐゴシック" panose="020B0600070205080204" pitchFamily="34" charset="-128"/>
              <a:cs typeface="+mn-cs"/>
            </a:endParaRP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cleartext sent into “socket”  traverse Internet  </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encrypted</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more: Chapter 8</a:t>
            </a:r>
          </a:p>
        </p:txBody>
      </p:sp>
      <p:sp>
        <p:nvSpPr>
          <p:cNvPr id="5" name="Slide Number Placeholder 2">
            <a:extLst>
              <a:ext uri="{FF2B5EF4-FFF2-40B4-BE49-F238E27FC236}">
                <a16:creationId xmlns:a16="http://schemas.microsoft.com/office/drawing/2014/main" id="{D4741FF1-2F57-E94D-AE55-790B077EB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837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7">
                                            <p:txEl>
                                              <p:pRg st="3" end="3"/>
                                            </p:txEl>
                                          </p:spTgt>
                                        </p:tgtEl>
                                        <p:attrNameLst>
                                          <p:attrName>style.visibility</p:attrName>
                                        </p:attrNameLst>
                                      </p:cBhvr>
                                      <p:to>
                                        <p:strVal val="visible"/>
                                      </p:to>
                                    </p:set>
                                    <p:animEffect transition="in" filter="dissolve">
                                      <p:cBhvr>
                                        <p:cTn id="18" dur="500"/>
                                        <p:tgtEl>
                                          <p:spTgt spid="17">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7">
                                            <p:txEl>
                                              <p:pRg st="4" end="4"/>
                                            </p:txEl>
                                          </p:spTgt>
                                        </p:tgtEl>
                                        <p:attrNameLst>
                                          <p:attrName>style.visibility</p:attrName>
                                        </p:attrNameLst>
                                      </p:cBhvr>
                                      <p:to>
                                        <p:strVal val="visible"/>
                                      </p:to>
                                    </p:set>
                                    <p:animEffect transition="in" filter="dissolve">
                                      <p:cBhvr>
                                        <p:cTn id="21" dur="500"/>
                                        <p:tgtEl>
                                          <p:spTgt spid="17">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7">
                                            <p:txEl>
                                              <p:pRg st="5" end="5"/>
                                            </p:txEl>
                                          </p:spTgt>
                                        </p:tgtEl>
                                        <p:attrNameLst>
                                          <p:attrName>style.visibility</p:attrName>
                                        </p:attrNameLst>
                                      </p:cBhvr>
                                      <p:to>
                                        <p:strVal val="visible"/>
                                      </p:to>
                                    </p:set>
                                    <p:animEffect transition="in" filter="dissolve">
                                      <p:cBhvr>
                                        <p:cTn id="24" dur="500"/>
                                        <p:tgtEl>
                                          <p:spTgt spid="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xEl>
                                              <p:pRg st="6" end="6"/>
                                            </p:txEl>
                                          </p:spTgt>
                                        </p:tgtEl>
                                        <p:attrNameLst>
                                          <p:attrName>style.visibility</p:attrName>
                                        </p:attrNameLst>
                                      </p:cBhvr>
                                      <p:to>
                                        <p:strVal val="visible"/>
                                      </p:to>
                                    </p:set>
                                    <p:animEffect transition="in" filter="dissolve">
                                      <p:cBhvr>
                                        <p:cTn id="27" dur="500"/>
                                        <p:tgtEl>
                                          <p:spTgt spid="17">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dissolve">
                                      <p:cBhvr>
                                        <p:cTn id="3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Application layer: overview</a:t>
            </a:r>
            <a:endParaRPr lang="en-US"/>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a:ln>
                  <a:noFill/>
                </a:ln>
                <a:solidFill>
                  <a:prstClr val="white">
                    <a:lumMod val="75000"/>
                  </a:prstClr>
                </a:solidFill>
                <a:effectLst/>
                <a:uLnTx/>
                <a:uFillTx/>
                <a:latin typeface="Calibri" panose="020F0502020204030204" pitchFamily="34" charset="0"/>
                <a:ea typeface="+mn-ea"/>
                <a:cs typeface="Calibri" panose="020F0502020204030204" pitchFamily="34" charset="0"/>
              </a:rPr>
              <a:t>Principles of network applications</a:t>
            </a:r>
          </a:p>
          <a:p>
            <a:pPr marL="401638" marR="0" lvl="0" indent="-401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Web and HTTP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a:ln>
                  <a:noFill/>
                </a:ln>
                <a:solidFill>
                  <a:prstClr val="white">
                    <a:lumMod val="75000"/>
                  </a:prstClr>
                </a:solidFill>
                <a:effectLst/>
                <a:uLnTx/>
                <a:uFillTx/>
                <a:latin typeface="Calibri" panose="020F0502020204030204" pitchFamily="34" charset="0"/>
                <a:ea typeface="+mn-ea"/>
                <a:cs typeface="Calibri" panose="020F0502020204030204" pitchFamily="34" charset="0"/>
              </a:rPr>
              <a:t>E-mail, SMTP, IMAP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a:ln>
                  <a:noFill/>
                </a:ln>
                <a:solidFill>
                  <a:prstClr val="white">
                    <a:lumMod val="75000"/>
                  </a:prstClr>
                </a:solidFill>
                <a:effectLst/>
                <a:uLnTx/>
                <a:uFillTx/>
                <a:latin typeface="Calibri" panose="020F0502020204030204" pitchFamily="34" charset="0"/>
                <a:ea typeface="+mn-ea"/>
                <a:cs typeface="Calibri" panose="020F0502020204030204" pitchFamily="34" charset="0"/>
              </a:rPr>
              <a:t>The 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a:ln>
                  <a:noFill/>
                </a:ln>
                <a:solidFill>
                  <a:prstClr val="white">
                    <a:lumMod val="75000"/>
                  </a:prstClr>
                </a:solidFill>
                <a:effectLst/>
                <a:uLnTx/>
                <a:uFillTx/>
                <a:latin typeface="Calibri" panose="020F0502020204030204"/>
                <a:ea typeface="ＭＳ Ｐゴシック" panose="020B0600070205080204" pitchFamily="34" charset="-128"/>
                <a:cs typeface="+mn-cs"/>
              </a:rPr>
              <a:t>P2P applications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a:ln>
                  <a:noFill/>
                </a:ln>
                <a:solidFill>
                  <a:prstClr val="white">
                    <a:lumMod val="75000"/>
                  </a:prstClr>
                </a:solidFill>
                <a:effectLst/>
                <a:uLnTx/>
                <a:uFillTx/>
                <a:latin typeface="Calibri" panose="020F0502020204030204"/>
                <a:ea typeface="ＭＳ Ｐゴシック" panose="020B0600070205080204" pitchFamily="34" charset="-128"/>
                <a:cs typeface="+mn-cs"/>
              </a:rPr>
              <a:t>video streaming and content distribution networks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a:ln>
                  <a:noFill/>
                </a:ln>
                <a:solidFill>
                  <a:prstClr val="white">
                    <a:lumMod val="75000"/>
                  </a:prstClr>
                </a:solidFill>
                <a:effectLst/>
                <a:uLnTx/>
                <a:uFillTx/>
                <a:latin typeface="Calibri" panose="020F0502020204030204"/>
                <a:ea typeface="ＭＳ Ｐゴシック" panose="020B0600070205080204" pitchFamily="34" charset="-128"/>
                <a:cs typeface="+mn-cs"/>
              </a:rPr>
              <a:t>socket programming with UDP and TCP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pic>
        <p:nvPicPr>
          <p:cNvPr id="8" name="Picture 7" descr="Kurose&amp;Ross 8th edition photo">
            <a:extLst>
              <a:ext uri="{FF2B5EF4-FFF2-40B4-BE49-F238E27FC236}">
                <a16:creationId xmlns:a16="http://schemas.microsoft.com/office/drawing/2014/main" id="{95F7992F-0B40-8A40-9C6C-9B0007DB8C1A}"/>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2808370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Web and HTTP</a:t>
            </a:r>
            <a:endParaRPr lang="en-US" sz="440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First, a quick review…</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objects,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each of</a:t>
            </a:r>
            <a:r>
              <a:rPr kumimoji="0" lang="en-US" altLang="en-US" sz="3200" b="0" i="1"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which can be stored on different Web servers</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object can be HTML file, JPEG image, Java applet, audio file,…</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base HTML-file</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which includes </a:t>
            </a: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several referenced objects, each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addressable by a </a:t>
            </a: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URL,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e.g.,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a:t>
              </a:r>
              <a:r>
                <a:rPr kumimoji="0" lang="en-US" altLang="en-US" sz="24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400" b="0"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someDept</a:t>
              </a:r>
              <a:r>
                <a:rPr kumimoji="0" lang="en-US" altLang="en-US" sz="24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400" b="0"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pic.gif</a:t>
              </a:r>
              <a:endParaRPr kumimoji="0" lang="en-US" altLang="en-US" sz="2400" b="0"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path</a:t>
              </a:r>
              <a:r>
                <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6367251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overview</a:t>
            </a:r>
            <a:endParaRPr lang="en-US" sz="440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0" u="none" strike="noStrike" kern="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Web’</a:t>
            </a:r>
            <a:r>
              <a:rPr kumimoji="0" lang="en-US" altLang="ja-JP" sz="32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a:t>
            </a:r>
            <a:r>
              <a:rPr kumimoji="0" lang="en-US" altLang="en-US" sz="2800" b="0" i="1" u="none" strike="noStrike" kern="0" cap="none" spc="0" normalizeH="0" baseline="0" noProof="0">
                <a:ln>
                  <a:noFill/>
                </a:ln>
                <a:solidFill>
                  <a:srgbClr val="FF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displays</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objects </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a:t>
            </a:r>
            <a:r>
              <a:rPr kumimoji="0" lang="en-US"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endParaRPr kumimoji="0" lang="en-US" altLang="en-US" sz="32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7046475" y="4540592"/>
            <a:ext cx="2210665" cy="1578194"/>
            <a:chOff x="7046475" y="4540592"/>
            <a:chExt cx="2210665" cy="1578194"/>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iPhone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Safari browser</a:t>
              </a:r>
              <a:endParaRPr kumimoji="0" lang="en-US" altLang="en-US" sz="32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6584832" y="1722780"/>
            <a:ext cx="2270564" cy="1610628"/>
            <a:chOff x="6584832" y="1722780"/>
            <a:chExt cx="2270564" cy="1610628"/>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PC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Firefox browser</a:t>
              </a:r>
              <a:endParaRPr kumimoji="0" lang="en-US" altLang="en-US" sz="32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9655810" y="2888005"/>
            <a:ext cx="2414547" cy="2197950"/>
            <a:chOff x="9655810" y="2888005"/>
            <a:chExt cx="2414547" cy="2197950"/>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server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Apache Web</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server</a:t>
              </a:r>
              <a:endParaRPr kumimoji="0" lang="en-US" altLang="en-US" sz="32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wipe(left)">
                                      <p:cBhvr>
                                        <p:cTn id="36" dur="500"/>
                                        <p:tgtEl>
                                          <p:spTgt spid="81"/>
                                        </p:tgtEl>
                                      </p:cBhvr>
                                    </p:animEffect>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84"/>
                                        </p:tgtEl>
                                        <p:attrNameLst>
                                          <p:attrName>style.visibility</p:attrName>
                                        </p:attrNameLst>
                                      </p:cBhvr>
                                      <p:to>
                                        <p:strVal val="visible"/>
                                      </p:to>
                                    </p:set>
                                    <p:animEffect transition="in" filter="wipe(right)">
                                      <p:cBhvr>
                                        <p:cTn id="4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Application layer: overview</a:t>
            </a:r>
            <a:endParaRPr lang="en-US" sz="440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defRPr/>
            </a:pPr>
            <a:r>
              <a:rPr lang="en-US" sz="3200">
                <a:solidFill>
                  <a:srgbClr val="CC0000"/>
                </a:solidFill>
                <a:latin typeface="Calibri" panose="020F0502020204030204" pitchFamily="34" charset="0"/>
                <a:cs typeface="Calibri" panose="020F0502020204030204" pitchFamily="34" charset="0"/>
              </a:rPr>
              <a:t>Principles of network applications</a:t>
            </a:r>
          </a:p>
          <a:p>
            <a:pPr marL="401638" indent="-401638">
              <a:defRPr/>
            </a:pPr>
            <a:r>
              <a:rPr lang="en-US" sz="3200">
                <a:latin typeface="Calibri" panose="020F0502020204030204" pitchFamily="34" charset="0"/>
                <a:cs typeface="Calibri" panose="020F0502020204030204" pitchFamily="34" charset="0"/>
              </a:rPr>
              <a:t>Web and HTTP</a:t>
            </a:r>
          </a:p>
          <a:p>
            <a:pPr marL="401638" indent="-401638">
              <a:defRPr/>
            </a:pPr>
            <a:r>
              <a:rPr lang="en-US" sz="3200">
                <a:latin typeface="Calibri" panose="020F0502020204030204" pitchFamily="34" charset="0"/>
                <a:cs typeface="Calibri" panose="020F0502020204030204" pitchFamily="34" charset="0"/>
              </a:rPr>
              <a:t>E-mail, SMTP, IMAP</a:t>
            </a:r>
          </a:p>
          <a:p>
            <a:pPr marL="401638" indent="-401638">
              <a:defRPr/>
            </a:pPr>
            <a:r>
              <a:rPr lang="en-US" sz="3200">
                <a:latin typeface="Calibri" panose="020F0502020204030204" pitchFamily="34" charset="0"/>
                <a:cs typeface="Calibri" panose="020F0502020204030204" pitchFamily="34" charset="0"/>
              </a:rPr>
              <a:t>The Domain Name System DNS</a:t>
            </a:r>
          </a:p>
          <a:p>
            <a:endParaRPr lang="en-US"/>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a:ea typeface="ＭＳ Ｐゴシック" panose="020B0600070205080204" pitchFamily="34" charset="-128"/>
              </a:rPr>
              <a:t>P2P applications</a:t>
            </a:r>
          </a:p>
          <a:p>
            <a:pPr marL="349250" indent="-349250"/>
            <a:r>
              <a:rPr lang="en-US" altLang="en-US" sz="3200">
                <a:ea typeface="ＭＳ Ｐゴシック" panose="020B0600070205080204" pitchFamily="34" charset="-128"/>
              </a:rPr>
              <a:t>video streaming and content distribution networks</a:t>
            </a:r>
          </a:p>
          <a:p>
            <a:pPr marL="349250" indent="-349250"/>
            <a:r>
              <a:rPr lang="en-US" altLang="en-US" sz="3200">
                <a:ea typeface="ＭＳ Ｐゴシック" panose="020B0600070205080204" pitchFamily="34" charset="-128"/>
              </a:rPr>
              <a:t>socket programming with UDP and TCP</a:t>
            </a:r>
          </a:p>
          <a:p>
            <a:pPr>
              <a:buFont typeface="Wingdings" pitchFamily="2" charset="2"/>
              <a:buNone/>
            </a:pPr>
            <a:endParaRPr lang="en-US" altLang="en-US" sz="2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a:t>
            </a:fld>
            <a:endParaRPr lang="en-US"/>
          </a:p>
        </p:txBody>
      </p:sp>
      <p:pic>
        <p:nvPicPr>
          <p:cNvPr id="7" name="Picture 6" descr="Kurose&amp;Ross 8th edition photo">
            <a:extLst>
              <a:ext uri="{FF2B5EF4-FFF2-40B4-BE49-F238E27FC236}">
                <a16:creationId xmlns:a16="http://schemas.microsoft.com/office/drawing/2014/main" id="{A17D26A6-40FA-0B4B-8CB5-56D29C2B186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99522144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overview (continued)</a:t>
            </a:r>
            <a:endParaRPr lang="en-US" sz="440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3200" b="0" i="1" u="none" strike="noStrike" kern="0" cap="none" spc="0" normalizeH="0" baseline="0" noProof="0">
                <a:ln>
                  <a:noFill/>
                </a:ln>
                <a:solidFill>
                  <a:srgbClr val="CC0000"/>
                </a:solidFill>
                <a:effectLst/>
                <a:uLnTx/>
                <a:uFillTx/>
                <a:latin typeface="Calibri"/>
                <a:ea typeface="ＭＳ Ｐゴシック" charset="0"/>
              </a:rPr>
              <a:t>HTTP uses TCP:</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a:ln>
                  <a:noFill/>
                </a:ln>
                <a:solidFill>
                  <a:prstClr val="black"/>
                </a:solidFill>
                <a:effectLst/>
                <a:uLnTx/>
                <a:uFillTx/>
                <a:latin typeface="Calibri"/>
                <a:ea typeface="ＭＳ Ｐゴシック" charset="0"/>
              </a:rPr>
              <a:t>client initiates TCP connection (creates socket) to server,  port 80</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a:ln>
                  <a:noFill/>
                </a:ln>
                <a:solidFill>
                  <a:prstClr val="black"/>
                </a:solidFill>
                <a:effectLst/>
                <a:uLnTx/>
                <a:uFillTx/>
                <a:latin typeface="Calibri"/>
                <a:ea typeface="ＭＳ Ｐゴシック" charset="0"/>
              </a:rPr>
              <a:t>server accepts TCP connection from client</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a:ln>
                  <a:noFill/>
                </a:ln>
                <a:solidFill>
                  <a:prstClr val="black"/>
                </a:solidFill>
                <a:effectLst/>
                <a:uLnTx/>
                <a:uFillTx/>
                <a:latin typeface="Calibri"/>
                <a:ea typeface="ＭＳ Ｐゴシック" charset="0"/>
              </a:rPr>
              <a:t>HTTP messages (application-layer protocol messages) exchanged between browser (HTTP client) and Web server (HTTP server)</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a:ln>
                  <a:noFill/>
                </a:ln>
                <a:solidFill>
                  <a:prstClr val="black"/>
                </a:solidFill>
                <a:effectLst/>
                <a:uLnTx/>
                <a:uFillTx/>
                <a:latin typeface="Calibri"/>
                <a:ea typeface="ＭＳ Ｐゴシック" charset="0"/>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a:ln>
                  <a:noFill/>
                </a:ln>
                <a:solidFill>
                  <a:srgbClr val="CC0000"/>
                </a:solidFill>
                <a:effectLst/>
                <a:uLnTx/>
                <a:uFillTx/>
                <a:latin typeface="Calibri"/>
                <a:ea typeface="ＭＳ Ｐゴシック" panose="020B0600070205080204" pitchFamily="34" charset="-128"/>
              </a:rPr>
              <a:t>HTTP is “</a:t>
            </a:r>
            <a:r>
              <a:rPr kumimoji="0" lang="en-US" altLang="ja-JP" sz="3200" b="0" i="1" u="none" strike="noStrike" kern="0" cap="none" spc="0" normalizeH="0" baseline="0" noProof="0">
                <a:ln>
                  <a:noFill/>
                </a:ln>
                <a:solidFill>
                  <a:srgbClr val="CC0000"/>
                </a:solidFill>
                <a:effectLst/>
                <a:uLnTx/>
                <a:uFillTx/>
                <a:latin typeface="Calibri"/>
                <a:ea typeface="ＭＳ Ｐゴシック" panose="020B0600070205080204" pitchFamily="34" charset="-128"/>
              </a:rPr>
              <a:t>stateless”</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a:ea typeface="ＭＳ Ｐゴシック" panose="020B0600070205080204" pitchFamily="34" charset="-128"/>
              </a:rPr>
              <a:t>server maintains</a:t>
            </a:r>
            <a:r>
              <a:rPr kumimoji="0" lang="en-US" altLang="en-US" sz="2800" b="0" i="1" u="none" strike="noStrike" kern="0" cap="none" spc="0" normalizeH="0" baseline="0" noProof="0">
                <a:ln>
                  <a:noFill/>
                </a:ln>
                <a:solidFill>
                  <a:prstClr val="black"/>
                </a:solidFill>
                <a:effectLst/>
                <a:uLnTx/>
                <a:uFillTx/>
                <a:latin typeface="Calibri"/>
                <a:ea typeface="ＭＳ Ｐゴシック" panose="020B0600070205080204" pitchFamily="34" charset="-128"/>
              </a:rPr>
              <a:t> no </a:t>
            </a:r>
            <a:r>
              <a:rPr kumimoji="0" lang="en-US" altLang="en-US" sz="2800" b="0" i="0" u="none" strike="noStrike" kern="0" cap="none" spc="0" normalizeH="0" baseline="0" noProof="0">
                <a:ln>
                  <a:noFill/>
                </a:ln>
                <a:solidFill>
                  <a:prstClr val="black"/>
                </a:solidFill>
                <a:effectLst/>
                <a:uLnTx/>
                <a:uFillTx/>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6909802" y="3209500"/>
            <a:ext cx="5053013" cy="3248103"/>
            <a:chOff x="6909802" y="3209500"/>
            <a:chExt cx="5053013" cy="3248103"/>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4565333" cy="284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3333CC"/>
                </a:buClr>
                <a:buSzPct val="85000"/>
                <a:buFont typeface="ZapfDingbats" charset="2"/>
                <a:buNone/>
                <a:tabLst/>
                <a:defRPr/>
              </a:pPr>
              <a:r>
                <a:rPr kumimoji="0" lang="en-US" altLang="en-US"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protocols that maintain “</a:t>
              </a:r>
              <a:r>
                <a:rPr kumimoji="0" lang="en-US" altLang="ja-JP"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state” are complex!</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past history (state) must be maintained</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if server/client crashes, their views of “</a:t>
              </a:r>
              <a:r>
                <a:rPr kumimoji="0" lang="en-US" altLang="ja-JP"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state” may be inconsistent, must be reconciled</a:t>
              </a:r>
            </a:p>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aside</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2613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connections: two types</a:t>
            </a:r>
            <a:endParaRPr lang="en-US" sz="440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Non-persistent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TCP 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most one object sent over TCP connection</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TCP connection closed</a:t>
            </a:r>
          </a:p>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downloading multiple objects required multiple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Persistent HTTP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TCP connection opened to a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multiple objects can be sent over </a:t>
            </a:r>
            <a:r>
              <a:rPr kumimoji="0" lang="en-US" altLang="en-US" sz="32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single</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TCP connection between client, and that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TCP connection closed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Non-persistent HTTP: example</a:t>
            </a:r>
            <a:endParaRPr lang="en-US" sz="440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initiates TCP connection to HTTP server (process) at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(containing URL) into TCP connection socket. Message indicates that client wants object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someDepartment</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home.index</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waiting for TCP connection at port 80  “</a:t>
            </a:r>
            <a:r>
              <a:rPr kumimoji="0" lang="en-US" altLang="ja-JP"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containing requested object, and sends message into its socket</a:t>
            </a: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a:t>
            </a: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someDepartment</a:t>
            </a: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home.index</a:t>
            </a:r>
            <a:endPar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Non-persistent HTTP: example (cont.)</a:t>
            </a:r>
            <a:endParaRPr lang="en-US" sz="440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a:t>
            </a: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someDepartment</a:t>
            </a:r>
            <a:r>
              <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home.index</a:t>
            </a:r>
            <a:endParaRPr kumimoji="0" lang="en-US" altLang="en-US" sz="20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Parsing html file, finds 10 referenced jpeg  objects</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6.</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Non-persistent HTTP: response time</a:t>
            </a:r>
            <a:endParaRPr lang="en-US" sz="440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736393" y="1919178"/>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RTT (definition):</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time for a small packet to travel from client to server and back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 time (per object):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one RTT to initiate TCP connection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one RTT for HTTP request and first few bytes of HTTP response to return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object/file transmission time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time to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transmit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initiate TCP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Non-persistent HTTP response time =  2RTT+ file transmission  time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87471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Persistent HTTP </a:t>
            </a:r>
            <a:r>
              <a:rPr lang="en-US" altLang="en-US" sz="3200">
                <a:cs typeface="Calibri" panose="020F0502020204030204" pitchFamily="34" charset="0"/>
              </a:rPr>
              <a:t>(HTTP 1.1)</a:t>
            </a:r>
            <a:endParaRPr lang="en-US" sz="440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798691" y="1401764"/>
            <a:ext cx="516554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a:ln>
                  <a:noFill/>
                </a:ln>
                <a:solidFill>
                  <a:srgbClr val="CC0000"/>
                </a:solidFill>
                <a:effectLst/>
                <a:uLnTx/>
                <a:uFillTx/>
                <a:latin typeface="Calibri"/>
                <a:ea typeface="+mn-ea"/>
                <a:cs typeface="+mn-cs"/>
              </a:rPr>
              <a:t>Non-persistent HTTP issues:</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requires 2 RTTs per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OS overhead for </a:t>
            </a:r>
            <a:r>
              <a:rPr kumimoji="0" lang="en-US" sz="2800" b="0" i="1" u="none" strike="noStrike" kern="1200" cap="none" spc="0" normalizeH="0" baseline="0" noProof="0">
                <a:ln>
                  <a:noFill/>
                </a:ln>
                <a:solidFill>
                  <a:prstClr val="black"/>
                </a:solidFill>
                <a:effectLst/>
                <a:uLnTx/>
                <a:uFillTx/>
                <a:latin typeface="Calibri"/>
                <a:ea typeface="+mn-ea"/>
                <a:cs typeface="+mn-cs"/>
              </a:rPr>
              <a:t>each</a:t>
            </a:r>
            <a:r>
              <a:rPr kumimoji="0" lang="en-US" sz="2800" b="0" i="0" u="none" strike="noStrike" kern="1200" cap="none" spc="0" normalizeH="0" baseline="0" noProof="0">
                <a:ln>
                  <a:noFill/>
                </a:ln>
                <a:solidFill>
                  <a:prstClr val="black"/>
                </a:solidFill>
                <a:effectLst/>
                <a:uLnTx/>
                <a:uFillTx/>
                <a:latin typeface="Calibri"/>
                <a:ea typeface="+mn-ea"/>
                <a:cs typeface="+mn-cs"/>
              </a:rPr>
              <a:t> TCP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browsers often open multiple parallel TCP connections to fetch referenced objects in parallel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6227762" y="1414463"/>
            <a:ext cx="573505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a:ln>
                  <a:noFill/>
                </a:ln>
                <a:solidFill>
                  <a:srgbClr val="CC0000"/>
                </a:solidFill>
                <a:effectLst/>
                <a:uLnTx/>
                <a:uFillTx/>
                <a:latin typeface="Calibri"/>
                <a:ea typeface="+mn-ea"/>
                <a:cs typeface="+mn-cs"/>
              </a:rPr>
              <a:t>Persistent  HTTP </a:t>
            </a:r>
            <a:r>
              <a:rPr kumimoji="0" lang="en-US" sz="2400" b="0" i="1" u="none" strike="noStrike" kern="1200" cap="none" spc="0" normalizeH="0" baseline="0" noProof="0">
                <a:ln>
                  <a:noFill/>
                </a:ln>
                <a:solidFill>
                  <a:srgbClr val="CC0000"/>
                </a:solidFill>
                <a:effectLst/>
                <a:uLnTx/>
                <a:uFillTx/>
                <a:latin typeface="Calibri"/>
                <a:ea typeface="+mn-ea"/>
                <a:cs typeface="+mn-cs"/>
              </a:rPr>
              <a:t>(HTTP1.1):</a:t>
            </a:r>
            <a:endParaRPr kumimoji="0" lang="en-US" sz="3200" b="0" i="1" u="none" strike="noStrike" kern="1200" cap="none" spc="0" normalizeH="0" baseline="0" noProof="0">
              <a:ln>
                <a:noFill/>
              </a:ln>
              <a:solidFill>
                <a:srgbClr val="CC0000"/>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server leaves connection open after sending response</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subsequent HTTP messages  between same client/server sent over open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client sends requests as soon as it encounters a referenced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a:ln>
                  <a:noFill/>
                </a:ln>
                <a:solidFill>
                  <a:prstClr val="black"/>
                </a:solidFill>
                <a:effectLst/>
                <a:uLnTx/>
                <a:uFillTx/>
                <a:latin typeface="Calibri"/>
                <a:ea typeface="+mn-ea"/>
                <a:cs typeface="+mn-cs"/>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cs typeface="Calibri" panose="020F0502020204030204" pitchFamily="34" charset="0"/>
              </a:rPr>
              <a:t>HTTP request </a:t>
            </a:r>
            <a:r>
              <a:rPr lang="en-US" altLang="en-US">
                <a:cs typeface="Calibri" panose="020F0502020204030204" pitchFamily="34" charset="0"/>
              </a:rPr>
              <a:t>m</a:t>
            </a:r>
            <a:r>
              <a:rPr lang="en-US" altLang="en-US" sz="4400">
                <a:cs typeface="Calibri" panose="020F0502020204030204" pitchFamily="34" charset="0"/>
              </a:rPr>
              <a:t>essage</a:t>
            </a:r>
            <a:endParaRPr lang="en-US" sz="440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two types of HTTP messages: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response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 message: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ASCII (human-readable format)</a:t>
            </a:r>
            <a:endParaRPr kumimoji="0" lang="en-US" altLang="en-US" sz="2400" b="0" i="0" u="none" strike="noStrike" kern="1200" cap="none" spc="0" normalizeH="0" baseline="0" noProof="0">
              <a:ln>
                <a:noFill/>
              </a:ln>
              <a:solidFill>
                <a:srgbClr val="ED7D31"/>
              </a:solidFill>
              <a:effectLst/>
              <a:uLnTx/>
              <a:uFillTx/>
              <a:latin typeface="Calibri"/>
              <a:ea typeface="ＭＳ Ｐゴシック" panose="020B0600070205080204" pitchFamily="34" charset="-128"/>
              <a:cs typeface="+mn-cs"/>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771677" y="4189643"/>
            <a:ext cx="1071127"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7921878" cy="234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GET /</a:t>
            </a: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index.html</a:t>
            </a: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HTTP/1.1\r\n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Host: www-</a:t>
            </a: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net.cs.umass.edu</a:t>
            </a: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User-Agent: Mozilla/5.0 (Macintosh; Intel Mac OS X 10.15; rv:80.0) Gecko/20100101 Firefox/80.0 \r\n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Accept: text/</a:t>
            </a: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html,application</a:t>
            </a: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xhtml+xml</a:t>
            </a: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Accept-Language: </a:t>
            </a: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en-us,en;q</a:t>
            </a: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=0.5\r\n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Accept-Encoding: </a:t>
            </a: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gzip,deflate</a:t>
            </a: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Connection: keep-alive\r\n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7524296" y="2623511"/>
            <a:ext cx="2834575" cy="849313"/>
            <a:chOff x="7524296" y="2554061"/>
            <a:chExt cx="2834575"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304572" y="3050979"/>
            <a:ext cx="3691165" cy="830997"/>
            <a:chOff x="304572" y="3050979"/>
            <a:chExt cx="3691165" cy="83099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request line (GET, POST,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HEAD commands)</a:t>
              </a:r>
              <a:endParaRPr kumimoji="0" lang="en-US" altLang="en-US"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743905" y="5548787"/>
            <a:ext cx="7763054" cy="1145473"/>
            <a:chOff x="743905" y="5548787"/>
            <a:chExt cx="7763054" cy="1145473"/>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carriage return, line feed at start of line indicates end of header lines</a:t>
              </a:r>
              <a:endPar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3812583" y="3704095"/>
            <a:ext cx="217442" cy="1797803"/>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5F809E13-4068-2140-8EEF-80CD03B5F69C}"/>
              </a:ext>
            </a:extLst>
          </p:cNvPr>
          <p:cNvSpPr/>
          <p:nvPr/>
        </p:nvSpPr>
        <p:spPr>
          <a:xfrm>
            <a:off x="4019515" y="3331027"/>
            <a:ext cx="6620718" cy="3021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726871" y="3599519"/>
            <a:ext cx="8392886" cy="1968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ea typeface="ＭＳ Ｐゴシック" panose="020B0600070205080204" pitchFamily="34" charset="-128"/>
              </a:rPr>
              <a:t>HTTP request message: general format</a:t>
            </a:r>
            <a:endParaRPr lang="en-US" sz="440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request</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header</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1936590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ea typeface="ＭＳ Ｐゴシック" panose="020B0600070205080204" pitchFamily="34" charset="-128"/>
              </a:rPr>
              <a:t>Other HTTP request </a:t>
            </a:r>
            <a:r>
              <a:rPr lang="en-US" altLang="en-US">
                <a:ea typeface="ＭＳ Ｐゴシック" panose="020B0600070205080204" pitchFamily="34" charset="-128"/>
              </a:rPr>
              <a:t>m</a:t>
            </a:r>
            <a:r>
              <a:rPr lang="en-US" altLang="en-US" sz="4400">
                <a:ea typeface="ＭＳ Ｐゴシック" panose="020B0600070205080204" pitchFamily="34" charset="-128"/>
              </a:rPr>
              <a:t>essages</a:t>
            </a:r>
            <a:endParaRPr lang="en-US" sz="440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a:ln>
                  <a:noFill/>
                </a:ln>
                <a:solidFill>
                  <a:srgbClr val="CC0000"/>
                </a:solidFill>
                <a:effectLst/>
                <a:uLnTx/>
                <a:uFillTx/>
                <a:latin typeface="Calibri"/>
                <a:ea typeface="+mn-ea"/>
                <a:cs typeface="+mn-cs"/>
              </a:rPr>
              <a:t>POST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web page often includes form input</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a:ln>
                  <a:noFill/>
                </a:ln>
                <a:solidFill>
                  <a:srgbClr val="CC0000"/>
                </a:solidFill>
                <a:effectLst/>
                <a:uLnTx/>
                <a:uFillTx/>
                <a:latin typeface="Calibri"/>
                <a:ea typeface="+mn-ea"/>
                <a:cs typeface="+mn-cs"/>
              </a:rPr>
              <a:t>GET method </a:t>
            </a:r>
            <a:r>
              <a:rPr kumimoji="0" lang="en-US" sz="2400" b="0" i="0" u="none" strike="noStrike" kern="1200" cap="none" spc="0" normalizeH="0" baseline="0" noProof="0">
                <a:ln>
                  <a:noFill/>
                </a:ln>
                <a:solidFill>
                  <a:prstClr val="black"/>
                </a:solidFill>
                <a:effectLst/>
                <a:uLnTx/>
                <a:uFillTx/>
                <a:latin typeface="Calibri"/>
                <a:ea typeface="+mn-ea"/>
                <a:cs typeface="+mn-cs"/>
              </a:rPr>
              <a:t>(for sending data to server):</a:t>
            </a:r>
            <a:endParaRPr kumimoji="0" lang="en-US" sz="2800" b="0" i="0" u="none" strike="noStrike" kern="1200" cap="none" spc="0" normalizeH="0" baseline="0" noProof="0">
              <a:ln>
                <a:noFill/>
              </a:ln>
              <a:solidFill>
                <a:prstClr val="black"/>
              </a:solidFill>
              <a:effectLst/>
              <a:uLnTx/>
              <a:uFillTx/>
              <a:latin typeface="Calibri"/>
              <a:ea typeface="+mn-ea"/>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www.somesite.com</a:t>
            </a: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18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animalsearch?monkeys&amp;banana</a:t>
            </a:r>
            <a:endPar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a:ln>
                  <a:noFill/>
                </a:ln>
                <a:solidFill>
                  <a:srgbClr val="CC0000"/>
                </a:solidFill>
                <a:effectLst/>
                <a:uLnTx/>
                <a:uFillTx/>
                <a:latin typeface="Calibri"/>
                <a:ea typeface="+mn-ea"/>
                <a:cs typeface="+mn-cs"/>
              </a:rPr>
              <a:t>HEAD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requests headers (only) that would be returned</a:t>
            </a:r>
            <a:r>
              <a:rPr kumimoji="0" lang="en-US" sz="2400" b="0" i="1" u="none" strike="noStrike" kern="1200" cap="none" spc="0" normalizeH="0" baseline="0" noProof="0">
                <a:ln>
                  <a:noFill/>
                </a:ln>
                <a:solidFill>
                  <a:prstClr val="black"/>
                </a:solidFill>
                <a:effectLst/>
                <a:uLnTx/>
                <a:uFillTx/>
                <a:latin typeface="Calibri"/>
                <a:ea typeface="+mn-ea"/>
                <a:cs typeface="+mn-cs"/>
              </a:rPr>
              <a:t> if </a:t>
            </a:r>
            <a:r>
              <a:rPr kumimoji="0" lang="en-US" sz="2400" b="0" i="0" u="none" strike="noStrike" kern="1200" cap="none" spc="0" normalizeH="0" baseline="0" noProof="0">
                <a:ln>
                  <a:noFill/>
                </a:ln>
                <a:solidFill>
                  <a:prstClr val="black"/>
                </a:solidFill>
                <a:effectLst/>
                <a:uLnTx/>
                <a:uFillTx/>
                <a:latin typeface="Calibri"/>
                <a:ea typeface="+mn-ea"/>
                <a:cs typeface="+mn-cs"/>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a:ln>
                  <a:noFill/>
                </a:ln>
                <a:solidFill>
                  <a:srgbClr val="CC0000"/>
                </a:solidFill>
                <a:effectLst/>
                <a:uLnTx/>
                <a:uFillTx/>
                <a:latin typeface="Calibri"/>
                <a:ea typeface="+mn-ea"/>
                <a:cs typeface="+mn-cs"/>
              </a:rPr>
              <a:t>PUT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uploads new file (object) to server</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ea typeface="ＭＳ Ｐゴシック" panose="020B0600070205080204" pitchFamily="34" charset="-128"/>
              </a:rPr>
              <a:t>HTTP response </a:t>
            </a:r>
            <a:r>
              <a:rPr lang="en-US" altLang="en-US">
                <a:ea typeface="ＭＳ Ｐゴシック" panose="020B0600070205080204" pitchFamily="34" charset="-128"/>
              </a:rPr>
              <a:t>m</a:t>
            </a:r>
            <a:r>
              <a:rPr lang="en-US" altLang="en-US" sz="4400">
                <a:ea typeface="ＭＳ Ｐゴシック" panose="020B0600070205080204" pitchFamily="34" charset="-128"/>
              </a:rPr>
              <a:t>essage</a:t>
            </a:r>
            <a:endParaRPr lang="en-US" sz="440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status line (protocol</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status code status phrase)</a:t>
            </a:r>
            <a:endParaRPr kumimoji="0" lang="en-US" altLang="en-US" sz="28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979618" y="2984961"/>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828397" y="4607159"/>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data, e.g.,  requested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HTML file</a:t>
            </a:r>
            <a:endParaRPr kumimoji="0" lang="en-US" altLang="en-US" sz="28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49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HTTP/1.1 200 OK</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Date: Tue, 08 Sep 2020 00:53:20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Server: Apache/2.4.6 (CentOS) OpenSSL/1.0.2k-fips PHP/7.4.9 </a:t>
            </a:r>
            <a:r>
              <a:rPr kumimoji="0" lang="en-US" sz="1800" b="1" i="0" u="none" strike="noStrike" kern="1200" cap="none" spc="0" normalizeH="0" baseline="0" noProof="0" err="1">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mod_perl</a:t>
            </a: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/2.0.11 Perl/v5.16.3</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Last-Modified: Tue, 01 Mar 2016 18:57:50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err="1">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ETag</a:t>
            </a: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 "a5b-52d015789ee9e"</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Accept-Ranges: bytes</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Content-Length: 2651</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Content-Type: text/html; charset=UTF-8</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it-IT"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data data data data data ... </a:t>
            </a:r>
            <a:endParaRPr kumimoji="0" lang="en-US" altLang="en-US" sz="18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642857" y="4850277"/>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506185" y="4724398"/>
            <a:ext cx="10733315" cy="1894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4963885" y="2057400"/>
            <a:ext cx="261258" cy="2694214"/>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4359729" y="2041072"/>
            <a:ext cx="7151914" cy="2982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3858986" y="2939143"/>
            <a:ext cx="7151914" cy="13552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Application </a:t>
            </a:r>
            <a:r>
              <a:rPr lang="en-US" altLang="en-US">
                <a:cs typeface="Calibri" panose="020F0502020204030204" pitchFamily="34" charset="0"/>
              </a:rPr>
              <a:t>l</a:t>
            </a:r>
            <a:r>
              <a:rPr lang="en-US" altLang="en-US" sz="4400">
                <a:cs typeface="Calibri" panose="020F0502020204030204" pitchFamily="34" charset="0"/>
              </a:rPr>
              <a:t>ayer: overview</a:t>
            </a:r>
            <a:endParaRPr lang="en-US" sz="440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Our goals: </a:t>
            </a:r>
          </a:p>
          <a:p>
            <a:pPr marL="460375" marR="0" lvl="0" indent="-3460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conceptual </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implementation aspects of application-layer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transport-layer service models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client-server paradigm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peer-to-peer paradigm</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16985" y="1399497"/>
            <a:ext cx="5405262" cy="4799013"/>
          </a:xfrm>
          <a:prstGeom prst="rect">
            <a:avLst/>
          </a:prstGeom>
        </p:spPr>
        <p:txBody>
          <a:bodyPr>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learn about protocols by examining popular application-layer protocols and infrastructure</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HTTP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IMAP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video streaming systems, CDNs</a:t>
            </a:r>
          </a:p>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programming network applications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socket API</a:t>
            </a:r>
            <a:endParaRPr kumimoji="0" lang="en-US" alt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995738BC-ECEC-DD4F-BBFF-ED532C8518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8518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dissolve">
                                      <p:cBhvr>
                                        <p:cTn id="7" dur="500"/>
                                        <p:tgtEl>
                                          <p:spTgt spid="1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3" end="3"/>
                                            </p:txEl>
                                          </p:spTgt>
                                        </p:tgtEl>
                                        <p:attrNameLst>
                                          <p:attrName>style.visibility</p:attrName>
                                        </p:attrNameLst>
                                      </p:cBhvr>
                                      <p:to>
                                        <p:strVal val="visible"/>
                                      </p:to>
                                    </p:set>
                                    <p:animEffect transition="in" filter="dissolve">
                                      <p:cBhvr>
                                        <p:cTn id="10" dur="500"/>
                                        <p:tgtEl>
                                          <p:spTgt spid="1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4" end="4"/>
                                            </p:txEl>
                                          </p:spTgt>
                                        </p:tgtEl>
                                        <p:attrNameLst>
                                          <p:attrName>style.visibility</p:attrName>
                                        </p:attrNameLst>
                                      </p:cBhvr>
                                      <p:to>
                                        <p:strVal val="visible"/>
                                      </p:to>
                                    </p:set>
                                    <p:animEffect transition="in" filter="dissolve">
                                      <p:cBhvr>
                                        <p:cTn id="13" dur="500"/>
                                        <p:tgtEl>
                                          <p:spTgt spid="10">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1">
                                            <p:txEl>
                                              <p:pRg st="0" end="0"/>
                                            </p:txEl>
                                          </p:spTgt>
                                        </p:tgtEl>
                                        <p:attrNameLst>
                                          <p:attrName>style.visibility</p:attrName>
                                        </p:attrNameLst>
                                      </p:cBhvr>
                                      <p:to>
                                        <p:strVal val="visible"/>
                                      </p:to>
                                    </p:set>
                                    <p:animEffect transition="in" filter="dissolve">
                                      <p:cBhvr>
                                        <p:cTn id="18" dur="500"/>
                                        <p:tgtEl>
                                          <p:spTgt spid="11">
                                            <p:txEl>
                                              <p:pRg st="0" end="0"/>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1" end="1"/>
                                            </p:txEl>
                                          </p:spTgt>
                                        </p:tgtEl>
                                        <p:attrNameLst>
                                          <p:attrName>style.visibility</p:attrName>
                                        </p:attrNameLst>
                                      </p:cBhvr>
                                      <p:to>
                                        <p:strVal val="visible"/>
                                      </p:to>
                                    </p:set>
                                    <p:animEffect transition="in" filter="dissolve">
                                      <p:cBhvr>
                                        <p:cTn id="21" dur="500"/>
                                        <p:tgtEl>
                                          <p:spTgt spid="11">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2" end="2"/>
                                            </p:txEl>
                                          </p:spTgt>
                                        </p:tgtEl>
                                        <p:attrNameLst>
                                          <p:attrName>style.visibility</p:attrName>
                                        </p:attrNameLst>
                                      </p:cBhvr>
                                      <p:to>
                                        <p:strVal val="visible"/>
                                      </p:to>
                                    </p:set>
                                    <p:animEffect transition="in" filter="dissolve">
                                      <p:cBhvr>
                                        <p:cTn id="24" dur="500"/>
                                        <p:tgtEl>
                                          <p:spTgt spid="11">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dissolve">
                                      <p:cBhvr>
                                        <p:cTn id="27" dur="500"/>
                                        <p:tgtEl>
                                          <p:spTgt spid="11">
                                            <p:txEl>
                                              <p:pRg st="3" end="3"/>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1">
                                            <p:txEl>
                                              <p:pRg st="4" end="4"/>
                                            </p:txEl>
                                          </p:spTgt>
                                        </p:tgtEl>
                                        <p:attrNameLst>
                                          <p:attrName>style.visibility</p:attrName>
                                        </p:attrNameLst>
                                      </p:cBhvr>
                                      <p:to>
                                        <p:strVal val="visible"/>
                                      </p:to>
                                    </p:set>
                                    <p:animEffect transition="in" filter="dissolve">
                                      <p:cBhvr>
                                        <p:cTn id="30" dur="500"/>
                                        <p:tgtEl>
                                          <p:spTgt spid="11">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xEl>
                                              <p:pRg st="5" end="5"/>
                                            </p:txEl>
                                          </p:spTgt>
                                        </p:tgtEl>
                                        <p:attrNameLst>
                                          <p:attrName>style.visibility</p:attrName>
                                        </p:attrNameLst>
                                      </p:cBhvr>
                                      <p:to>
                                        <p:strVal val="visible"/>
                                      </p:to>
                                    </p:set>
                                    <p:animEffect transition="in" filter="dissolve">
                                      <p:cBhvr>
                                        <p:cTn id="35" dur="500"/>
                                        <p:tgtEl>
                                          <p:spTgt spid="11">
                                            <p:txEl>
                                              <p:pRg st="5" end="5"/>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11">
                                            <p:txEl>
                                              <p:pRg st="6" end="6"/>
                                            </p:txEl>
                                          </p:spTgt>
                                        </p:tgtEl>
                                        <p:attrNameLst>
                                          <p:attrName>style.visibility</p:attrName>
                                        </p:attrNameLst>
                                      </p:cBhvr>
                                      <p:to>
                                        <p:strVal val="visible"/>
                                      </p:to>
                                    </p:set>
                                    <p:animEffect transition="in" filter="dissolve">
                                      <p:cBhvr>
                                        <p:cTn id="38"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a:ea typeface="ＭＳ Ｐゴシック" panose="020B0600070205080204" pitchFamily="34" charset="-128"/>
              </a:rPr>
              <a:t>HTTP response </a:t>
            </a:r>
            <a:r>
              <a:rPr lang="en-US" altLang="en-US">
                <a:ea typeface="ＭＳ Ｐゴシック" panose="020B0600070205080204" pitchFamily="34" charset="-128"/>
              </a:rPr>
              <a:t>s</a:t>
            </a:r>
            <a:r>
              <a:rPr lang="en-US" altLang="en-US" sz="4400">
                <a:ea typeface="ＭＳ Ｐゴシック" panose="020B0600070205080204" pitchFamily="34" charset="-128"/>
              </a:rPr>
              <a:t>tatus </a:t>
            </a:r>
            <a:r>
              <a:rPr lang="en-US" altLang="en-US">
                <a:ea typeface="ＭＳ Ｐゴシック" panose="020B0600070205080204" pitchFamily="34" charset="-128"/>
              </a:rPr>
              <a:t>c</a:t>
            </a:r>
            <a:r>
              <a:rPr lang="en-US" altLang="en-US" sz="4400">
                <a:ea typeface="ＭＳ Ｐゴシック" panose="020B0600070205080204" pitchFamily="34" charset="-128"/>
              </a:rPr>
              <a:t>odes</a:t>
            </a:r>
            <a:endParaRPr lang="en-US" sz="440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200 OK</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request succeeded, requested object later in this message</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301 Moved Permanently</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requested object moved, new location specified later in this message (in Location: field)</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400 Bad Request</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request msg not understood by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404 Not Found</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requested document not found on this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0838" marR="0" lvl="0" indent="-350838"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status code appears in 1st line in server-to-client response message.</a:t>
            </a:r>
          </a:p>
          <a:p>
            <a:pPr marL="350838" marR="0" lvl="0" indent="-350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some sample codes</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0651581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a:ea typeface="ＭＳ Ｐゴシック" panose="020B0600070205080204" pitchFamily="34" charset="-128"/>
              </a:rPr>
              <a:t>Trying out HTTP (client side) for yourself</a:t>
            </a:r>
            <a:endParaRPr lang="en-US" sz="440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1. </a:t>
            </a:r>
            <a:r>
              <a:rPr kumimoji="0" lang="en-US" altLang="en-US" sz="28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netcat</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to your favorite Web server:</a:t>
            </a:r>
          </a:p>
          <a:p>
            <a:pPr marL="1143000" marR="0" lvl="2" indent="-228600" algn="l" defTabSz="914400" rtl="0" eaLnBrk="1" fontAlgn="auto" latinLnBrk="0" hangingPunct="1">
              <a:lnSpc>
                <a:spcPct val="90000"/>
              </a:lnSpc>
              <a:spcBef>
                <a:spcPts val="50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5718629" y="1884363"/>
            <a:ext cx="6244187"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marR="0" lvl="0" indent="-2857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opens TCP connection to port 80 (default HTTP server port)  at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gaia.cs.umass</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edu</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p>
          <a:p>
            <a:pPr marL="285750" marR="0" lvl="0" indent="-2857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anything typed in will be sent  to port 80 at </a:t>
            </a:r>
            <a:r>
              <a:rPr kumimoji="0" lang="en-US" altLang="en-US" sz="20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gaia.cs.umass.edu</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 name="Text Box 6">
            <a:extLst>
              <a:ext uri="{FF2B5EF4-FFF2-40B4-BE49-F238E27FC236}">
                <a16:creationId xmlns:a16="http://schemas.microsoft.com/office/drawing/2014/main" id="{A05D1437-BBD8-714B-ADDF-C3F7DEF74ECB}"/>
              </a:ext>
            </a:extLst>
          </p:cNvPr>
          <p:cNvSpPr txBox="1">
            <a:spLocks noChangeArrowheads="1"/>
          </p:cNvSpPr>
          <p:nvPr/>
        </p:nvSpPr>
        <p:spPr bwMode="auto">
          <a:xfrm>
            <a:off x="1201297" y="1998799"/>
            <a:ext cx="388439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sz="20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nc</a:t>
            </a:r>
            <a:r>
              <a:rPr kumimoji="0" 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-c -v gaia.cs.umass.edu 80</a:t>
            </a: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1243449" cy="2045073"/>
            <a:chOff x="727530" y="3145663"/>
            <a:chExt cx="11243449" cy="2045073"/>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2. type in a GET HTTP request:</a:t>
              </a:r>
            </a:p>
            <a:p>
              <a:pPr marL="1143000" marR="0" lvl="2" indent="-22860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srgbClr val="CC0000"/>
                  </a:solidFill>
                  <a:effectLst/>
                  <a:uLnTx/>
                  <a:uFillTx/>
                  <a:latin typeface="Courier New" panose="02070309020205020404" pitchFamily="49" charset="0"/>
                  <a:ea typeface="ＭＳ Ｐゴシック" panose="020B0600070205080204" pitchFamily="34" charset="-128"/>
                  <a:cs typeface="+mn-cs"/>
                </a:rPr>
                <a:t>GET /</a:t>
              </a:r>
              <a:r>
                <a:rPr kumimoji="0" lang="en-US" altLang="en-US" sz="2000" b="1" i="0" u="none" strike="noStrike" kern="1200" cap="none" spc="0" normalizeH="0" baseline="0" noProof="0" err="1">
                  <a:ln>
                    <a:noFill/>
                  </a:ln>
                  <a:solidFill>
                    <a:srgbClr val="CC0000"/>
                  </a:solidFill>
                  <a:effectLst/>
                  <a:uLnTx/>
                  <a:uFillTx/>
                  <a:latin typeface="Courier New" panose="02070309020205020404" pitchFamily="49" charset="0"/>
                  <a:ea typeface="ＭＳ Ｐゴシック" panose="020B0600070205080204" pitchFamily="34" charset="-128"/>
                  <a:cs typeface="+mn-cs"/>
                </a:rPr>
                <a:t>kurose_ross</a:t>
              </a:r>
              <a:r>
                <a:rPr kumimoji="0" lang="en-US" altLang="en-US" sz="2000" b="1" i="0" u="none" strike="noStrike" kern="1200" cap="none" spc="0" normalizeH="0" baseline="0" noProof="0">
                  <a:ln>
                    <a:noFill/>
                  </a:ln>
                  <a:solidFill>
                    <a:srgbClr val="CC0000"/>
                  </a:solidFill>
                  <a:effectLst/>
                  <a:uLnTx/>
                  <a:uFillTx/>
                  <a:latin typeface="Courier New" panose="02070309020205020404" pitchFamily="49" charset="0"/>
                  <a:ea typeface="ＭＳ Ｐゴシック" panose="020B0600070205080204" pitchFamily="34" charset="-128"/>
                  <a:cs typeface="+mn-cs"/>
                </a:rPr>
                <a:t>/interactive/</a:t>
              </a:r>
              <a:r>
                <a:rPr kumimoji="0" lang="en-US" altLang="en-US" sz="2000" b="1" i="0" u="none" strike="noStrike" kern="1200" cap="none" spc="0" normalizeH="0" baseline="0" noProof="0" err="1">
                  <a:ln>
                    <a:noFill/>
                  </a:ln>
                  <a:solidFill>
                    <a:srgbClr val="CC0000"/>
                  </a:solidFill>
                  <a:effectLst/>
                  <a:uLnTx/>
                  <a:uFillTx/>
                  <a:latin typeface="Courier New" panose="02070309020205020404" pitchFamily="49" charset="0"/>
                  <a:ea typeface="ＭＳ Ｐゴシック" panose="020B0600070205080204" pitchFamily="34" charset="-128"/>
                  <a:cs typeface="+mn-cs"/>
                </a:rPr>
                <a:t>index.php</a:t>
              </a:r>
              <a:r>
                <a:rPr kumimoji="0" lang="en-US" altLang="en-US" sz="2000" b="1" i="0" u="none" strike="noStrike" kern="1200" cap="none" spc="0" normalizeH="0" baseline="0" noProof="0">
                  <a:ln>
                    <a:noFill/>
                  </a:ln>
                  <a:solidFill>
                    <a:srgbClr val="CC0000"/>
                  </a:solidFill>
                  <a:effectLst/>
                  <a:uLnTx/>
                  <a:uFillTx/>
                  <a:latin typeface="Courier New" panose="02070309020205020404" pitchFamily="49" charset="0"/>
                  <a:ea typeface="ＭＳ Ｐゴシック" panose="020B0600070205080204" pitchFamily="34" charset="-128"/>
                  <a:cs typeface="+mn-cs"/>
                </a:rPr>
                <a:t> HTTP/1.1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srgbClr val="CC0000"/>
                  </a:solidFill>
                  <a:effectLst/>
                  <a:uLnTx/>
                  <a:uFillTx/>
                  <a:latin typeface="Courier New" panose="02070309020205020404" pitchFamily="49" charset="0"/>
                  <a:ea typeface="ＭＳ Ｐゴシック" panose="020B0600070205080204" pitchFamily="34" charset="-128"/>
                  <a:cs typeface="+mn-cs"/>
                </a:rPr>
                <a:t>Host: </a:t>
              </a:r>
              <a:r>
                <a:rPr kumimoji="0" lang="en-US" altLang="en-US" sz="2000" b="1" i="0" u="none" strike="noStrike" kern="1200" cap="none" spc="0" normalizeH="0" baseline="0" noProof="0" err="1">
                  <a:ln>
                    <a:noFill/>
                  </a:ln>
                  <a:solidFill>
                    <a:srgbClr val="CC0000"/>
                  </a:solidFill>
                  <a:effectLst/>
                  <a:uLnTx/>
                  <a:uFillTx/>
                  <a:latin typeface="Courier New" panose="02070309020205020404" pitchFamily="49" charset="0"/>
                  <a:ea typeface="ＭＳ Ｐゴシック" panose="020B0600070205080204" pitchFamily="34" charset="-128"/>
                  <a:cs typeface="+mn-cs"/>
                </a:rPr>
                <a:t>gaia.cs.umass.edu</a:t>
              </a:r>
              <a:endParaRPr kumimoji="0" lang="en-US" altLang="en-US" sz="2000" b="1" i="0" u="none" strike="noStrike" kern="1200" cap="none" spc="0" normalizeH="0" baseline="0" noProof="0">
                <a:ln>
                  <a:noFill/>
                </a:ln>
                <a:solidFill>
                  <a:srgbClr val="CC0000"/>
                </a:solidFill>
                <a:effectLst/>
                <a:uLnTx/>
                <a:uFillTx/>
                <a:latin typeface="Courier New" panose="02070309020205020404" pitchFamily="49" charset="0"/>
                <a:ea typeface="ＭＳ Ｐゴシック" panose="020B0600070205080204" pitchFamily="34" charset="-128"/>
                <a:cs typeface="+mn-cs"/>
              </a:endParaRP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5726792" y="4175073"/>
              <a:ext cx="624418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marR="0" lvl="0" indent="-285750" algn="l" defTabSz="914400" rtl="0" eaLnBrk="1" fontAlgn="auto" latinLnBrk="0" hangingPunct="1">
                <a:lnSpc>
                  <a:spcPct val="100000"/>
                </a:lnSpc>
                <a:spcBef>
                  <a:spcPct val="0"/>
                </a:spcBef>
                <a:spcAft>
                  <a:spcPts val="0"/>
                </a:spcAft>
                <a:buClr>
                  <a:srgbClr val="0000A3"/>
                </a:buClr>
                <a:buSzTx/>
                <a:buFont typeface="Wingdings" pitchFamily="2" charset="2"/>
                <a:buChar char="§"/>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by typing this in (hit carriage return twice), you send this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3134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a:ea typeface="ＭＳ Ｐゴシック" panose="020B0600070205080204" pitchFamily="34" charset="-128"/>
              </a:rPr>
              <a:t>Maintaining user/server state: cookies</a:t>
            </a:r>
            <a:endParaRPr lang="en-US" sz="440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48367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Recall:  HTTP GET/response interaction is </a:t>
            </a:r>
            <a:r>
              <a:rPr kumimoji="0" lang="en-US" altLang="en-US" sz="3200" b="0" i="1"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stateless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no notion of multi-step exchanges of HTTP messages to complete a Web “transaction”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no need for client/server to track “state” of multi-step exchange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all HTTP requests are independent of each 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A3"/>
                </a:solidFill>
                <a:effectLst/>
                <a:uLnTx/>
                <a:uFillTx/>
                <a:latin typeface="Calibri"/>
                <a:ea typeface="+mn-ea"/>
                <a:cs typeface="+mn-cs"/>
              </a:rPr>
              <a:t>a stateful protocol: </a:t>
            </a:r>
            <a:r>
              <a:rPr kumimoji="0" lang="en-US" sz="1800" b="0" i="0" u="none" strike="noStrike" kern="1200" cap="none" spc="0" normalizeH="0" baseline="0" noProof="0">
                <a:ln>
                  <a:noFill/>
                </a:ln>
                <a:solidFill>
                  <a:prstClr val="black"/>
                </a:solidFill>
                <a:effectLst/>
                <a:uLnTx/>
                <a:uFillTx/>
                <a:latin typeface="Calibri"/>
                <a:ea typeface="+mn-ea"/>
                <a:cs typeface="+mn-cs"/>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OK</a:t>
              </a:r>
              <a:endParaRPr kumimoji="0" lang="en-US" sz="1400" b="0" i="1" u="none" strike="noStrike" kern="1200" cap="none" spc="0" normalizeH="0" baseline="0" noProof="0">
                <a:ln>
                  <a:noFill/>
                </a:ln>
                <a:solidFill>
                  <a:prstClr val="black"/>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OK</a:t>
              </a:r>
              <a:endParaRPr kumimoji="0" lang="en-US" sz="1400" b="0" i="1" u="none" strike="noStrike" kern="1200" cap="none" spc="0" normalizeH="0" baseline="0" noProof="0">
                <a:ln>
                  <a:noFill/>
                </a:ln>
                <a:solidFill>
                  <a:prstClr val="black"/>
                </a:solidFill>
                <a:effectLst/>
                <a:uLnTx/>
                <a:uFillTx/>
                <a:latin typeface="Calibri"/>
                <a:ea typeface="+mn-ea"/>
                <a:cs typeface="+mn-cs"/>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unlock </a:t>
              </a: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OK</a:t>
              </a:r>
              <a:endParaRPr kumimoji="0" lang="en-US" sz="1400" b="0" i="1" u="none" strike="noStrike" kern="1200" cap="none" spc="0" normalizeH="0" baseline="0" noProof="0">
                <a:ln>
                  <a:noFill/>
                </a:ln>
                <a:solidFill>
                  <a:prstClr val="black"/>
                </a:solidFill>
                <a:effectLst/>
                <a:uLnTx/>
                <a:uFillTx/>
                <a:latin typeface="Calibri"/>
                <a:ea typeface="+mn-ea"/>
                <a:cs typeface="+mn-cs"/>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update </a:t>
              </a:r>
              <a:r>
                <a:rPr kumimoji="0" lang="en-US" sz="1400" b="0" i="1" u="none" strike="noStrike" kern="1200" cap="none" spc="0" normalizeH="0" baseline="0" noProof="0">
                  <a:ln>
                    <a:noFill/>
                  </a:ln>
                  <a:solidFill>
                    <a:prstClr val="black"/>
                  </a:solidFill>
                  <a:effectLst/>
                  <a:uLnTx/>
                  <a:uFillTx/>
                  <a:latin typeface="Calibri"/>
                  <a:ea typeface="+mn-ea"/>
                  <a:cs typeface="+mn-cs"/>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update </a:t>
              </a:r>
              <a:r>
                <a:rPr kumimoji="0" lang="en-US" sz="1400" b="0" i="1" u="none" strike="noStrike" kern="1200" cap="none" spc="0" normalizeH="0" baseline="0" noProof="0">
                  <a:ln>
                    <a:noFill/>
                  </a:ln>
                  <a:solidFill>
                    <a:prstClr val="black"/>
                  </a:solidFill>
                  <a:effectLst/>
                  <a:uLnTx/>
                  <a:uFillTx/>
                  <a:latin typeface="Calibri"/>
                  <a:ea typeface="+mn-ea"/>
                  <a:cs typeface="+mn-cs"/>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lock data record </a:t>
              </a: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OK</a:t>
              </a:r>
              <a:endParaRPr kumimoji="0" lang="en-US" sz="1400" b="0" i="1" u="none" strike="noStrike" kern="1200" cap="none" spc="0" normalizeH="0" baseline="0" noProof="0">
                <a:ln>
                  <a:noFill/>
                </a:ln>
                <a:solidFill>
                  <a:prstClr val="black"/>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a:ln>
                    <a:noFill/>
                  </a:ln>
                  <a:solidFill>
                    <a:prstClr val="black"/>
                  </a:solidFill>
                  <a:effectLst/>
                  <a:uLnTx/>
                  <a:uFillTx/>
                  <a:latin typeface="Calibri"/>
                  <a:ea typeface="+mn-ea"/>
                  <a:cs typeface="+mn-cs"/>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rgbClr val="0000A3"/>
                </a:solidFill>
                <a:effectLst/>
                <a:uLnTx/>
                <a:uFillTx/>
                <a:latin typeface="Calibri"/>
                <a:ea typeface="+mn-ea"/>
                <a:cs typeface="+mn-cs"/>
              </a:rPr>
              <a:t>t’</a:t>
            </a:r>
            <a:endParaRPr kumimoji="0" lang="en-US" sz="1600" b="0" i="1" u="none" strike="noStrike" kern="1200" cap="none" spc="0" normalizeH="0" baseline="0" noProof="0">
              <a:ln>
                <a:noFill/>
              </a:ln>
              <a:solidFill>
                <a:prstClr val="black"/>
              </a:solidFill>
              <a:effectLst/>
              <a:uLnTx/>
              <a:uFillTx/>
              <a:latin typeface="Calibri"/>
              <a:ea typeface="+mn-ea"/>
              <a:cs typeface="+mn-cs"/>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rgbClr val="C00000"/>
                </a:solidFill>
                <a:effectLst/>
                <a:uLnTx/>
                <a:uFillTx/>
                <a:latin typeface="Calibri"/>
                <a:ea typeface="+mn-ea"/>
                <a:cs typeface="+mn-cs"/>
              </a:rPr>
              <a:t>Q: </a:t>
            </a:r>
            <a:r>
              <a:rPr kumimoji="0" lang="en-US" sz="1600" b="0" i="0" u="none" strike="noStrike" kern="1200" cap="none" spc="0" normalizeH="0" baseline="0" noProof="0">
                <a:ln>
                  <a:noFill/>
                </a:ln>
                <a:solidFill>
                  <a:prstClr val="black"/>
                </a:solidFill>
                <a:effectLst/>
                <a:uLnTx/>
                <a:uFillTx/>
                <a:latin typeface="Calibri"/>
                <a:ea typeface="+mn-ea"/>
                <a:cs typeface="+mn-cs"/>
              </a:rPr>
              <a:t>what happens if network connection or client crashes at </a:t>
            </a:r>
            <a:r>
              <a:rPr kumimoji="0" lang="en-US" sz="1600" b="0" i="1" u="none" strike="noStrike" kern="1200" cap="none" spc="0" normalizeH="0" baseline="0" noProof="0">
                <a:ln>
                  <a:noFill/>
                </a:ln>
                <a:solidFill>
                  <a:prstClr val="black"/>
                </a:solidFill>
                <a:effectLst/>
                <a:uLnTx/>
                <a:uFillTx/>
                <a:latin typeface="Calibri"/>
                <a:ea typeface="+mn-ea"/>
                <a:cs typeface="+mn-cs"/>
              </a:rPr>
              <a:t>t’ </a:t>
            </a:r>
            <a:r>
              <a:rPr kumimoji="0" lang="en-US" sz="1600" b="0" i="0" u="none" strike="noStrike" kern="1200" cap="none" spc="0" normalizeH="0" baseline="0" noProof="0">
                <a:ln>
                  <a:noFill/>
                </a:ln>
                <a:solidFill>
                  <a:prstClr val="black"/>
                </a:solidFill>
                <a:effectLst/>
                <a:uLnTx/>
                <a:uFillTx/>
                <a:latin typeface="Calibri"/>
                <a:ea typeface="+mn-ea"/>
                <a:cs typeface="+mn-cs"/>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a:ea typeface="ＭＳ Ｐゴシック" panose="020B0600070205080204" pitchFamily="34" charset="-128"/>
              </a:rPr>
              <a:t>Maintaining user/server state: cookies</a:t>
            </a:r>
            <a:endParaRPr lang="en-US" sz="440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sites and client browser  use </a:t>
            </a:r>
            <a:r>
              <a:rPr kumimoji="0" lang="en-US" altLang="en-US" sz="3200" b="0" i="1"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cookies</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to maintain some state between transactions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four components: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1) cookie header line of HTTP </a:t>
            </a:r>
            <a:r>
              <a:rPr kumimoji="0" lang="en-US" altLang="en-US" sz="28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response</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2) cookie header line in next HTTP </a:t>
            </a:r>
            <a:r>
              <a:rPr kumimoji="0" lang="en-US" altLang="en-US" sz="28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3) cookie file kept on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 host, managed by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 browser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111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a:ln>
                  <a:noFill/>
                </a:ln>
                <a:solidFill>
                  <a:srgbClr val="0000A3"/>
                </a:solidFill>
                <a:effectLst/>
                <a:uLnTx/>
                <a:uFillTx/>
                <a:latin typeface="Calibri"/>
                <a:ea typeface="+mn-ea"/>
                <a:cs typeface="+mn-cs"/>
              </a:rPr>
              <a:t>Example: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Susan uses browser on laptop, visits specific e-commerce site for first time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when initial HTTP requests arrives at site, site creates: </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unique ID (aka “cookie”)</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entry in backend database for ID</a:t>
            </a:r>
          </a:p>
          <a:p>
            <a:pPr marL="342900" marR="0" lvl="0" indent="-228600" algn="l" defTabSz="914400" rtl="0" eaLnBrk="1" fontAlgn="auto" latinLnBrk="0" hangingPunct="1">
              <a:lnSpc>
                <a:spcPct val="90000"/>
              </a:lnSpc>
              <a:spcBef>
                <a:spcPts val="600"/>
              </a:spcBef>
              <a:spcAft>
                <a:spcPts val="0"/>
              </a:spcAft>
              <a:buClr>
                <a:srgbClr val="0000A3"/>
              </a:buClr>
              <a:buSzTx/>
              <a:buFont typeface="Arial"/>
              <a:buChar char="•"/>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93">
                                            <p:txEl>
                                              <p:pRg st="3" end="3"/>
                                            </p:txEl>
                                          </p:spTgt>
                                        </p:tgtEl>
                                        <p:attrNameLst>
                                          <p:attrName>style.visibility</p:attrName>
                                        </p:attrNameLst>
                                      </p:cBhvr>
                                      <p:to>
                                        <p:strVal val="visible"/>
                                      </p:to>
                                    </p:set>
                                    <p:animEffect transition="in" filter="dissolve">
                                      <p:cBhvr>
                                        <p:cTn id="10" dur="500"/>
                                        <p:tgtEl>
                                          <p:spTgt spid="93">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93">
                                            <p:txEl>
                                              <p:pRg st="4" end="4"/>
                                            </p:txEl>
                                          </p:spTgt>
                                        </p:tgtEl>
                                        <p:attrNameLst>
                                          <p:attrName>style.visibility</p:attrName>
                                        </p:attrNameLst>
                                      </p:cBhvr>
                                      <p:to>
                                        <p:strVal val="visible"/>
                                      </p:to>
                                    </p:set>
                                    <p:animEffect transition="in" filter="dissolve">
                                      <p:cBhvr>
                                        <p:cTn id="13" dur="500"/>
                                        <p:tgtEl>
                                          <p:spTgt spid="93">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93">
                                            <p:txEl>
                                              <p:pRg st="5" end="5"/>
                                            </p:txEl>
                                          </p:spTgt>
                                        </p:tgtEl>
                                        <p:attrNameLst>
                                          <p:attrName>style.visibility</p:attrName>
                                        </p:attrNameLst>
                                      </p:cBhvr>
                                      <p:to>
                                        <p:strVal val="visible"/>
                                      </p:to>
                                    </p:set>
                                    <p:animEffect transition="in" filter="dissolve">
                                      <p:cBhvr>
                                        <p:cTn id="16" dur="500"/>
                                        <p:tgtEl>
                                          <p:spTgt spid="9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94"/>
                                        </p:tgtEl>
                                        <p:attrNameLst>
                                          <p:attrName>style.visibility</p:attrName>
                                        </p:attrNameLst>
                                      </p:cBhvr>
                                      <p:to>
                                        <p:strVal val="visible"/>
                                      </p:to>
                                    </p:set>
                                    <p:animEffect transition="in" filter="dissolve">
                                      <p:cBhvr>
                                        <p:cTn id="21"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a:ea typeface="ＭＳ Ｐゴシック" panose="020B0600070205080204" pitchFamily="34" charset="-128"/>
              </a:rPr>
              <a:t>Maintaining user/server state: cookies</a:t>
            </a:r>
            <a:endParaRPr lang="en-US" sz="440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45557" y="1520844"/>
            <a:ext cx="20521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Amazon 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err="1">
                  <a:ln>
                    <a:noFill/>
                  </a:ln>
                  <a:solidFill>
                    <a:srgbClr val="FFFFFF"/>
                  </a:solidFill>
                  <a:effectLst/>
                  <a:uLnTx/>
                  <a:uFillTx/>
                  <a:latin typeface="Calibri"/>
                  <a:ea typeface="ＭＳ Ｐゴシック" panose="020B0600070205080204" pitchFamily="34" charset="-128"/>
                  <a:cs typeface="+mn-cs"/>
                </a:rPr>
                <a:t>ebay</a:t>
              </a: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Amazon server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creates 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1678 for user</a:t>
              </a:r>
              <a:endPar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create</a:t>
                </a:r>
              </a:p>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response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err="1">
                    <a:ln>
                      <a:noFill/>
                    </a:ln>
                    <a:solidFill>
                      <a:srgbClr val="FFFFFF"/>
                    </a:solidFill>
                    <a:effectLst/>
                    <a:uLnTx/>
                    <a:uFillTx/>
                    <a:latin typeface="Calibri"/>
                    <a:ea typeface="ＭＳ Ｐゴシック" panose="020B0600070205080204" pitchFamily="34" charset="-128"/>
                    <a:cs typeface="+mn-cs"/>
                  </a:rPr>
                  <a:t>ebay</a:t>
                </a: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99"/>
                  </a:solidFill>
                  <a:effectLst/>
                  <a:uLnTx/>
                  <a:uFillTx/>
                  <a:latin typeface="Calibri"/>
                  <a:ea typeface="ＭＳ Ｐゴシック" panose="020B0600070205080204" pitchFamily="34" charset="-128"/>
                  <a:cs typeface="+mn-cs"/>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err="1">
                  <a:ln>
                    <a:noFill/>
                  </a:ln>
                  <a:solidFill>
                    <a:srgbClr val="FFFFFF"/>
                  </a:solidFill>
                  <a:effectLst/>
                  <a:uLnTx/>
                  <a:uFillTx/>
                  <a:latin typeface="Calibri"/>
                  <a:ea typeface="ＭＳ Ｐゴシック" panose="020B0600070205080204" pitchFamily="34" charset="-128"/>
                  <a:cs typeface="+mn-cs"/>
                </a:rPr>
                <a:t>ebay</a:t>
              </a: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rPr>
                <a:t>amazon 1678</a:t>
              </a:r>
              <a:endParaRPr kumimoji="0" lang="en-US" altLang="en-US" sz="1600" b="1" i="0" u="none" strike="noStrike" kern="0" cap="none" spc="0" normalizeH="0" baseline="0" noProof="0">
                <a:ln>
                  <a:noFill/>
                </a:ln>
                <a:solidFill>
                  <a:srgbClr val="FFFFFF"/>
                </a:solidFill>
                <a:effectLst/>
                <a:uLnTx/>
                <a:uFillTx/>
                <a:latin typeface="Calibri"/>
                <a:ea typeface="ＭＳ Ｐゴシック" panose="020B0600070205080204" pitchFamily="34" charset="-128"/>
                <a:cs typeface="+mn-cs"/>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backend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HTTP cookies: comments</a:t>
            </a:r>
            <a:endParaRPr lang="en-US" sz="440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What cookies can be used for</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authorization</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shopping carts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recommendations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cookies and privacy:</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cookies permit sites to </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learn</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 lot about you on their site.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267067"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Challenge: How to keep </a:t>
            </a:r>
            <a:r>
              <a:rPr kumimoji="0" lang="en-US" altLang="ja-JP"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state?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at protocol endpoints: </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maintain state at sender/receiver over multiple transactions</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in messages: </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cookies </a:t>
            </a:r>
            <a:r>
              <a:rPr kumimoji="0" lang="en-US" altLang="en-US" sz="28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inHTTP</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98060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Example:  displaying a NY Times web page</a:t>
            </a:r>
            <a:endPar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5009242" y="1223204"/>
            <a:ext cx="1797957" cy="129956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8211457" y="4524829"/>
            <a:ext cx="1788365" cy="250371"/>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4051300" y="2946400"/>
            <a:ext cx="965200" cy="1308100"/>
            <a:chOff x="4051300" y="2946400"/>
            <a:chExt cx="965200"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342900" cy="1308100"/>
              <a:chOff x="4673600" y="2946400"/>
              <a:chExt cx="3429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5143500" y="2959100"/>
            <a:ext cx="990600" cy="1308100"/>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342900" cy="1308100"/>
              <a:chOff x="4673600" y="2946400"/>
              <a:chExt cx="342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4749800" y="4826000"/>
            <a:ext cx="342900" cy="369332"/>
            <a:chOff x="2857500" y="6540500"/>
            <a:chExt cx="342900" cy="369332"/>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4775200" y="5207000"/>
            <a:ext cx="342900" cy="369332"/>
            <a:chOff x="2857500" y="6540500"/>
            <a:chExt cx="342900" cy="369332"/>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5016500" y="4394023"/>
            <a:ext cx="1790700" cy="1295576"/>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917701" y="5803900"/>
            <a:ext cx="24257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584200" y="1511300"/>
            <a:ext cx="3403600" cy="830997"/>
            <a:chOff x="584200" y="1511300"/>
            <a:chExt cx="3403600" cy="830997"/>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30997"/>
            </a:xfrm>
            <a:prstGeom prst="rect">
              <a:avLst/>
            </a:prstGeom>
            <a:noFill/>
          </p:spPr>
          <p:txBody>
            <a:bodyPr wrap="square" rtlCol="0">
              <a:spAutoFit/>
            </a:bodyPr>
            <a:lstStyle/>
            <a:p>
              <a:pPr marL="50800" marR="0" lvl="0" indent="-127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GET base html file from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nytimes.com</a:t>
              </a: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04800" cy="369332"/>
              <a:chOff x="8953500" y="1841500"/>
              <a:chExt cx="304800" cy="369332"/>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14386" cy="369332"/>
              <a:chOff x="8953500" y="1841500"/>
              <a:chExt cx="314386" cy="369332"/>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546100" y="2527300"/>
            <a:ext cx="3162300" cy="830997"/>
            <a:chOff x="546100" y="2527300"/>
            <a:chExt cx="3162300" cy="830997"/>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fetch ad from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AdX.com</a:t>
              </a: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04800" cy="369332"/>
              <a:chOff x="8953500" y="1841500"/>
              <a:chExt cx="304800" cy="369332"/>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14386" cy="369332"/>
              <a:chOff x="8953500" y="1841500"/>
              <a:chExt cx="314386" cy="369332"/>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635000" y="3556000"/>
            <a:ext cx="3060700" cy="830997"/>
            <a:chOff x="635000" y="3556000"/>
            <a:chExt cx="3060700" cy="830997"/>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14386" cy="369332"/>
              <a:chOff x="8953500" y="1841500"/>
              <a:chExt cx="314386" cy="369332"/>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5726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5029200" y="2971800"/>
            <a:ext cx="1866900" cy="1308100"/>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63946"/>
              <a:chOff x="6464300" y="3225800"/>
              <a:chExt cx="1866900" cy="763946"/>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5829300" y="4457700"/>
            <a:ext cx="2565400" cy="826532"/>
            <a:chOff x="5829300" y="4457700"/>
            <a:chExt cx="2565400" cy="826532"/>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22848"/>
              <a:chOff x="6667500" y="3098800"/>
              <a:chExt cx="2565400" cy="522848"/>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alibri" panose="020F0502020204030204"/>
                    <a:ea typeface="+mn-ea"/>
                    <a:cs typeface="+mn-cs"/>
                  </a:rPr>
                  <a:t>Referer</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NY Times Sports</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6032500" y="5308600"/>
            <a:ext cx="2641600" cy="840348"/>
            <a:chOff x="6032500" y="5308600"/>
            <a:chExt cx="2641600" cy="840348"/>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48248"/>
              <a:chOff x="6680200" y="3187700"/>
              <a:chExt cx="2641600" cy="548248"/>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3771900" y="2946400"/>
            <a:ext cx="1473200" cy="1308100"/>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alibri" panose="020F0502020204030204"/>
                <a:ea typeface="+mn-ea"/>
                <a:cs typeface="+mn-cs"/>
              </a:rPr>
              <a:t>AdX</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5670332" y="2112579"/>
            <a:ext cx="5759667" cy="392035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C00000"/>
                  </a:solidFill>
                  <a:effectLst/>
                  <a:uLnTx/>
                  <a:uFillTx/>
                  <a:latin typeface="Calibri" panose="020F0502020204030204"/>
                  <a:ea typeface="+mn-ea"/>
                  <a:cs typeface="+mn-cs"/>
                </a:rPr>
                <a:t>“first party” cookie </a:t>
              </a:r>
              <a:r>
                <a:rPr kumimoji="0" lang="en-US" sz="2000" b="0" i="1" u="none" strike="noStrike" kern="1200" cap="none" spc="0" normalizeH="0" baseline="0" noProof="0">
                  <a:ln>
                    <a:noFill/>
                  </a:ln>
                  <a:solidFill>
                    <a:prstClr val="black"/>
                  </a:solidFill>
                  <a:effectLst/>
                  <a:uLnTx/>
                  <a:uFillTx/>
                  <a:latin typeface="Calibri" panose="020F0502020204030204"/>
                  <a:ea typeface="+mn-ea"/>
                  <a:cs typeface="+mn-cs"/>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814558" y="5481147"/>
            <a:ext cx="3877874" cy="1015663"/>
            <a:chOff x="9112474" y="3373822"/>
            <a:chExt cx="3877874" cy="1015663"/>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C00000"/>
                  </a:solidFill>
                  <a:effectLst/>
                  <a:uLnTx/>
                  <a:uFillTx/>
                  <a:latin typeface="Calibri" panose="020F0502020204030204"/>
                  <a:ea typeface="+mn-ea"/>
                  <a:cs typeface="+mn-cs"/>
                </a:rPr>
                <a:t>“third party” cookie </a:t>
              </a:r>
              <a:r>
                <a:rPr kumimoji="0" lang="en-US" sz="2000" b="0" i="1" u="none" strike="noStrike" kern="1200" cap="none" spc="0" normalizeH="0" baseline="0" noProof="0">
                  <a:ln>
                    <a:noFill/>
                  </a:ln>
                  <a:solidFill>
                    <a:prstClr val="black"/>
                  </a:solidFill>
                  <a:effectLst/>
                  <a:uLnTx/>
                  <a:uFillTx/>
                  <a:latin typeface="Calibri" panose="020F0502020204030204"/>
                  <a:ea typeface="+mn-ea"/>
                  <a:cs typeface="+mn-cs"/>
                </a:rPr>
                <a:t>– from website you did </a:t>
              </a:r>
              <a:r>
                <a:rPr kumimoji="0" lang="en-US" sz="2000" b="0" i="1" u="sng" strike="noStrike" kern="1200" cap="none" spc="0" normalizeH="0" baseline="0" noProof="0">
                  <a:ln>
                    <a:noFill/>
                  </a:ln>
                  <a:solidFill>
                    <a:prstClr val="black"/>
                  </a:solidFill>
                  <a:effectLst/>
                  <a:uLnTx/>
                  <a:uFillTx/>
                  <a:latin typeface="Calibri" panose="020F0502020204030204"/>
                  <a:ea typeface="+mn-ea"/>
                  <a:cs typeface="+mn-cs"/>
                </a:rPr>
                <a:t>not</a:t>
              </a:r>
              <a:r>
                <a:rPr kumimoji="0" lang="en-US" sz="2000" b="0" i="1" u="none" strike="noStrike" kern="1200" cap="none" spc="0" normalizeH="0" baseline="0" noProof="0">
                  <a:ln>
                    <a:noFill/>
                  </a:ln>
                  <a:solidFill>
                    <a:prstClr val="black"/>
                  </a:solidFill>
                  <a:effectLst/>
                  <a:uLnTx/>
                  <a:uFillTx/>
                  <a:latin typeface="Calibri" panose="020F0502020204030204"/>
                  <a:ea typeface="+mn-ea"/>
                  <a:cs typeface="+mn-cs"/>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alibri" panose="020F0502020204030204"/>
                <a:ea typeface="+mn-ea"/>
                <a:cs typeface="+mn-cs"/>
              </a:rPr>
              <a:t>AdX</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2655782" y="3088525"/>
            <a:ext cx="1853925" cy="1453555"/>
            <a:chOff x="2655782" y="3088525"/>
            <a:chExt cx="1853925" cy="1453555"/>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96693" y="3474816"/>
              <a:ext cx="826353" cy="1308176"/>
              <a:chOff x="4220856" y="2946324"/>
              <a:chExt cx="826353" cy="1308176"/>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73600" y="2946400"/>
                <a:ext cx="373609" cy="1308100"/>
                <a:chOff x="4673600" y="2946400"/>
                <a:chExt cx="373609"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23079" y="3044101"/>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7459" y="2812673"/>
              <a:ext cx="756395" cy="1308100"/>
              <a:chOff x="5143500" y="2959100"/>
              <a:chExt cx="756395"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43500" y="2959100"/>
                <a:ext cx="373609" cy="1308100"/>
                <a:chOff x="4673600" y="2946400"/>
                <a:chExt cx="373609"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63392"/>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5130800" y="4368800"/>
            <a:ext cx="3136900" cy="890032"/>
            <a:chOff x="5461000" y="4394200"/>
            <a:chExt cx="3136900" cy="8900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35548"/>
              <a:chOff x="6299200" y="3035300"/>
              <a:chExt cx="3136900" cy="535548"/>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alibri" panose="020F0502020204030204"/>
                    <a:ea typeface="+mn-ea"/>
                    <a:cs typeface="+mn-cs"/>
                  </a:rPr>
                  <a:t>Referer</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err="1">
                    <a:ln>
                      <a:noFill/>
                    </a:ln>
                    <a:solidFill>
                      <a:prstClr val="black"/>
                    </a:solidFill>
                    <a:effectLst/>
                    <a:uLnTx/>
                    <a:uFillTx/>
                    <a:latin typeface="Calibri" panose="020F0502020204030204"/>
                    <a:ea typeface="+mn-ea"/>
                    <a:cs typeface="+mn-cs"/>
                  </a:rPr>
                  <a:t>socks.com</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cookie: 7493</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51500" y="5346700"/>
            <a:ext cx="2641600" cy="840348"/>
            <a:chOff x="6032500" y="5308600"/>
            <a:chExt cx="2641600" cy="84034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48248"/>
              <a:chOff x="6680200" y="3187700"/>
              <a:chExt cx="2641600" cy="548248"/>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err="1">
                <a:ln>
                  <a:noFill/>
                </a:ln>
                <a:solidFill>
                  <a:prstClr val="black"/>
                </a:solidFill>
                <a:effectLst/>
                <a:uLnTx/>
                <a:uFillTx/>
                <a:latin typeface="Calibri" panose="020F0502020204030204"/>
                <a:ea typeface="+mn-ea"/>
                <a:cs typeface="+mn-cs"/>
              </a:rPr>
              <a:t>socks.com</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4216838" y="1104901"/>
            <a:ext cx="4737100" cy="18288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7973060" y="2425700"/>
            <a:ext cx="3886201" cy="20005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AdX</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tracks my web browsing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over sites with </a:t>
            </a:r>
            <a:r>
              <a:rPr kumimoji="0" lang="en-US" sz="2400" b="0" i="0" u="none" strike="noStrike" kern="1200" cap="none" spc="0" normalizeH="0" baseline="0" noProof="0" err="1">
                <a:ln>
                  <a:noFill/>
                </a:ln>
                <a:solidFill>
                  <a:prstClr val="black"/>
                </a:solidFill>
                <a:effectLst/>
                <a:uLnTx/>
                <a:uFillTx/>
                <a:latin typeface="Calibri" panose="020F0502020204030204"/>
                <a:ea typeface="+mn-ea"/>
                <a:cs typeface="+mn-cs"/>
              </a:rPr>
              <a:t>AdX</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ads</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106841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rPr>
              <a:t>tracking a user’s browsing behavior </a:t>
            </a:r>
            <a:r>
              <a:rPr kumimoji="0" lang="en-US" sz="2400" b="0" i="0" u="none" strike="noStrike" kern="1200" cap="none" spc="0" normalizeH="0" baseline="0" noProof="0">
                <a:ln>
                  <a:noFill/>
                </a:ln>
                <a:solidFill>
                  <a:srgbClr val="0E01A0"/>
                </a:solidFill>
                <a:effectLst/>
                <a:uLnTx/>
                <a:uFillTx/>
                <a:latin typeface="Calibri" panose="020F0502020204030204"/>
                <a:ea typeface="+mn-ea"/>
                <a:cs typeface="+mn-cs"/>
              </a:rPr>
              <a:t>(one day later)</a:t>
            </a:r>
            <a:endPar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34987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636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alibri" panose="020F0502020204030204"/>
                <a:ea typeface="+mn-ea"/>
                <a:cs typeface="+mn-cs"/>
              </a:rPr>
              <a:t>AdX</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err="1">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4978400" y="4381500"/>
            <a:ext cx="3289300" cy="877332"/>
            <a:chOff x="5308600" y="4406900"/>
            <a:chExt cx="3289300" cy="8773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289300" cy="548046"/>
              <a:chOff x="6146800" y="3048000"/>
              <a:chExt cx="3289300" cy="548046"/>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600"/>
                <a:ext cx="31623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Calibri" panose="020F0502020204030204"/>
                    <a:ea typeface="+mn-ea"/>
                    <a:cs typeface="+mn-cs"/>
                  </a:rPr>
                  <a:t>Referer:nytimes.com</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cookie: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26100" y="5346700"/>
            <a:ext cx="2641600" cy="865546"/>
            <a:chOff x="6007100" y="5308600"/>
            <a:chExt cx="2641600" cy="865546"/>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573446"/>
              <a:chOff x="6654800" y="3187700"/>
              <a:chExt cx="2641600" cy="573446"/>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1944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err="1">
                <a:ln>
                  <a:noFill/>
                </a:ln>
                <a:solidFill>
                  <a:prstClr val="black"/>
                </a:solidFill>
                <a:effectLst/>
                <a:uLnTx/>
                <a:uFillTx/>
                <a:latin typeface="Calibri" panose="020F0502020204030204"/>
                <a:ea typeface="+mn-ea"/>
                <a:cs typeface="+mn-cs"/>
              </a:rPr>
              <a:t>socks.com</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52400" y="1257300"/>
            <a:ext cx="3035300" cy="22733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5041900" y="1663700"/>
            <a:ext cx="1676400" cy="825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5168900" y="1705046"/>
            <a:ext cx="1447800" cy="777076"/>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946400" y="2946400"/>
            <a:ext cx="3797300" cy="1333500"/>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cookie: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7010400" y="2019300"/>
            <a:ext cx="18485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9251409" y="5626100"/>
            <a:ext cx="2666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a:ln>
                  <a:noFill/>
                </a:ln>
                <a:solidFill>
                  <a:prstClr val="black"/>
                </a:solidFill>
                <a:effectLst/>
                <a:uLnTx/>
                <a:uFillTx/>
                <a:latin typeface="Calibri" panose="020F0502020204030204"/>
                <a:ea typeface="+mn-ea"/>
                <a:cs typeface="+mn-cs"/>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5753100" y="6108700"/>
            <a:ext cx="22695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C00000"/>
                </a:solidFill>
                <a:effectLst/>
                <a:uLnTx/>
                <a:uFillTx/>
                <a:latin typeface="Calibri" panose="020F0502020204030204"/>
                <a:ea typeface="+mn-ea"/>
                <a:cs typeface="+mn-cs"/>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Some </a:t>
            </a:r>
            <a:r>
              <a:rPr lang="en-US" altLang="en-US">
                <a:ea typeface="ＭＳ Ｐゴシック" panose="020B0600070205080204" pitchFamily="34" charset="-128"/>
              </a:rPr>
              <a:t>n</a:t>
            </a:r>
            <a:r>
              <a:rPr lang="en-US" altLang="en-US" sz="4400">
                <a:ea typeface="ＭＳ Ｐゴシック" panose="020B0600070205080204" pitchFamily="34" charset="-128"/>
              </a:rPr>
              <a:t>etwork apps</a:t>
            </a:r>
            <a:endParaRPr lang="en-US" sz="440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914400"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social networking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Web</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text messaging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e-mail</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multi-user network games</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streaming stored video (YouTube, Hulu, Netflix) </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P2P file sharing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6468101"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voice over IP (e.g., Skype)</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real-time video conferencing (e.g., Zoom)</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Internet search</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remote login</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9E044202-9730-3D4B-B0F0-0F87E127D55E}"/>
              </a:ext>
            </a:extLst>
          </p:cNvPr>
          <p:cNvSpPr txBox="1"/>
          <p:nvPr/>
        </p:nvSpPr>
        <p:spPr>
          <a:xfrm>
            <a:off x="6946490" y="5161935"/>
            <a:ext cx="359874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1" u="sng" strike="noStrike" kern="1200" cap="none" spc="0" normalizeH="0" baseline="0" noProof="0">
                <a:ln>
                  <a:noFill/>
                </a:ln>
                <a:solidFill>
                  <a:srgbClr val="C00000"/>
                </a:solidFill>
                <a:effectLst/>
                <a:uLnTx/>
                <a:uFillTx/>
                <a:latin typeface="Calibri" panose="020F0502020204030204"/>
                <a:ea typeface="+mn-ea"/>
                <a:cs typeface="+mn-cs"/>
              </a:rPr>
              <a:t>Q:</a:t>
            </a:r>
            <a:r>
              <a:rPr kumimoji="0" lang="en-US" sz="3600" b="0" i="1" u="none" strike="noStrike" kern="1200" cap="none" spc="0" normalizeH="0" baseline="0" noProof="0">
                <a:ln>
                  <a:noFill/>
                </a:ln>
                <a:solidFill>
                  <a:prstClr val="black"/>
                </a:solidFill>
                <a:effectLst/>
                <a:uLnTx/>
                <a:uFillTx/>
                <a:latin typeface="Calibri" panose="020F0502020204030204"/>
                <a:ea typeface="+mn-ea"/>
                <a:cs typeface="+mn-cs"/>
              </a:rPr>
              <a:t> your</a:t>
            </a:r>
            <a:r>
              <a:rPr kumimoji="0" lang="en-US" sz="3600" b="0" i="0" u="none" strike="noStrike" kern="1200" cap="none" spc="0" normalizeH="0" baseline="0" noProof="0">
                <a:ln>
                  <a:noFill/>
                </a:ln>
                <a:solidFill>
                  <a:prstClr val="black"/>
                </a:solidFill>
                <a:effectLst/>
                <a:uLnTx/>
                <a:uFillTx/>
                <a:latin typeface="Calibri" panose="020F0502020204030204"/>
                <a:ea typeface="+mn-ea"/>
                <a:cs typeface="+mn-cs"/>
              </a:rPr>
              <a:t> favorites?</a:t>
            </a:r>
          </a:p>
        </p:txBody>
      </p:sp>
      <p:sp>
        <p:nvSpPr>
          <p:cNvPr id="7" name="Slide Number Placeholder 2">
            <a:extLst>
              <a:ext uri="{FF2B5EF4-FFF2-40B4-BE49-F238E27FC236}">
                <a16:creationId xmlns:a16="http://schemas.microsoft.com/office/drawing/2014/main" id="{ADE588D6-94A2-B04E-8537-8635EBD4C9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117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Effect transition="in" filter="dissolve">
                                      <p:cBhvr>
                                        <p:cTn id="19" dur="500"/>
                                        <p:tgtEl>
                                          <p:spTgt spid="10">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0">
                                            <p:txEl>
                                              <p:pRg st="5" end="5"/>
                                            </p:txEl>
                                          </p:spTgt>
                                        </p:tgtEl>
                                        <p:attrNameLst>
                                          <p:attrName>style.visibility</p:attrName>
                                        </p:attrNameLst>
                                      </p:cBhvr>
                                      <p:to>
                                        <p:strVal val="visible"/>
                                      </p:to>
                                    </p:set>
                                    <p:animEffect transition="in" filter="dissolve">
                                      <p:cBhvr>
                                        <p:cTn id="22" dur="500"/>
                                        <p:tgtEl>
                                          <p:spTgt spid="10">
                                            <p:txEl>
                                              <p:pRg st="5" end="5"/>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animEffect transition="in" filter="dissolve">
                                      <p:cBhvr>
                                        <p:cTn id="25" dur="500"/>
                                        <p:tgtEl>
                                          <p:spTgt spid="10">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dissolve">
                                      <p:cBhvr>
                                        <p:cTn id="30" dur="500"/>
                                        <p:tgtEl>
                                          <p:spTgt spid="6">
                                            <p:txEl>
                                              <p:pRg st="0" end="0"/>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Effect transition="in" filter="dissolve">
                                      <p:cBhvr>
                                        <p:cTn id="33" dur="500"/>
                                        <p:tgtEl>
                                          <p:spTgt spid="6">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dissolve">
                                      <p:cBhvr>
                                        <p:cTn id="36" dur="500"/>
                                        <p:tgtEl>
                                          <p:spTgt spid="6">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xEl>
                                              <p:pRg st="3" end="3"/>
                                            </p:txEl>
                                          </p:spTgt>
                                        </p:tgtEl>
                                        <p:attrNameLst>
                                          <p:attrName>style.visibility</p:attrName>
                                        </p:attrNameLst>
                                      </p:cBhvr>
                                      <p:to>
                                        <p:strVal val="visible"/>
                                      </p:to>
                                    </p:set>
                                    <p:animEffect transition="in" filter="dissolve">
                                      <p:cBhvr>
                                        <p:cTn id="39" dur="500"/>
                                        <p:tgtEl>
                                          <p:spTgt spid="6">
                                            <p:txEl>
                                              <p:pRg st="3" end="3"/>
                                            </p:txEl>
                                          </p:spTgt>
                                        </p:tgtEl>
                                      </p:cBhvr>
                                    </p:animEffect>
                                  </p:childTnLst>
                                </p:cTn>
                              </p:par>
                              <p:par>
                                <p:cTn id="40" presetID="9" presetClass="entr" presetSubtype="0" fill="hold" nodeType="withEffect">
                                  <p:stCondLst>
                                    <p:cond delay="0"/>
                                  </p:stCondLst>
                                  <p:childTnLst>
                                    <p:set>
                                      <p:cBhvr>
                                        <p:cTn id="41" dur="1" fill="hold">
                                          <p:stCondLst>
                                            <p:cond delay="0"/>
                                          </p:stCondLst>
                                        </p:cTn>
                                        <p:tgtEl>
                                          <p:spTgt spid="6">
                                            <p:txEl>
                                              <p:pRg st="4" end="4"/>
                                            </p:txEl>
                                          </p:spTgt>
                                        </p:tgtEl>
                                        <p:attrNameLst>
                                          <p:attrName>style.visibility</p:attrName>
                                        </p:attrNameLst>
                                      </p:cBhvr>
                                      <p:to>
                                        <p:strVal val="visible"/>
                                      </p:to>
                                    </p:set>
                                    <p:animEffect transition="in" filter="dissolve">
                                      <p:cBhvr>
                                        <p:cTn id="42" dur="500"/>
                                        <p:tgtEl>
                                          <p:spTgt spid="6">
                                            <p:txEl>
                                              <p:pRg st="4" end="4"/>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dissolve">
                                      <p:cBhvr>
                                        <p:cTn id="4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79013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a:ln>
                  <a:noFill/>
                </a:ln>
                <a:solidFill>
                  <a:srgbClr val="0E01A0"/>
                </a:solidFill>
                <a:effectLst/>
                <a:uLnTx/>
                <a:uFillTx/>
                <a:latin typeface="Calibri" panose="020F0502020204030204"/>
                <a:ea typeface="+mn-ea"/>
                <a:cs typeface="+mn-cs"/>
              </a:rPr>
              <a:t>Cookies: </a:t>
            </a: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13541" y="1386556"/>
            <a:ext cx="10515600" cy="5071394"/>
          </a:xfrm>
        </p:spPr>
        <p:txBody>
          <a:bodyPr>
            <a:normAutofit lnSpcReduction="10000"/>
          </a:bodyPr>
          <a:lstStyle/>
          <a:p>
            <a:pPr marL="0" indent="0">
              <a:buNone/>
            </a:pPr>
            <a:r>
              <a:rPr lang="en-US" sz="3200"/>
              <a:t>Cookies can be used to: </a:t>
            </a:r>
          </a:p>
          <a:p>
            <a:pPr marL="463550" indent="-227013">
              <a:buClr>
                <a:srgbClr val="0A14A3"/>
              </a:buClr>
              <a:buFont typeface="Wingdings" pitchFamily="2" charset="2"/>
              <a:buChar char="§"/>
            </a:pPr>
            <a:r>
              <a:rPr lang="en-US"/>
              <a:t>track user behavior on a given website (</a:t>
            </a:r>
            <a:r>
              <a:rPr lang="en-US">
                <a:solidFill>
                  <a:srgbClr val="C00000"/>
                </a:solidFill>
              </a:rPr>
              <a:t>first party cookies</a:t>
            </a:r>
            <a:r>
              <a:rPr lang="en-US"/>
              <a:t>)</a:t>
            </a:r>
          </a:p>
          <a:p>
            <a:pPr marL="463550" indent="-227013">
              <a:buClr>
                <a:srgbClr val="0A14A3"/>
              </a:buClr>
              <a:buFont typeface="Wingdings" pitchFamily="2" charset="2"/>
              <a:buChar char="§"/>
            </a:pPr>
            <a:r>
              <a:rPr lang="en-US"/>
              <a:t>track user behavior across multiple websites (</a:t>
            </a:r>
            <a:r>
              <a:rPr lang="en-US">
                <a:solidFill>
                  <a:srgbClr val="C00000"/>
                </a:solidFill>
              </a:rPr>
              <a:t>third party cookies</a:t>
            </a:r>
            <a:r>
              <a:rPr lang="en-US"/>
              <a:t>) without user ever choosing to visit tracker site (!)</a:t>
            </a:r>
          </a:p>
          <a:p>
            <a:pPr marL="463550" indent="-227013">
              <a:buClr>
                <a:srgbClr val="0A14A3"/>
              </a:buClr>
              <a:buFont typeface="Wingdings" pitchFamily="2" charset="2"/>
              <a:buChar char="§"/>
            </a:pPr>
            <a:r>
              <a:rPr lang="en-US"/>
              <a:t>tracking may be </a:t>
            </a:r>
            <a:r>
              <a:rPr lang="en-US" i="1"/>
              <a:t>invisible</a:t>
            </a:r>
            <a:r>
              <a:rPr lang="en-US"/>
              <a:t> to user:</a:t>
            </a:r>
          </a:p>
          <a:p>
            <a:pPr marL="860425" lvl="1" indent="-168275">
              <a:buClr>
                <a:srgbClr val="0A14A3"/>
              </a:buClr>
            </a:pPr>
            <a:r>
              <a:rPr lang="en-US"/>
              <a:t>rather than displayed ad triggering HTTP GET to tracker, could be an invisible link</a:t>
            </a:r>
          </a:p>
          <a:p>
            <a:pPr marL="920750" lvl="1" indent="-227013">
              <a:buClr>
                <a:srgbClr val="0A14A3"/>
              </a:buClr>
              <a:buFont typeface="Wingdings" pitchFamily="2" charset="2"/>
              <a:buChar char="§"/>
            </a:pPr>
            <a:endParaRPr lang="en-US"/>
          </a:p>
          <a:p>
            <a:pPr marL="236537" indent="0">
              <a:buClr>
                <a:srgbClr val="0A14A3"/>
              </a:buClr>
              <a:buNone/>
            </a:pPr>
            <a:r>
              <a:rPr lang="en-US"/>
              <a:t>third party tracking via cookies:</a:t>
            </a:r>
          </a:p>
          <a:p>
            <a:pPr marL="692150" indent="-341313">
              <a:buClr>
                <a:srgbClr val="0A14A3"/>
              </a:buClr>
              <a:buFont typeface="Wingdings" pitchFamily="2" charset="2"/>
              <a:buChar char="§"/>
            </a:pPr>
            <a:r>
              <a:rPr lang="en-US"/>
              <a:t>disabled by default in Firefox, Safari browsers</a:t>
            </a:r>
          </a:p>
          <a:p>
            <a:pPr marL="692150" indent="-341313">
              <a:buClr>
                <a:srgbClr val="0A14A3"/>
              </a:buClr>
              <a:buFont typeface="Wingdings" pitchFamily="2" charset="2"/>
              <a:buChar char="§"/>
            </a:pPr>
            <a:r>
              <a:rPr lang="en-US"/>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28307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 GDPR </a:t>
            </a:r>
            <a:r>
              <a:rPr kumimoji="0" lang="en-US" sz="2800" b="0" i="0" u="none" strike="noStrike" kern="1200" cap="none" spc="0" normalizeH="0" baseline="0" noProof="0">
                <a:ln>
                  <a:noFill/>
                </a:ln>
                <a:solidFill>
                  <a:srgbClr val="0E01A0"/>
                </a:solidFill>
                <a:effectLst/>
                <a:uLnTx/>
                <a:uFillTx/>
                <a:latin typeface="Calibri" panose="020F0502020204030204"/>
                <a:ea typeface="+mn-ea"/>
                <a:cs typeface="+mn-cs"/>
              </a:rPr>
              <a:t>(EU General Data Protection Regulation) </a:t>
            </a:r>
            <a:r>
              <a:rPr kumimoji="0" lang="en-US" sz="4400" b="0" i="0" u="none" strike="noStrike" kern="1200" cap="none" spc="0" normalizeH="0" baseline="0" noProof="0">
                <a:ln>
                  <a:noFill/>
                </a:ln>
                <a:solidFill>
                  <a:srgbClr val="0E01A0"/>
                </a:solidFill>
                <a:effectLst/>
                <a:uLnTx/>
                <a:uFillTx/>
                <a:latin typeface="Calibri" panose="020F0502020204030204"/>
                <a:ea typeface="+mn-ea"/>
                <a:cs typeface="+mn-cs"/>
              </a:rPr>
              <a:t>and cookies</a:t>
            </a:r>
            <a:endParaRPr kumimoji="0" lang="en-US" sz="3600" b="0" i="0" u="none" strike="noStrike" kern="1200" cap="none" spc="0" normalizeH="0" baseline="0" noProof="0">
              <a:ln>
                <a:noFill/>
              </a:ln>
              <a:solidFill>
                <a:srgbClr val="0E01A0"/>
              </a:solidFill>
              <a:effectLst/>
              <a:uLnTx/>
              <a:uFillTx/>
              <a:latin typeface="Calibri" panose="020F0502020204030204"/>
              <a:ea typeface="+mn-ea"/>
              <a:cs typeface="+mn-cs"/>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802727" y="1632893"/>
            <a:ext cx="5736021" cy="2911124"/>
          </a:xfrm>
        </p:spPr>
        <p:txBody>
          <a:bodyPr>
            <a:normAutofit/>
          </a:bodyPr>
          <a:lstStyle/>
          <a:p>
            <a:pPr marL="0" indent="0">
              <a:buNone/>
            </a:pPr>
            <a:r>
              <a:rPr lang="en-US" sz="2000"/>
              <a:t>“Natural persons may be associated with online identifiers […] such as internet protocol addresses, cookie identifiers or other identifiers […].</a:t>
            </a:r>
          </a:p>
          <a:p>
            <a:pPr marL="0" indent="0">
              <a:buNone/>
            </a:pPr>
            <a:r>
              <a:rPr lang="en-US" sz="2000"/>
              <a:t>This may leave traces which, in particular when combined with unique identifiers and other information received by the servers, may be used to create profiles of the natural persons and identify them.”</a:t>
            </a:r>
          </a:p>
          <a:p>
            <a:pPr marL="0" indent="0">
              <a:buNone/>
            </a:pPr>
            <a:endParaRPr lang="en-US"/>
          </a:p>
        </p:txBody>
      </p:sp>
      <p:sp>
        <p:nvSpPr>
          <p:cNvPr id="53" name="Rectangle 52">
            <a:extLst>
              <a:ext uri="{FF2B5EF4-FFF2-40B4-BE49-F238E27FC236}">
                <a16:creationId xmlns:a16="http://schemas.microsoft.com/office/drawing/2014/main" id="{BFBE1986-1770-D04F-A610-BF1A6514BB48}"/>
              </a:ext>
            </a:extLst>
          </p:cNvPr>
          <p:cNvSpPr/>
          <p:nvPr/>
        </p:nvSpPr>
        <p:spPr>
          <a:xfrm>
            <a:off x="547457" y="1418109"/>
            <a:ext cx="6229350" cy="2903220"/>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3578771" y="4114800"/>
            <a:ext cx="2817887"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7162802" y="1198179"/>
            <a:ext cx="5029198" cy="4840014"/>
            <a:chOff x="6810703" y="931954"/>
            <a:chExt cx="5675585" cy="573686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4" y="5580992"/>
              <a:ext cx="3263462" cy="923330"/>
            </a:xfrm>
            <a:prstGeom prst="rect">
              <a:avLst/>
            </a:prstGeom>
            <a:solidFill>
              <a:schemeClr val="bg1">
                <a:alpha val="67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srgbClr val="C00000"/>
                  </a:solidFill>
                  <a:effectLst/>
                  <a:uLnTx/>
                  <a:uFillTx/>
                  <a:latin typeface="Calibri" panose="020F0502020204030204"/>
                  <a:ea typeface="+mn-ea"/>
                  <a:cs typeface="+mn-cs"/>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504498" y="4461641"/>
            <a:ext cx="6274676" cy="1988605"/>
            <a:chOff x="504498" y="4461641"/>
            <a:chExt cx="6274676" cy="1988605"/>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Web caches</a:t>
            </a:r>
            <a:endParaRPr lang="en-US" sz="440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794606" y="2233994"/>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object in cache: cache returns object to client</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else</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42</a:t>
            </a:fld>
            <a:endParaRPr lang="en-US"/>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Web caches (aka proxy servers)</a:t>
            </a:r>
            <a:endParaRPr lang="en-US" sz="440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21349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cache acts as both client and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 for original requesting 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Why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Web caching?</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reduce response time for client request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cache is closer to client</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reduce traffic on an institution</a:t>
            </a:r>
            <a:r>
              <a:rPr kumimoji="0" lang="en-US" altLang="ja-JP"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 access link</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Internet is dense with caches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enables “</a:t>
            </a:r>
            <a:r>
              <a:rPr kumimoji="0" lang="en-US" altLang="ja-JP"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poor” content providers to more effectively deliver content</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632391" y="3810000"/>
            <a:ext cx="4798594" cy="2217821"/>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43</a:t>
            </a:fld>
            <a:endParaRPr lang="en-US"/>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6451600" y="3598333"/>
            <a:ext cx="1255183" cy="103067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a:ea typeface="ＭＳ Ｐゴシック" panose="020B0600070205080204" pitchFamily="34" charset="-128"/>
              </a:rPr>
              <a:t>Caching example</a:t>
            </a:r>
            <a:endParaRPr lang="en-US" sz="480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943717" y="4370340"/>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a:t>
            </a:r>
            <a:r>
              <a:rPr kumimoji="0" lang="en-US" sz="2400" b="0" i="0" u="none" strike="noStrike" kern="1200" cap="none" spc="0" normalizeH="0" baseline="0" noProof="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usecs</a:t>
            </a: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4316250" y="5809673"/>
            <a:ext cx="1119350" cy="591127"/>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4884698" y="4320866"/>
            <a:ext cx="212570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algn="l" defTabSz="914400" rtl="0" eaLnBrk="0" fontAlgn="base" latinLnBrk="0" hangingPunct="0">
              <a:lnSpc>
                <a:spcPct val="90000"/>
              </a:lnSpc>
              <a:spcBef>
                <a:spcPct val="20000"/>
              </a:spcBef>
              <a:spcAft>
                <a:spcPct val="0"/>
              </a:spcAft>
              <a:buClr>
                <a:srgbClr val="3333CC"/>
              </a:buClr>
              <a:buSzPct val="85000"/>
              <a:buFont typeface="ZapfDingbats" charset="2"/>
              <a:buNone/>
              <a:tabLst/>
              <a:defRPr/>
            </a:pPr>
            <a:r>
              <a:rPr kumimoji="0" lang="en-US" altLang="en-US" sz="2000" b="0" i="1"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problem: </a:t>
            </a:r>
            <a:r>
              <a:rPr kumimoji="0" lang="en-US" altLang="en-US" sz="2000" b="0" i="0" u="none" strike="noStrike" kern="0" cap="none" spc="0" normalizeH="0" baseline="0" noProof="0">
                <a:ln>
                  <a:noFill/>
                </a:ln>
                <a:solidFill>
                  <a:srgbClr val="CC0000"/>
                </a:solidFill>
                <a:effectLst/>
                <a:uLnTx/>
                <a:uFillTx/>
                <a:latin typeface="Calibri"/>
                <a:ea typeface="ＭＳ Ｐゴシック" panose="020B0600070205080204" pitchFamily="34" charset="-128"/>
                <a:cs typeface="+mn-cs"/>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44</a:t>
            </a:fld>
            <a:endParaRPr lang="en-US"/>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a:t>
            </a:r>
            <a:r>
              <a:rPr kumimoji="0" lang="en-US" sz="2400" b="0" i="0" u="none" strike="noStrike" kern="1200" cap="none" spc="0" normalizeH="0" baseline="0" noProof="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usecs</a:t>
            </a: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Option 1: buy a faster access link</a:t>
            </a:r>
            <a:endParaRPr lang="en-US" sz="440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067394" y="4387359"/>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351868" y="5927346"/>
            <a:ext cx="3101886" cy="698305"/>
            <a:chOff x="3557204" y="3415545"/>
            <a:chExt cx="3101886" cy="698305"/>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err="1">
                  <a:ln>
                    <a:noFill/>
                  </a:ln>
                  <a:solidFill>
                    <a:prstClr val="black"/>
                  </a:solidFill>
                  <a:effectLst/>
                  <a:uLnTx/>
                  <a:uFillTx/>
                  <a:latin typeface="Calibri"/>
                  <a:ea typeface="ＭＳ Ｐゴシック" panose="020B0600070205080204" pitchFamily="34" charset="-128"/>
                  <a:cs typeface="+mn-cs"/>
                </a:rPr>
                <a:t>msecs</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45</a:t>
            </a:fld>
            <a:endParaRPr lang="en-US"/>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922868" y="4719957"/>
            <a:ext cx="6361287" cy="2302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a:t>
            </a:r>
            <a:r>
              <a:rPr kumimoji="0" lang="en-US" sz="2400" b="0" i="0" u="none" strike="noStrike" kern="1200" cap="none" spc="0" normalizeH="0" baseline="0" noProof="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end-end delay  = </a:t>
            </a:r>
            <a:r>
              <a:rPr kumimoji="0" lang="en-US" sz="2400" b="0" i="0" u="none" strike="noStrike" kern="1200" cap="none" spc="0" normalizeH="0" baseline="0" noProof="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Option 2: install a web cache</a:t>
            </a:r>
            <a:endParaRPr lang="en-US" sz="440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83372" y="5180762"/>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How to compute link </a:t>
            </a:r>
          </a:p>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53791" y="4053039"/>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46</a:t>
            </a:fld>
            <a:endParaRPr lang="en-US"/>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fontScale="90000"/>
          </a:bodyPr>
          <a:lstStyle/>
          <a:p>
            <a:r>
              <a:rPr lang="en-US">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4849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89002" y="1405471"/>
            <a:ext cx="6166171" cy="1744128"/>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110000"/>
              </a:lnSpc>
              <a:spcBef>
                <a:spcPts val="400"/>
              </a:spcBef>
              <a:spcAft>
                <a:spcPts val="0"/>
              </a:spcAft>
              <a:buClr>
                <a:srgbClr val="0000A3"/>
              </a:buClr>
              <a:buSzTx/>
              <a:buFont typeface="Wingdings" pitchFamily="2" charset="2"/>
              <a:buNone/>
              <a:tabLst>
                <a:tab pos="53975" algn="l"/>
                <a:tab pos="576263" algn="l"/>
              </a:tabLst>
              <a:defRPr/>
            </a:pPr>
            <a:r>
              <a:rPr kumimoji="0" lang="en-US" altLang="en-US" sz="3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suppose cache hit rate is 0.4:  </a:t>
            </a:r>
          </a:p>
          <a:p>
            <a:pPr marL="352425" marR="0" lvl="0" indent="-231775" algn="l" defTabSz="914400" rtl="0" eaLnBrk="1" fontAlgn="auto" latinLnBrk="0" hangingPunct="1">
              <a:lnSpc>
                <a:spcPct val="110000"/>
              </a:lnSpc>
              <a:spcBef>
                <a:spcPts val="400"/>
              </a:spcBef>
              <a:spcAft>
                <a:spcPts val="0"/>
              </a:spcAft>
              <a:buClr>
                <a:srgbClr val="0000A3"/>
              </a:buClr>
              <a:buSzTx/>
              <a:buFont typeface="Wingdings" pitchFamily="2" charset="2"/>
              <a:buChar char="§"/>
              <a:tabLst>
                <a:tab pos="53975" algn="l"/>
                <a:tab pos="576263" algn="l"/>
              </a:tabLst>
              <a:defRPr/>
            </a:pPr>
            <a:r>
              <a:rPr kumimoji="0" lang="en-US" altLang="en-US" sz="2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40% requests served by cache, with low (msec) delay </a:t>
            </a:r>
          </a:p>
          <a:p>
            <a:pPr marL="228600" marR="0" lvl="0" indent="-228600" algn="l" defTabSz="914400" rtl="0" eaLnBrk="1" fontAlgn="auto" latinLnBrk="0" hangingPunct="1">
              <a:lnSpc>
                <a:spcPct val="80000"/>
              </a:lnSpc>
              <a:spcBef>
                <a:spcPts val="1000"/>
              </a:spcBef>
              <a:spcAft>
                <a:spcPts val="0"/>
              </a:spcAft>
              <a:buClr>
                <a:srgbClr val="0000A3"/>
              </a:buClr>
              <a:buSzTx/>
              <a:buFont typeface="Wingdings" pitchFamily="2" charset="2"/>
              <a:buNone/>
              <a:tabLst>
                <a:tab pos="576263" algn="l"/>
              </a:tabLst>
              <a:defRPr/>
            </a:pPr>
            <a:r>
              <a:rPr kumimoji="0" lang="en-US" altLang="en-US" sz="2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1010219" y="2685374"/>
            <a:ext cx="616836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marR="0" lvl="0" indent="-231775" algn="l" defTabSz="914400" rtl="0" eaLnBrk="1" fontAlgn="auto" latinLnBrk="0" hangingPunct="1">
              <a:lnSpc>
                <a:spcPct val="90000"/>
              </a:lnSpc>
              <a:spcBef>
                <a:spcPts val="400"/>
              </a:spcBef>
              <a:spcAft>
                <a:spcPts val="0"/>
              </a:spcAft>
              <a:buClr>
                <a:srgbClr val="000099"/>
              </a:buClr>
              <a:buSzPct val="100000"/>
              <a:buFont typeface="Wingdings" charset="2"/>
              <a:buChar char="§"/>
              <a:tabLst>
                <a:tab pos="576263" algn="l"/>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60% requests satisfied at origin </a:t>
            </a:r>
          </a:p>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 rate to browsers over access link </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       = 0.6 * 1.50 Mbps  =  .9 Mbps </a:t>
            </a:r>
          </a:p>
          <a:p>
            <a:pPr marL="473075" marR="0" lvl="1" indent="-287338" algn="l" defTabSz="914400" rtl="0" eaLnBrk="1" fontAlgn="auto" latinLnBrk="0" hangingPunct="1">
              <a:lnSpc>
                <a:spcPct val="90000"/>
              </a:lnSpc>
              <a:spcBef>
                <a:spcPts val="400"/>
              </a:spcBef>
              <a:spcAft>
                <a:spcPts val="0"/>
              </a:spcAft>
              <a:buClr>
                <a:srgbClr val="0000A3"/>
              </a:buClr>
              <a:buSzPct val="100000"/>
              <a:buFont typeface="Arial" panose="020B0604020202020204" pitchFamily="34" charset="0"/>
              <a:buChar char="•"/>
              <a:tabLst>
                <a:tab pos="576263" algn="l"/>
              </a:tabLst>
              <a:defRPr/>
            </a:pP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949326" y="4570944"/>
            <a:ext cx="6438281" cy="149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5750" marR="0" lvl="0" indent="-220663" algn="l" defTabSz="914400" rtl="0" eaLnBrk="1" fontAlgn="auto" latinLnBrk="0" hangingPunct="1">
              <a:lnSpc>
                <a:spcPct val="85000"/>
              </a:lnSpc>
              <a:spcBef>
                <a:spcPts val="0"/>
              </a:spcBef>
              <a:spcAft>
                <a:spcPts val="0"/>
              </a:spcAft>
              <a:buClr>
                <a:srgbClr val="000099"/>
              </a:buClr>
              <a:buSzPct val="100000"/>
              <a:buFont typeface="Wingdings" charset="2"/>
              <a:buChar char="§"/>
              <a:tabLst>
                <a:tab pos="576263" algn="l"/>
              </a:tabLst>
              <a:defRPr/>
            </a:pP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average end-end delay:</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a:t>
            </a:r>
            <a:r>
              <a:rPr kumimoji="0" lang="en-US" sz="2400" b="0" i="0" u="none" strike="noStrike" kern="1200" cap="none" spc="0" normalizeH="0" baseline="0" noProof="0">
                <a:ln>
                  <a:noFill/>
                </a:ln>
                <a:solidFill>
                  <a:srgbClr val="C00000"/>
                </a:solidFill>
                <a:effectLst/>
                <a:uLnTx/>
                <a:uFillTx/>
                <a:latin typeface="Calibri"/>
                <a:ea typeface="ＭＳ Ｐゴシック" charset="0"/>
                <a:cs typeface="ＭＳ Ｐゴシック" charset="0"/>
              </a:rPr>
              <a:t> 0.6 </a:t>
            </a: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 (delay from origin servers)</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           +</a:t>
            </a:r>
            <a:r>
              <a:rPr kumimoji="0" lang="en-US" sz="2400" b="0" i="0" u="none" strike="noStrike" kern="1200" cap="none" spc="0" normalizeH="0" baseline="0" noProof="0">
                <a:ln>
                  <a:noFill/>
                </a:ln>
                <a:solidFill>
                  <a:srgbClr val="C00000"/>
                </a:solidFill>
                <a:effectLst/>
                <a:uLnTx/>
                <a:uFillTx/>
                <a:latin typeface="Calibri"/>
                <a:ea typeface="ＭＳ Ｐゴシック" charset="0"/>
                <a:cs typeface="ＭＳ Ｐゴシック" charset="0"/>
              </a:rPr>
              <a:t> 0.4 </a:t>
            </a: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 (delay when satisfied at cache)</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a:ln>
                  <a:noFill/>
                </a:ln>
                <a:solidFill>
                  <a:prstClr val="black"/>
                </a:solidFill>
                <a:effectLst/>
                <a:uLnTx/>
                <a:uFillTx/>
                <a:latin typeface="Calibri"/>
                <a:ea typeface="ＭＳ Ｐゴシック" charset="0"/>
                <a:cs typeface="ＭＳ Ｐゴシック" charset="0"/>
              </a:rPr>
              <a:t>= 0.6 (2.01) + 0.4 (~msecs) = ~ 1.2 secs</a:t>
            </a:r>
          </a:p>
          <a:p>
            <a:pPr marL="228600" marR="0" lvl="0" indent="-228600" algn="l" defTabSz="914400" rtl="0" eaLnBrk="1" fontAlgn="auto" latinLnBrk="0" hangingPunct="1">
              <a:lnSpc>
                <a:spcPct val="80000"/>
              </a:lnSpc>
              <a:spcBef>
                <a:spcPts val="0"/>
              </a:spcBef>
              <a:spcAft>
                <a:spcPts val="0"/>
              </a:spcAft>
              <a:buClr>
                <a:srgbClr val="000099"/>
              </a:buClr>
              <a:buSzPct val="65000"/>
              <a:buFont typeface="Wingdings" charset="0"/>
              <a:buNone/>
              <a:tabLst>
                <a:tab pos="576263" algn="l"/>
              </a:tabLst>
              <a:defRPr/>
            </a:pPr>
            <a:r>
              <a:rPr kumimoji="0" lang="en-US" sz="2400" b="0" i="0" u="none" strike="noStrike" kern="1200" cap="none" spc="0" normalizeH="0" baseline="0" noProof="0">
                <a:ln>
                  <a:noFill/>
                </a:ln>
                <a:solidFill>
                  <a:prstClr val="black"/>
                </a:solidFill>
                <a:effectLst/>
                <a:uLnTx/>
                <a:uFillTx/>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990600" y="6119336"/>
            <a:ext cx="927497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00000"/>
                </a:solidFill>
                <a:effectLst/>
                <a:uLnTx/>
                <a:uFillTx/>
                <a:latin typeface="Calibri"/>
                <a:ea typeface="ＭＳ Ｐゴシック" charset="0"/>
                <a:cs typeface="ＭＳ Ｐゴシック" charset="0"/>
              </a:rPr>
              <a:t>lower average end-end delay than with 154 Mbps link (and cheaper too!)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47</a:t>
            </a:fld>
            <a:endParaRPr lang="en-US"/>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Browser caching: Conditional GET</a:t>
            </a:r>
            <a:endParaRPr lang="en-US" sz="440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Goal:</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don’</a:t>
            </a:r>
            <a:r>
              <a:rPr kumimoji="0" lang="en-US" altLang="ja-JP"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 send object if browser has up-to-date cached version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no object transmission delay (or use of network resources)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000090"/>
                </a:solidFill>
                <a:effectLst/>
                <a:uLnTx/>
                <a:uFillTx/>
                <a:latin typeface="Calibri"/>
                <a:ea typeface="ＭＳ Ｐゴシック" panose="020B0600070205080204" pitchFamily="34" charset="-128"/>
                <a:cs typeface="+mn-cs"/>
              </a:rPr>
              <a:t>client:</a:t>
            </a:r>
            <a:r>
              <a:rPr kumimoji="0" lang="en-US" altLang="en-US" sz="2800" b="0" i="0" u="none" strike="noStrike" kern="1200" cap="none" spc="0" normalizeH="0" baseline="0" noProof="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specify date of browser-cached copy in HTTP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If-modified-since: &lt;date&gt;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000090"/>
                </a:solidFill>
                <a:effectLst/>
                <a:uLnTx/>
                <a:uFillTx/>
                <a:latin typeface="Calibri"/>
                <a:ea typeface="ＭＳ Ｐゴシック" panose="020B0600070205080204" pitchFamily="34" charset="-128"/>
                <a:cs typeface="+mn-cs"/>
              </a:rPr>
              <a:t>server:</a:t>
            </a:r>
            <a:r>
              <a:rPr kumimoji="0" lang="en-US" altLang="en-US" sz="2800" b="0" i="0" u="none" strike="noStrike" kern="1200" cap="none" spc="0" normalizeH="0" baseline="0" noProof="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response contains no object if browser-cached copy is up-to-date: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HTTP/1.0 304 Not Modified</a:t>
            </a: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HTTP/1.0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304 Not Modified</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not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before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HTTP/1.0 200 OK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&lt;data&gt;</a:t>
            </a: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after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1146753"/>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a:ea typeface="ＭＳ Ｐゴシック" panose="020B0600070205080204" pitchFamily="34" charset="-128"/>
              </a:rPr>
              <a:t>HTTP/2</a:t>
            </a:r>
            <a:endParaRPr lang="en-US" sz="440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2142059"/>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HTTP1.1:</a:t>
            </a:r>
            <a:r>
              <a:rPr kumimoji="0" lang="en-US" altLang="en-US" sz="3200" b="0" i="0" u="sng"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introduced </a:t>
            </a:r>
            <a:r>
              <a:rPr kumimoji="0" lang="en-US" altLang="en-US" sz="3200" b="0" i="0" u="none" strike="noStrike" kern="1200" cap="none" spc="0" normalizeH="0" baseline="0" noProof="0">
                <a:ln>
                  <a:noFill/>
                </a:ln>
                <a:solidFill>
                  <a:srgbClr val="0000A3"/>
                </a:solidFill>
                <a:effectLst/>
                <a:uLnTx/>
                <a:uFillTx/>
                <a:latin typeface="Calibri"/>
                <a:ea typeface="ＭＳ Ｐゴシック" panose="020B0600070205080204" pitchFamily="34" charset="-128"/>
                <a:cs typeface="+mn-cs"/>
              </a:rPr>
              <a:t>multiple, pipelined GETs</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over single TCP connection</a:t>
            </a:r>
            <a:endParaRPr kumimoji="0" lang="en-US" altLang="en-US" sz="32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 responds </a:t>
            </a:r>
            <a:r>
              <a:rPr kumimoji="0" lang="en-US" altLang="en-US" sz="28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in-order</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(FCFS: first-come-first-served scheduling) to GET requests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with FCFS, small object may have to wait for transmission  (</a:t>
            </a:r>
            <a:r>
              <a:rPr kumimoji="0" lang="en-US" altLang="en-US" sz="2800" b="0"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head-of-line (HOL) blocking</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behind large object(s)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loss recovery (retransmitting lost TCP segments) stalls object transmission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49</a:t>
            </a:fld>
            <a:endParaRPr lang="en-US"/>
          </a:p>
        </p:txBody>
      </p:sp>
    </p:spTree>
    <p:extLst>
      <p:ext uri="{BB962C8B-B14F-4D97-AF65-F5344CB8AC3E}">
        <p14:creationId xmlns:p14="http://schemas.microsoft.com/office/powerpoint/2010/main" val="32612160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Creating a network </a:t>
            </a:r>
            <a:r>
              <a:rPr lang="en-US" altLang="en-US">
                <a:ea typeface="ＭＳ Ｐゴシック" panose="020B0600070205080204" pitchFamily="34" charset="-128"/>
              </a:rPr>
              <a:t>a</a:t>
            </a:r>
            <a:r>
              <a:rPr lang="en-US" altLang="en-US" sz="4400">
                <a:ea typeface="ＭＳ Ｐゴシック" panose="020B0600070205080204" pitchFamily="34" charset="-128"/>
              </a:rPr>
              <a:t>pp</a:t>
            </a:r>
            <a:endParaRPr lang="en-US" sz="440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write programs that:</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run on (different) end systems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communicate over network</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e.g., web server software communicates with browser software</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no need to write software for network-core devices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network-core devices do not run user applications </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applications on end systems  allows for rapid app development, propagation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9" name="Slide Number Placeholder 2">
            <a:extLst>
              <a:ext uri="{FF2B5EF4-FFF2-40B4-BE49-F238E27FC236}">
                <a16:creationId xmlns:a16="http://schemas.microsoft.com/office/drawing/2014/main" id="{76314F6E-363C-1941-BD9B-3234A7206E9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71"/>
                                        </p:tgtEl>
                                        <p:attrNameLst>
                                          <p:attrName>style.visibility</p:attrName>
                                        </p:attrNameLst>
                                      </p:cBhvr>
                                      <p:to>
                                        <p:strVal val="visible"/>
                                      </p:to>
                                    </p:set>
                                    <p:animEffect transition="in" filter="dissolve">
                                      <p:cBhvr>
                                        <p:cTn id="13" dur="500"/>
                                        <p:tgtEl>
                                          <p:spTgt spid="571"/>
                                        </p:tgtEl>
                                      </p:cBhvr>
                                    </p:animEffect>
                                  </p:childTnLst>
                                </p:cTn>
                              </p:par>
                              <p:par>
                                <p:cTn id="14" presetID="9" presetClass="entr" presetSubtype="0" fill="hold" nodeType="withEffect">
                                  <p:stCondLst>
                                    <p:cond delay="0"/>
                                  </p:stCondLst>
                                  <p:childTnLst>
                                    <p:set>
                                      <p:cBhvr>
                                        <p:cTn id="15" dur="1" fill="hold">
                                          <p:stCondLst>
                                            <p:cond delay="0"/>
                                          </p:stCondLst>
                                        </p:cTn>
                                        <p:tgtEl>
                                          <p:spTgt spid="631"/>
                                        </p:tgtEl>
                                        <p:attrNameLst>
                                          <p:attrName>style.visibility</p:attrName>
                                        </p:attrNameLst>
                                      </p:cBhvr>
                                      <p:to>
                                        <p:strVal val="visible"/>
                                      </p:to>
                                    </p:set>
                                    <p:animEffect transition="in" filter="dissolve">
                                      <p:cBhvr>
                                        <p:cTn id="16" dur="500"/>
                                        <p:tgtEl>
                                          <p:spTgt spid="631"/>
                                        </p:tgtEl>
                                      </p:cBhvr>
                                    </p:animEffect>
                                  </p:childTnLst>
                                </p:cTn>
                              </p:par>
                              <p:par>
                                <p:cTn id="17" presetID="9" presetClass="entr" presetSubtype="0" fill="hold" nodeType="withEffect">
                                  <p:stCondLst>
                                    <p:cond delay="0"/>
                                  </p:stCondLst>
                                  <p:childTnLst>
                                    <p:set>
                                      <p:cBhvr>
                                        <p:cTn id="18" dur="1" fill="hold">
                                          <p:stCondLst>
                                            <p:cond delay="0"/>
                                          </p:stCondLst>
                                        </p:cTn>
                                        <p:tgtEl>
                                          <p:spTgt spid="642"/>
                                        </p:tgtEl>
                                        <p:attrNameLst>
                                          <p:attrName>style.visibility</p:attrName>
                                        </p:attrNameLst>
                                      </p:cBhvr>
                                      <p:to>
                                        <p:strVal val="visible"/>
                                      </p:to>
                                    </p:set>
                                    <p:animEffect transition="in" filter="dissolve">
                                      <p:cBhvr>
                                        <p:cTn id="19" dur="500"/>
                                        <p:tgtEl>
                                          <p:spTgt spid="64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56">
                                            <p:txEl>
                                              <p:pRg st="2" end="2"/>
                                            </p:txEl>
                                          </p:spTgt>
                                        </p:tgtEl>
                                        <p:attrNameLst>
                                          <p:attrName>style.visibility</p:attrName>
                                        </p:attrNameLst>
                                      </p:cBhvr>
                                      <p:to>
                                        <p:strVal val="visible"/>
                                      </p:to>
                                    </p:set>
                                    <p:animEffect transition="in" filter="dissolve">
                                      <p:cBhvr>
                                        <p:cTn id="24" dur="500"/>
                                        <p:tgtEl>
                                          <p:spTgt spid="656">
                                            <p:txEl>
                                              <p:pRg st="2" end="2"/>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652"/>
                                        </p:tgtEl>
                                        <p:attrNameLst>
                                          <p:attrName>style.visibility</p:attrName>
                                        </p:attrNameLst>
                                      </p:cBhvr>
                                      <p:to>
                                        <p:strVal val="visible"/>
                                      </p:to>
                                    </p:set>
                                    <p:animEffect transition="in" filter="dissolve">
                                      <p:cBhvr>
                                        <p:cTn id="27" dur="500"/>
                                        <p:tgtEl>
                                          <p:spTgt spid="652"/>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51"/>
                                        </p:tgtEl>
                                        <p:attrNameLst>
                                          <p:attrName>style.visibility</p:attrName>
                                        </p:attrNameLst>
                                      </p:cBhvr>
                                      <p:to>
                                        <p:strVal val="visible"/>
                                      </p:to>
                                    </p:set>
                                    <p:animEffect transition="in" filter="dissolve">
                                      <p:cBhvr>
                                        <p:cTn id="30" dur="500"/>
                                        <p:tgtEl>
                                          <p:spTgt spid="65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656">
                                            <p:txEl>
                                              <p:pRg st="3" end="3"/>
                                            </p:txEl>
                                          </p:spTgt>
                                        </p:tgtEl>
                                        <p:attrNameLst>
                                          <p:attrName>style.visibility</p:attrName>
                                        </p:attrNameLst>
                                      </p:cBhvr>
                                      <p:to>
                                        <p:strVal val="visible"/>
                                      </p:to>
                                    </p:set>
                                    <p:animEffect transition="in" filter="dissolve">
                                      <p:cBhvr>
                                        <p:cTn id="35" dur="500"/>
                                        <p:tgtEl>
                                          <p:spTgt spid="656">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656">
                                            <p:txEl>
                                              <p:pRg st="4" end="4"/>
                                            </p:txEl>
                                          </p:spTgt>
                                        </p:tgtEl>
                                        <p:attrNameLst>
                                          <p:attrName>style.visibility</p:attrName>
                                        </p:attrNameLst>
                                      </p:cBhvr>
                                      <p:to>
                                        <p:strVal val="visible"/>
                                      </p:to>
                                    </p:set>
                                    <p:animEffect transition="in" filter="dissolve">
                                      <p:cBhvr>
                                        <p:cTn id="40" dur="500"/>
                                        <p:tgtEl>
                                          <p:spTgt spid="656">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56">
                                            <p:txEl>
                                              <p:pRg st="5" end="5"/>
                                            </p:txEl>
                                          </p:spTgt>
                                        </p:tgtEl>
                                        <p:attrNameLst>
                                          <p:attrName>style.visibility</p:attrName>
                                        </p:attrNameLst>
                                      </p:cBhvr>
                                      <p:to>
                                        <p:strVal val="visible"/>
                                      </p:to>
                                    </p:set>
                                    <p:animEffect transition="in" filter="dissolve">
                                      <p:cBhvr>
                                        <p:cTn id="43" dur="500"/>
                                        <p:tgtEl>
                                          <p:spTgt spid="656">
                                            <p:txEl>
                                              <p:pRg st="5" end="5"/>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656">
                                            <p:txEl>
                                              <p:pRg st="6" end="6"/>
                                            </p:txEl>
                                          </p:spTgt>
                                        </p:tgtEl>
                                        <p:attrNameLst>
                                          <p:attrName>style.visibility</p:attrName>
                                        </p:attrNameLst>
                                      </p:cBhvr>
                                      <p:to>
                                        <p:strVal val="visible"/>
                                      </p:to>
                                    </p:set>
                                    <p:animEffect transition="in" filter="dissolve">
                                      <p:cBhvr>
                                        <p:cTn id="46"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a:ea typeface="ＭＳ Ｐゴシック" panose="020B0600070205080204" pitchFamily="34" charset="-128"/>
              </a:rPr>
              <a:t>HTTP/2</a:t>
            </a:r>
            <a:endParaRPr lang="en-US" sz="440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901486" y="2150525"/>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HTTP/2:</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[RFC 7540, 2015]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increased flexibility at </a:t>
            </a:r>
            <a:r>
              <a:rPr kumimoji="0" lang="en-US" altLang="en-US" sz="32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server</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in sending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methods, status codes, most header fields unchanged from HTTP 1.1</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transmission order of requested objects based on client-specified object priority </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(not necessarily FCFS)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push</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unrequested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divide objects into frames, schedule frames to mitigate HOL blocking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50</a:t>
            </a:fld>
            <a:endParaRPr lang="en-US"/>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HTTP/2: mitigating HOL blocking</a:t>
            </a:r>
            <a:endParaRPr lang="en-US" sz="440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1.1: client requests 1 large object (e.g., video file) and 3 smaller objects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a:ea typeface="+mn-ea"/>
                  <a:cs typeface="+mn-cs"/>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objects delivered in order requested: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wait behind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1</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51</a:t>
            </a:fld>
            <a:endParaRPr lang="en-US"/>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a:ea typeface="ＭＳ Ｐゴシック" panose="020B0600070205080204" pitchFamily="34" charset="-128"/>
              </a:rPr>
              <a:t>HTTP/2: mitigating HOL blocking</a:t>
            </a:r>
            <a:endParaRPr lang="en-US" sz="440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HTTP/2: objects divided into frames, frame transmission interleaved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GET O</a:t>
            </a:r>
            <a:r>
              <a:rPr kumimoji="0" lang="en-US" sz="1600" b="0" i="0" u="none" strike="noStrike" kern="1200" cap="none" spc="0" normalizeH="0" baseline="-25000" noProof="0">
                <a:ln>
                  <a:noFill/>
                </a:ln>
                <a:solidFill>
                  <a:prstClr val="black"/>
                </a:solidFill>
                <a:effectLst/>
                <a:uLnTx/>
                <a:uFillTx/>
                <a:latin typeface="Calibri"/>
                <a:ea typeface="+mn-ea"/>
                <a:cs typeface="+mn-cs"/>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a:ea typeface="+mn-ea"/>
                <a:cs typeface="+mn-cs"/>
              </a:rPr>
              <a:t>O</a:t>
            </a:r>
            <a:r>
              <a:rPr kumimoji="0" lang="en-US" sz="2400" b="0" i="0" u="none" strike="noStrike" kern="1200" cap="none" spc="0" normalizeH="0" baseline="-25000" noProof="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delivered quickly, O</a:t>
            </a:r>
            <a:r>
              <a:rPr kumimoji="0" lang="en-US" altLang="en-US" sz="2400" b="0" i="1" u="none" strike="noStrike" kern="1200" cap="none" spc="0" normalizeH="0" baseline="-25000" noProof="0">
                <a:ln>
                  <a:noFill/>
                </a:ln>
                <a:solidFill>
                  <a:prstClr val="black"/>
                </a:solidFill>
                <a:effectLst/>
                <a:uLnTx/>
                <a:uFillTx/>
                <a:latin typeface="Calibri"/>
                <a:ea typeface="ＭＳ Ｐゴシック" panose="020B0600070205080204" pitchFamily="34" charset="-128"/>
                <a:cs typeface="+mn-cs"/>
              </a:rPr>
              <a:t>1 </a:t>
            </a:r>
            <a:r>
              <a:rPr kumimoji="0" lang="en-US" altLang="en-US" sz="2400" b="0" i="1"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slightly delayed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Calibri"/>
                  <a:ea typeface="+mn-ea"/>
                  <a:cs typeface="+mn-cs"/>
                </a:rPr>
                <a:t>O</a:t>
              </a:r>
              <a:r>
                <a:rPr kumimoji="0" lang="en-US" sz="1600" b="0" i="0" u="none" strike="noStrike" kern="1200" cap="none" spc="0" normalizeH="0" baseline="-25000" noProof="0">
                  <a:ln>
                    <a:noFill/>
                  </a:ln>
                  <a:solidFill>
                    <a:prstClr val="black"/>
                  </a:solidFill>
                  <a:effectLst/>
                  <a:uLnTx/>
                  <a:uFillTx/>
                  <a:latin typeface="Calibri"/>
                  <a:ea typeface="+mn-ea"/>
                  <a:cs typeface="+mn-cs"/>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52</a:t>
            </a:fld>
            <a:endParaRPr lang="en-US"/>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a:ea typeface="ＭＳ Ｐゴシック" panose="020B0600070205080204" pitchFamily="34" charset="-128"/>
              </a:rPr>
              <a:t>HTTP/2 to HTTP/3</a:t>
            </a:r>
            <a:endParaRPr lang="en-US" sz="440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833751" y="14901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HTTP/2 over single TCP connection means: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recovery from packet loss still stalls all object transmissions</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as in HTTP 1.1, browsers have incentive to open multiple parallel TCP connections to reduce stalling, increase overall throughput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no security over vanilla TCP connection</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srgbClr val="C00000"/>
                </a:solidFill>
                <a:effectLst/>
                <a:uLnTx/>
                <a:uFillTx/>
                <a:latin typeface="Calibri"/>
                <a:ea typeface="ＭＳ Ｐゴシック" panose="020B0600070205080204" pitchFamily="34" charset="-128"/>
                <a:cs typeface="+mn-cs"/>
              </a:rPr>
              <a:t>HTTP/3: </a:t>
            </a:r>
            <a:r>
              <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adds security, per object error- and congestion-control (more pipelining) over UDP</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more on HTTP/3 in transport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53</a:t>
            </a:fld>
            <a:endParaRPr lang="en-US"/>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56">
                                            <p:txEl>
                                              <p:pRg st="5" end="5"/>
                                            </p:txEl>
                                          </p:spTgt>
                                        </p:tgtEl>
                                        <p:attrNameLst>
                                          <p:attrName>style.visibility</p:attrName>
                                        </p:attrNameLst>
                                      </p:cBhvr>
                                      <p:to>
                                        <p:strVal val="visible"/>
                                      </p:to>
                                    </p:set>
                                    <p:animEffect transition="in" filter="dissolve">
                                      <p:cBhvr>
                                        <p:cTn id="20" dur="500"/>
                                        <p:tgtEl>
                                          <p:spTgt spid="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Application layer: overview</a:t>
            </a:r>
            <a:endParaRPr lang="en-US"/>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The Domain Name System DNS</a:t>
            </a:r>
          </a:p>
          <a:p>
            <a:endParaRPr lang="en-US"/>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54</a:t>
            </a:fld>
            <a:endParaRPr lang="en-US"/>
          </a:p>
        </p:txBody>
      </p:sp>
      <p:pic>
        <p:nvPicPr>
          <p:cNvPr id="7" name="Picture 6" descr="Kurose&amp;Ross 8th edition photo">
            <a:extLst>
              <a:ext uri="{FF2B5EF4-FFF2-40B4-BE49-F238E27FC236}">
                <a16:creationId xmlns:a16="http://schemas.microsoft.com/office/drawing/2014/main" id="{1483A316-B08E-574D-B36E-624819972D75}"/>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96310058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E-mail</a:t>
            </a:r>
            <a:endParaRPr lang="en-US" sz="440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Three major components: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user agents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mail servers </a:t>
            </a:r>
          </a:p>
          <a:p>
            <a:pPr marL="460375" marR="0" lvl="0" indent="-215900" algn="l" defTabSz="914400" rtl="0" eaLnBrk="1" fontAlgn="auto" latinLnBrk="0" hangingPunct="1">
              <a:lnSpc>
                <a:spcPct val="90000"/>
              </a:lnSpc>
              <a:spcBef>
                <a:spcPts val="400"/>
              </a:spcBef>
              <a:spcAft>
                <a:spcPct val="7500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simple mail transfer protocol: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User Agent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a.k.a.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mail reader”</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composing, editing, reading mail messages</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e.g., Outlook, iPhone mail client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9926119" y="5308075"/>
            <a:ext cx="1736725" cy="973138"/>
            <a:chOff x="4458" y="3335"/>
            <a:chExt cx="1094" cy="613"/>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7241455" y="1234950"/>
            <a:ext cx="2992437" cy="3595688"/>
            <a:chOff x="7241455" y="1234950"/>
            <a:chExt cx="2992437"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25" cy="1247776"/>
              <a:chOff x="9233767" y="2182687"/>
              <a:chExt cx="1000125"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424267" y="2381125"/>
                <a:ext cx="809625" cy="1049338"/>
                <a:chOff x="4296" y="2627"/>
                <a:chExt cx="510"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87" cy="1254126"/>
              <a:chOff x="7241455" y="3576512"/>
              <a:chExt cx="992187"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424017" y="3781300"/>
                <a:ext cx="809625" cy="1049338"/>
                <a:chOff x="4296" y="2627"/>
                <a:chExt cx="510"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2" cy="1347788"/>
              <a:chOff x="7263680" y="1234950"/>
              <a:chExt cx="969962"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424017" y="1533400"/>
                <a:ext cx="809625" cy="1049338"/>
                <a:chOff x="4296" y="2627"/>
                <a:chExt cx="510"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7036667" y="2001712"/>
            <a:ext cx="2349500" cy="2209800"/>
            <a:chOff x="7036667" y="2001712"/>
            <a:chExt cx="2349500"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23950" cy="1085850"/>
              <a:chOff x="8262217" y="3125662"/>
              <a:chExt cx="1123950"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65405" y="3419350"/>
                <a:ext cx="1017588" cy="523875"/>
                <a:chOff x="3749" y="2537"/>
                <a:chExt cx="641" cy="330"/>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327305" y="2162050"/>
                <a:ext cx="1017588" cy="523875"/>
                <a:chOff x="3749" y="2537"/>
                <a:chExt cx="641" cy="330"/>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36667" y="2601787"/>
              <a:ext cx="1017588" cy="1247775"/>
              <a:chOff x="7036667" y="2601787"/>
              <a:chExt cx="1017588"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36667" y="2809750"/>
                <a:ext cx="1017588" cy="523875"/>
                <a:chOff x="3770" y="2495"/>
                <a:chExt cx="641" cy="330"/>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7646267" y="801562"/>
            <a:ext cx="3668713" cy="5118100"/>
            <a:chOff x="7646267" y="801562"/>
            <a:chExt cx="3668713"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8016155" y="801562"/>
              <a:ext cx="925513" cy="1054100"/>
              <a:chOff x="3566" y="550"/>
              <a:chExt cx="583"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52917" y="1617537"/>
              <a:ext cx="925513" cy="1054100"/>
              <a:chOff x="3566" y="550"/>
              <a:chExt cx="583"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89467" y="2379537"/>
              <a:ext cx="925513" cy="1054100"/>
              <a:chOff x="3566" y="550"/>
              <a:chExt cx="583"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57705" y="3427287"/>
              <a:ext cx="925513" cy="1054100"/>
              <a:chOff x="3566" y="550"/>
              <a:chExt cx="583"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46267" y="4865562"/>
              <a:ext cx="925513" cy="1054100"/>
              <a:chOff x="3566" y="550"/>
              <a:chExt cx="583"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74930" y="4246437"/>
              <a:ext cx="925513" cy="1054100"/>
              <a:chOff x="3566" y="550"/>
              <a:chExt cx="583"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55</a:t>
            </a:fld>
            <a:endParaRPr lang="en-US"/>
          </a:p>
        </p:txBody>
      </p:sp>
    </p:spTree>
    <p:extLst>
      <p:ext uri="{BB962C8B-B14F-4D97-AF65-F5344CB8AC3E}">
        <p14:creationId xmlns:p14="http://schemas.microsoft.com/office/powerpoint/2010/main" val="2485812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E-mail: mail servers</a:t>
            </a:r>
            <a:endParaRPr lang="en-US" sz="440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926119" y="5308075"/>
            <a:ext cx="1736725" cy="973138"/>
            <a:chOff x="4458" y="3335"/>
            <a:chExt cx="1094" cy="61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036667" y="801562"/>
            <a:ext cx="4278313" cy="5118100"/>
            <a:chOff x="2962" y="886"/>
            <a:chExt cx="269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62" y="2151"/>
              <a:ext cx="641" cy="330"/>
              <a:chOff x="3770" y="2495"/>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67403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mail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mailbox</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contains incoming messages for user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message queue</a:t>
            </a:r>
            <a:r>
              <a:rPr kumimoji="0" lang="en-US" altLang="en-US" sz="2800" b="0" i="0"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of outgoing (to be sent) mail messages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 protocol</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between mail servers to send email messages</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client: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sending mail server</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ja-JP" sz="2800" b="0" i="0"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“server”: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receiving mail server</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7171111" y="1995054"/>
            <a:ext cx="3710247" cy="3732412"/>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7223758" y="2263832"/>
            <a:ext cx="3272445" cy="4031670"/>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6988233" y="2128058"/>
            <a:ext cx="2391295" cy="1864822"/>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56</a:t>
            </a:fld>
            <a:endParaRPr lang="en-US"/>
          </a:p>
        </p:txBody>
      </p:sp>
    </p:spTree>
    <p:extLst>
      <p:ext uri="{BB962C8B-B14F-4D97-AF65-F5344CB8AC3E}">
        <p14:creationId xmlns:p14="http://schemas.microsoft.com/office/powerpoint/2010/main" val="23550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a:cs typeface="Calibri" panose="020F0502020204030204" pitchFamily="34" charset="0"/>
              </a:rPr>
              <a:t>SMTP RFC </a:t>
            </a:r>
            <a:r>
              <a:rPr lang="en-US" altLang="en-US" sz="3200">
                <a:cs typeface="Calibri" panose="020F0502020204030204" pitchFamily="34" charset="0"/>
              </a:rPr>
              <a:t>(5321)</a:t>
            </a:r>
            <a:endParaRPr lang="en-US" sz="440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688738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uses TCP to reliably transfer email message from client (mail server initiating connection) to server, port 25</a:t>
            </a:r>
          </a:p>
          <a:p>
            <a:pPr marL="695325" marR="0" lvl="1"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direct transfer: sending server (acting like client) to receiving server</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three phases of transfer</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handshaking (greeting)</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transfer of messages</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closure</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command/response interaction (like HTTP)</a:t>
            </a:r>
            <a:endParaRPr kumimoji="0" lang="en-US" altLang="en-US" sz="2800" b="0" i="0" u="none" strike="noStrike" kern="1200" cap="none" spc="0" normalizeH="0" baseline="0" noProof="0">
              <a:ln>
                <a:noFill/>
              </a:ln>
              <a:solidFill>
                <a:srgbClr val="ED7D31"/>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commands:</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ASCII text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response:</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9759590" y="1806759"/>
            <a:ext cx="0" cy="4494287"/>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11450277" y="1800409"/>
            <a:ext cx="0" cy="445076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9773877" y="2038535"/>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9776216" y="244343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9784153" y="295143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9369065" y="2013135"/>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8029576" y="1681861"/>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initiate TCP</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9504002" y="206393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9038028" y="224182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9434903" y="288475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9733670" y="5983183"/>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11321502" y="1113906"/>
            <a:ext cx="302736" cy="620580"/>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9628476" y="1133303"/>
            <a:ext cx="302736" cy="620580"/>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7963592" y="3346866"/>
            <a:ext cx="3507671" cy="1391389"/>
            <a:chOff x="7963592" y="3346866"/>
            <a:chExt cx="3507671" cy="1391389"/>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9"/>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7699837" y="2515905"/>
            <a:ext cx="219230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TCP connection</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8589284" y="482929"/>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“client”</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10344050" y="485700"/>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“server”</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7966363" y="4829303"/>
            <a:ext cx="1745242" cy="1391389"/>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57</a:t>
            </a:fld>
            <a:endParaRPr lang="en-US"/>
          </a:p>
        </p:txBody>
      </p:sp>
    </p:spTree>
    <p:extLst>
      <p:ext uri="{BB962C8B-B14F-4D97-AF65-F5344CB8AC3E}">
        <p14:creationId xmlns:p14="http://schemas.microsoft.com/office/powerpoint/2010/main" val="2798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cs typeface="Calibri" panose="020F0502020204030204" pitchFamily="34" charset="0"/>
              </a:rPr>
              <a:t>Scenario: Alice sends e-mail to Bob</a:t>
            </a:r>
            <a:endParaRPr lang="en-US" sz="440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1) Alice uses UA to compose e-mail message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 </a:t>
            </a:r>
            <a:r>
              <a:rPr kumimoji="0" lang="en-US" altLang="ja-JP"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bob@someschool.edu</a:t>
            </a:r>
            <a:endPar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4) SMTP client sends Alice’</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message over the TCP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connection</a:t>
            </a:r>
            <a:endParaRPr kumimoji="0" lang="en-US" altLang="en-US"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64367" y="5220887"/>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54180" y="5125637"/>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Alice</a:t>
            </a:r>
            <a:r>
              <a:rPr kumimoji="0" lang="en-US" altLang="ja-JP"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Bob</a:t>
            </a:r>
            <a:r>
              <a:rPr kumimoji="0" lang="en-US" altLang="ja-JP"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 Alice’</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3) client side of SMTP at mail server opens TCP connection with Bob’</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mail server</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5) Bob’</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mail server places the message in Bob’s mailbox</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6) Bob invokes his user agent to read message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58</a:t>
            </a:fld>
            <a:endParaRPr lang="en-US"/>
          </a:p>
        </p:txBody>
      </p:sp>
    </p:spTree>
    <p:extLst>
      <p:ext uri="{BB962C8B-B14F-4D97-AF65-F5344CB8AC3E}">
        <p14:creationId xmlns:p14="http://schemas.microsoft.com/office/powerpoint/2010/main" val="2040540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Sample SMTP interaction</a:t>
            </a:r>
            <a:endParaRPr lang="en-US" sz="440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S: 220 </a:t>
            </a:r>
            <a:r>
              <a:rPr kumimoji="0" lang="en-US" altLang="en-US" sz="22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hamburger.edu</a:t>
            </a: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C: HELO </a:t>
            </a:r>
            <a:r>
              <a:rPr kumimoji="0" lang="en-US" altLang="en-US" sz="22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crepes.fr</a:t>
            </a: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Hello </a:t>
            </a:r>
            <a:r>
              <a:rPr kumimoji="0" lang="en-US" altLang="en-US" sz="22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crepes.fr</a:t>
            </a: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pleased to meet you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C: MAIL FROM: &lt;</a:t>
            </a:r>
            <a:r>
              <a:rPr kumimoji="0" lang="en-US" altLang="en-US" sz="22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alice@crepes.fr</a:t>
            </a: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t>
            </a:r>
            <a:r>
              <a:rPr kumimoji="0" lang="en-US" altLang="en-US" sz="22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alice@crepes.fr</a:t>
            </a: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Sender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C: RCPT TO: &lt;</a:t>
            </a:r>
            <a:r>
              <a:rPr kumimoji="0" lang="en-US" altLang="en-US" sz="22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bob@hamburger.edu</a:t>
            </a: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t>
            </a:r>
            <a:r>
              <a:rPr kumimoji="0" lang="en-US" altLang="en-US" sz="22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bob@hamburger.edu</a:t>
            </a: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 Recipient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C: DATA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S: 354 Enter mail, end with "." on a line by itself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C: Do you like ketchup?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C: How about pickles?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C: .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Message accepted for delivery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C: QUIT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S: 221 </a:t>
            </a:r>
            <a:r>
              <a:rPr kumimoji="0" lang="en-US" altLang="en-US" sz="2200" b="1" i="0" u="none" strike="noStrike" kern="1200" cap="none" spc="0" normalizeH="0" baseline="0" noProof="0" err="1">
                <a:ln>
                  <a:noFill/>
                </a:ln>
                <a:solidFill>
                  <a:prstClr val="black"/>
                </a:solidFill>
                <a:effectLst/>
                <a:uLnTx/>
                <a:uFillTx/>
                <a:latin typeface="Courier New" panose="02070309020205020404" pitchFamily="49" charset="0"/>
                <a:ea typeface="ＭＳ Ｐゴシック" panose="020B0600070205080204" pitchFamily="34" charset="-128"/>
                <a:cs typeface="+mn-cs"/>
              </a:rPr>
              <a:t>hamburger.edu</a:t>
            </a:r>
            <a:r>
              <a:rPr kumimoji="0" lang="en-US" altLang="en-US" sz="2200" b="1" i="0" u="none" strike="noStrike" kern="1200" cap="none" spc="0" normalizeH="0" baseline="0" noProof="0">
                <a:ln>
                  <a:noFill/>
                </a:ln>
                <a:solidFill>
                  <a:prstClr val="black"/>
                </a:solidFill>
                <a:effectLst/>
                <a:uLnTx/>
                <a:uFillTx/>
                <a:latin typeface="Courier New" panose="02070309020205020404" pitchFamily="49" charset="0"/>
                <a:ea typeface="ＭＳ Ｐゴシック" panose="020B0600070205080204" pitchFamily="34" charset="-128"/>
                <a:cs typeface="+mn-cs"/>
              </a:rPr>
              <a:t> closing connection</a:t>
            </a:r>
            <a:endParaRPr kumimoji="0" lang="en-US" altLang="en-US" sz="22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978429" y="1587732"/>
            <a:ext cx="8994370" cy="723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981200" y="2213956"/>
            <a:ext cx="8994370" cy="761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7064521-6B03-5B46-A46A-56B82F1B8EC5}"/>
              </a:ext>
            </a:extLst>
          </p:cNvPr>
          <p:cNvSpPr/>
          <p:nvPr/>
        </p:nvSpPr>
        <p:spPr>
          <a:xfrm>
            <a:off x="2000594" y="2931622"/>
            <a:ext cx="8994370" cy="6483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E38ED0F-A82C-EF4D-B01A-1798192BFFB8}"/>
              </a:ext>
            </a:extLst>
          </p:cNvPr>
          <p:cNvSpPr/>
          <p:nvPr/>
        </p:nvSpPr>
        <p:spPr>
          <a:xfrm>
            <a:off x="2019991" y="3566160"/>
            <a:ext cx="8994370" cy="7564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956261" y="4283824"/>
            <a:ext cx="8994370" cy="1269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856507" y="5469775"/>
            <a:ext cx="8994370" cy="775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59</a:t>
            </a:fld>
            <a:endParaRPr lang="en-US"/>
          </a:p>
        </p:txBody>
      </p:sp>
    </p:spTree>
    <p:extLst>
      <p:ext uri="{BB962C8B-B14F-4D97-AF65-F5344CB8AC3E}">
        <p14:creationId xmlns:p14="http://schemas.microsoft.com/office/powerpoint/2010/main" val="4172446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310623" y="5474824"/>
            <a:ext cx="1423686" cy="28936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Client-server </a:t>
            </a:r>
            <a:r>
              <a:rPr lang="en-US" altLang="en-US">
                <a:ea typeface="ＭＳ Ｐゴシック" panose="020B0600070205080204" pitchFamily="34" charset="-128"/>
              </a:rPr>
              <a:t>p</a:t>
            </a:r>
            <a:r>
              <a:rPr lang="en-US" altLang="en-US" sz="4400">
                <a:ea typeface="ＭＳ Ｐゴシック" panose="020B0600070205080204" pitchFamily="34" charset="-128"/>
              </a:rPr>
              <a:t>aradigm</a:t>
            </a:r>
            <a:endParaRPr lang="en-US" sz="440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server: </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always-on host</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permanent IP address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often in data centers, for scaling</a:t>
            </a:r>
          </a:p>
          <a:p>
            <a:pPr marL="352425" marR="0" lvl="0" indent="-222250" algn="l" defTabSz="914400" rtl="0" eaLnBrk="1" fontAlgn="auto" latinLnBrk="0" hangingPunct="1">
              <a:lnSpc>
                <a:spcPct val="90000"/>
              </a:lnSpc>
              <a:spcBef>
                <a:spcPct val="75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clients: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contact, communicate with server</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may be intermittently connected</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may have dynamic IP addresses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do </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communicate directly with each other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1" name="Slide Number Placeholder 2">
            <a:extLst>
              <a:ext uri="{FF2B5EF4-FFF2-40B4-BE49-F238E27FC236}">
                <a16:creationId xmlns:a16="http://schemas.microsoft.com/office/drawing/2014/main" id="{96ECE80E-E07E-F54F-B7D9-AC2C33DC5BD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SMTP: observations</a:t>
            </a:r>
            <a:endParaRPr lang="en-US" sz="440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uses persistent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requires message (header &amp; body) to be in 7-bit ASCII</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comparison with HTTP:</a:t>
            </a:r>
          </a:p>
          <a:p>
            <a:pPr marL="576263" marR="0" lvl="0" indent="-317500" algn="l" defTabSz="914400" rtl="0" eaLnBrk="1" fontAlgn="auto" latinLnBrk="0" hangingPunct="1">
              <a:lnSpc>
                <a:spcPct val="90000"/>
              </a:lnSpc>
              <a:spcBef>
                <a:spcPct val="50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HTTP: client pull</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client push</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both have ASCII command/response interaction, status codes</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HTTP: each object encapsulated in its own response message</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60</a:t>
            </a:fld>
            <a:endParaRPr lang="en-US"/>
          </a:p>
        </p:txBody>
      </p:sp>
    </p:spTree>
    <p:extLst>
      <p:ext uri="{BB962C8B-B14F-4D97-AF65-F5344CB8AC3E}">
        <p14:creationId xmlns:p14="http://schemas.microsoft.com/office/powerpoint/2010/main" val="161754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Mail message format</a:t>
            </a:r>
            <a:endParaRPr lang="en-US" sz="440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4" y="1518446"/>
            <a:ext cx="10701485" cy="185652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protocol for exchanging e-mail messages, defined in RFC 5321 (like RFC 7231 defines HTTP)</a:t>
            </a:r>
          </a:p>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RFC 2822 defines </a:t>
            </a: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syntax</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blank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3614057" y="3531161"/>
            <a:ext cx="4424912"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889227" y="3300140"/>
            <a:ext cx="6379126" cy="303415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header lines, e.g.,</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From:</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Subject:</a:t>
            </a:r>
          </a:p>
          <a:p>
            <a:pPr marL="403225" marR="0" lvl="1" indent="0"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these lines, within the body of the email message area different from </a:t>
            </a:r>
            <a:r>
              <a:rPr kumimoji="0" lang="en-US" altLang="en-US" sz="2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SMTP MAIL FROM:, RCPT TO:</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commands!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Body: the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message” ,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ASCII characters only</a:t>
            </a: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61</a:t>
            </a:fld>
            <a:endParaRPr lang="en-US"/>
          </a:p>
        </p:txBody>
      </p:sp>
    </p:spTree>
    <p:extLst>
      <p:ext uri="{BB962C8B-B14F-4D97-AF65-F5344CB8AC3E}">
        <p14:creationId xmlns:p14="http://schemas.microsoft.com/office/powerpoint/2010/main" val="827701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Retrieving email: mail access protocols</a:t>
            </a:r>
            <a:endParaRPr lang="en-US" sz="440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4451528" y="1694089"/>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6137453" y="1703614"/>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4159429" y="2103665"/>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3510141" y="1582964"/>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5270678" y="1573439"/>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5111928" y="1594077"/>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5734133" y="2714852"/>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6289853" y="2116364"/>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753" y="1673452"/>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02953" y="1687739"/>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3492678" y="2021114"/>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5123041" y="2017939"/>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6699252" y="1424214"/>
            <a:ext cx="1816276" cy="1182356"/>
            <a:chOff x="6699252" y="1424214"/>
            <a:chExt cx="1816276" cy="1182356"/>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e-mail access</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protocol</a:t>
              </a:r>
              <a:endPar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4731" y="2043339"/>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(e.g.,</a:t>
              </a: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IMAP, HTTP</a:t>
              </a: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2556053" y="1535339"/>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8456791" y="1538514"/>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delivery/storage of e-mail messages to receiver’</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server</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mail access protocol: retrieval from server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IMAP:</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Internet Mail Access Protocol [RFC 3501]: messages stored on server, IMAP provides retrieval, deletion, folders of stored messages on server</a:t>
            </a:r>
          </a:p>
          <a:p>
            <a:pPr marL="346075" marR="0" lvl="0" indent="-28892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HTTP:</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gmail</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Hotmail,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Yahoo!Mail</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etc. provides web-based interface on top of STMP (to send), IMAP (or POP) to retrieve e-mail messages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62</a:t>
            </a:fld>
            <a:endParaRPr lang="en-US"/>
          </a:p>
        </p:txBody>
      </p:sp>
    </p:spTree>
    <p:extLst>
      <p:ext uri="{BB962C8B-B14F-4D97-AF65-F5344CB8AC3E}">
        <p14:creationId xmlns:p14="http://schemas.microsoft.com/office/powerpoint/2010/main" val="2858908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Application Layer: Overview</a:t>
            </a:r>
            <a:endParaRPr lang="en-US"/>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a:latin typeface="Calibri" panose="020F0502020204030204" pitchFamily="34" charset="0"/>
                <a:cs typeface="Calibri" panose="020F0502020204030204" pitchFamily="34" charset="0"/>
              </a:rPr>
              <a:t>The Domain Name System DNS</a:t>
            </a:r>
          </a:p>
          <a:p>
            <a:endParaRPr lang="en-US"/>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63</a:t>
            </a:fld>
            <a:endParaRPr lang="en-US"/>
          </a:p>
        </p:txBody>
      </p:sp>
      <p:pic>
        <p:nvPicPr>
          <p:cNvPr id="7" name="Picture 6" descr="Kurose&amp;Ross 8th edition photo">
            <a:extLst>
              <a:ext uri="{FF2B5EF4-FFF2-40B4-BE49-F238E27FC236}">
                <a16:creationId xmlns:a16="http://schemas.microsoft.com/office/drawing/2014/main" id="{0FE4D197-C068-7641-A580-4366899835BC}"/>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31564807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DNS: Domain Name System</a:t>
            </a:r>
            <a:endParaRPr lang="en-US" sz="440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people:</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many identifiers: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SSN, name, passport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Internet hosts,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IP address (32 bit) - used for addressing datagrams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“name”, e.g., </a:t>
            </a:r>
            <a:r>
              <a:rPr kumimoji="0" lang="en-US" altLang="ja-JP"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cs.umass.edu</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 used by humans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sng"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distributed database</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implemented in hierarchy of many </a:t>
            </a:r>
            <a:r>
              <a:rPr kumimoji="0" lang="en-US" altLang="en-US" sz="28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name servers</a:t>
            </a:r>
            <a:endPar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application-layer protocol:</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hosts, DNS servers communicate to </a:t>
            </a:r>
            <a:r>
              <a:rPr kumimoji="0" lang="en-US" altLang="en-US" sz="28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resolve</a:t>
            </a:r>
            <a:r>
              <a:rPr kumimoji="0" lang="en-US" altLang="en-US" sz="28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names (address/name translation)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note: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core Internet function, </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implemented as application-layer protocol</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complexity at network’</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 “edge”</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8561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8">
                                            <p:txEl>
                                              <p:pRg st="0" end="0"/>
                                            </p:txEl>
                                          </p:spTgt>
                                        </p:tgtEl>
                                        <p:attrNameLst>
                                          <p:attrName>style.visibility</p:attrName>
                                        </p:attrNameLst>
                                      </p:cBhvr>
                                      <p:to>
                                        <p:strVal val="visible"/>
                                      </p:to>
                                    </p:set>
                                    <p:animEffect transition="in" filter="dissolve">
                                      <p:cBhvr>
                                        <p:cTn id="23" dur="500"/>
                                        <p:tgtEl>
                                          <p:spTgt spid="1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8">
                                            <p:txEl>
                                              <p:pRg st="1" end="1"/>
                                            </p:txEl>
                                          </p:spTgt>
                                        </p:tgtEl>
                                        <p:attrNameLst>
                                          <p:attrName>style.visibility</p:attrName>
                                        </p:attrNameLst>
                                      </p:cBhvr>
                                      <p:to>
                                        <p:strVal val="visible"/>
                                      </p:to>
                                    </p:set>
                                    <p:animEffect transition="in" filter="dissolve">
                                      <p:cBhvr>
                                        <p:cTn id="28" dur="500"/>
                                        <p:tgtEl>
                                          <p:spTgt spid="1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8">
                                            <p:txEl>
                                              <p:pRg st="2" end="2"/>
                                            </p:txEl>
                                          </p:spTgt>
                                        </p:tgtEl>
                                        <p:attrNameLst>
                                          <p:attrName>style.visibility</p:attrName>
                                        </p:attrNameLst>
                                      </p:cBhvr>
                                      <p:to>
                                        <p:strVal val="visible"/>
                                      </p:to>
                                    </p:set>
                                    <p:animEffect transition="in" filter="dissolve">
                                      <p:cBhvr>
                                        <p:cTn id="33" dur="500"/>
                                        <p:tgtEl>
                                          <p:spTgt spid="128">
                                            <p:txEl>
                                              <p:pRg st="2" end="2"/>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8">
                                            <p:txEl>
                                              <p:pRg st="3" end="3"/>
                                            </p:txEl>
                                          </p:spTgt>
                                        </p:tgtEl>
                                        <p:attrNameLst>
                                          <p:attrName>style.visibility</p:attrName>
                                        </p:attrNameLst>
                                      </p:cBhvr>
                                      <p:to>
                                        <p:strVal val="visible"/>
                                      </p:to>
                                    </p:set>
                                    <p:animEffect transition="in" filter="dissolve">
                                      <p:cBhvr>
                                        <p:cTn id="36" dur="500"/>
                                        <p:tgtEl>
                                          <p:spTgt spid="128">
                                            <p:txEl>
                                              <p:pRg st="3" end="3"/>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28">
                                            <p:txEl>
                                              <p:pRg st="4" end="4"/>
                                            </p:txEl>
                                          </p:spTgt>
                                        </p:tgtEl>
                                        <p:attrNameLst>
                                          <p:attrName>style.visibility</p:attrName>
                                        </p:attrNameLst>
                                      </p:cBhvr>
                                      <p:to>
                                        <p:strVal val="visible"/>
                                      </p:to>
                                    </p:set>
                                    <p:animEffect transition="in" filter="dissolve">
                                      <p:cBhvr>
                                        <p:cTn id="39"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DNS: services, structure</a:t>
            </a:r>
            <a:endParaRPr lang="en-US" sz="440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maintenance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80866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DNS services:</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hostname-to-IP-address translation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host aliasing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canonical, alias names</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mail server aliasing</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load distribution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replicated Web servers: many IP addresses correspond to one name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2" y="3709428"/>
            <a:ext cx="495693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marR="0" lvl="0" indent="-331788"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a:ln>
                  <a:noFill/>
                </a:ln>
                <a:solidFill>
                  <a:srgbClr val="C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a:t>
            </a:r>
            <a:r>
              <a:rPr kumimoji="0" lang="en-US" altLang="en-US" sz="3200" b="0" i="1" u="none" strike="noStrike" kern="120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doesn‘t</a:t>
            </a:r>
            <a:r>
              <a:rPr kumimoji="0" lang="en-US" altLang="ja-JP" sz="3200" b="0" i="1" u="none" strike="noStrike" kern="1200" cap="none" spc="0" normalizeH="0" baseline="0" noProof="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scale!</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Comcast DNS servers alone: 600B DNS queries/day</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Akamai DNS servers alone: 2.2T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023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7">
                                            <p:txEl>
                                              <p:pRg st="5" end="5"/>
                                            </p:txEl>
                                          </p:spTgt>
                                        </p:tgtEl>
                                        <p:attrNameLst>
                                          <p:attrName>style.visibility</p:attrName>
                                        </p:attrNameLst>
                                      </p:cBhvr>
                                      <p:to>
                                        <p:strVal val="visible"/>
                                      </p:to>
                                    </p:set>
                                    <p:animEffect transition="in" filter="dissolve">
                                      <p:cBhvr>
                                        <p:cTn id="20" dur="500"/>
                                        <p:tgtEl>
                                          <p:spTgt spid="7">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ssolv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dissolv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97091" y="306258"/>
            <a:ext cx="10515600" cy="894622"/>
          </a:xfrm>
        </p:spPr>
        <p:txBody>
          <a:bodyPr>
            <a:normAutofit/>
          </a:bodyPr>
          <a:lstStyle/>
          <a:p>
            <a:r>
              <a:rPr lang="en-US">
                <a:ea typeface="ＭＳ Ｐゴシック" panose="020B0600070205080204" pitchFamily="34" charset="-128"/>
                <a:cs typeface="Calibri" panose="020F0502020204030204" pitchFamily="34" charset="0"/>
              </a:rPr>
              <a:t>Thinking about the DNS</a:t>
            </a:r>
            <a:endParaRPr lang="en-US" sz="440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6338434" cy="105357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humongous distributed database</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a:p>
            <a:pPr marL="350838" marR="0" lvl="0" indent="-234950" algn="l" defTabSz="914400" rtl="0" eaLnBrk="1" fontAlgn="auto" latinLnBrk="0" hangingPunct="1">
              <a:lnSpc>
                <a:spcPct val="90000"/>
              </a:lnSpc>
              <a:spcBef>
                <a:spcPts val="400"/>
              </a:spcBef>
              <a:spcAft>
                <a:spcPts val="0"/>
              </a:spcAft>
              <a:buClr>
                <a:srgbClr val="0000A3"/>
              </a:buClr>
              <a:buSzTx/>
              <a:buFont typeface="Wingdings" pitchFamily="2" charset="2"/>
              <a:buChar char="§"/>
              <a:tabLst>
                <a:tab pos="49213" algn="l"/>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716718" y="2281087"/>
            <a:ext cx="5971949" cy="230784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handles many </a:t>
            </a: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trillions</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of queries/day:</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more reads than writes</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performance matters: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almost every Internet transaction interacts with DNS - msecs count!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716717" y="4432300"/>
            <a:ext cx="7038749" cy="13589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organizationally, physically decentralized:</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millions of different organizations responsible for their records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750584" y="5871634"/>
            <a:ext cx="7038749" cy="5630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“bulletproof”: reliability, security</a:t>
            </a:r>
            <a:endParaRPr kumimoji="0" lang="en-US" altLang="en-US" sz="24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7866" y="4143022"/>
            <a:ext cx="2937933" cy="2448278"/>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0571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dissolve">
                                      <p:cBhvr>
                                        <p:cTn id="2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DNS: a distributed, hierarchical </a:t>
            </a:r>
            <a:r>
              <a:rPr lang="en-US" altLang="en-US">
                <a:ea typeface="ＭＳ Ｐゴシック" panose="020B0600070205080204" pitchFamily="34" charset="-128"/>
                <a:cs typeface="Calibri" panose="020F0502020204030204" pitchFamily="34" charset="0"/>
              </a:rPr>
              <a:t>d</a:t>
            </a:r>
            <a:r>
              <a:rPr lang="en-US" altLang="en-US" sz="4400">
                <a:ea typeface="ＭＳ Ｐゴシック" panose="020B0600070205080204" pitchFamily="34" charset="-128"/>
                <a:cs typeface="Calibri" panose="020F0502020204030204" pitchFamily="34" charset="0"/>
              </a:rPr>
              <a:t>atabase</a:t>
            </a:r>
            <a:endParaRPr lang="en-US" sz="440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Client wants IP address for </a:t>
            </a:r>
            <a:r>
              <a:rPr kumimoji="0" lang="en-US" altLang="en-US" sz="2400" b="0" i="0" u="none" strike="noStrike" kern="1200" cap="none" spc="0" normalizeH="0" baseline="0" noProof="0" err="1">
                <a:ln>
                  <a:noFill/>
                </a:ln>
                <a:solidFill>
                  <a:srgbClr val="000099"/>
                </a:solidFill>
                <a:effectLst/>
                <a:uLnTx/>
                <a:uFillTx/>
                <a:latin typeface="Calibri" panose="020F0502020204030204"/>
                <a:ea typeface="ＭＳ Ｐゴシック" panose="020B0600070205080204" pitchFamily="34" charset="-128"/>
                <a:cs typeface="+mn-cs"/>
              </a:rPr>
              <a:t>www.amazon.com</a:t>
            </a: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 1</a:t>
            </a:r>
            <a:r>
              <a:rPr kumimoji="0" lang="en-US" altLang="en-US" sz="2800" b="0" i="0" u="none" strike="noStrike" kern="1200" cap="none" spc="0" normalizeH="0" baseline="30000" noProof="0">
                <a:ln>
                  <a:noFill/>
                </a:ln>
                <a:solidFill>
                  <a:srgbClr val="000099"/>
                </a:solidFill>
                <a:effectLst/>
                <a:uLnTx/>
                <a:uFillTx/>
                <a:latin typeface="Calibri" panose="020F0502020204030204"/>
                <a:ea typeface="ＭＳ Ｐゴシック" panose="020B0600070205080204" pitchFamily="34" charset="-128"/>
                <a:cs typeface="+mn-cs"/>
              </a:rPr>
              <a:t>st</a:t>
            </a:r>
            <a:r>
              <a:rPr kumimoji="0" lang="en-US" altLang="en-US" sz="28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 approximation: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client queries root server to find .com 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client queries .com DNS server to get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amazon.com</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client queries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amazon.com</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DNS server to get  IP address for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www.amazon.com</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1321991" y="1815164"/>
            <a:ext cx="10791292" cy="1046691"/>
            <a:chOff x="1321991" y="1815164"/>
            <a:chExt cx="10791292" cy="1046691"/>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05741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89" y="2432961"/>
              <a:ext cx="195454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6" y="2432961"/>
              <a:ext cx="200523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edu</a:t>
              </a: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3874373" y="1407648"/>
            <a:ext cx="7294880" cy="461665"/>
            <a:chOff x="3874373" y="1407648"/>
            <a:chExt cx="7294880" cy="461665"/>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74373" y="1432519"/>
              <a:ext cx="2064866" cy="367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877709" y="2766905"/>
            <a:ext cx="10877911" cy="1053317"/>
            <a:chOff x="877709" y="2766905"/>
            <a:chExt cx="10877911" cy="1053317"/>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nyu.edu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umass.edu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05787" cy="647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yahoo.com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5" y="3150942"/>
              <a:ext cx="1492369"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err="1">
                  <a:ln>
                    <a:noFill/>
                  </a:ln>
                  <a:solidFill>
                    <a:prstClr val="black"/>
                  </a:solidFill>
                  <a:effectLst/>
                  <a:uLnTx/>
                  <a:uFillTx/>
                  <a:latin typeface="Arial" panose="020B0604020202020204" pitchFamily="34" charset="0"/>
                  <a:ea typeface="ＭＳ Ｐゴシック" panose="020B0600070205080204" pitchFamily="34" charset="-128"/>
                  <a:cs typeface="+mn-cs"/>
                </a:rPr>
                <a:t>amazon.com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1" y="3132853"/>
              <a:ext cx="1480442"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pbs.org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00000"/>
                  </a:solidFill>
                  <a:effectLst/>
                  <a:uLnTx/>
                  <a:uFillTx/>
                  <a:latin typeface="Calibri" panose="020F0502020204030204"/>
                  <a:ea typeface="+mn-ea"/>
                  <a:cs typeface="+mn-cs"/>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6934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0">
                                            <p:txEl>
                                              <p:pRg st="1" end="1"/>
                                            </p:txEl>
                                          </p:spTgt>
                                        </p:tgtEl>
                                        <p:attrNameLst>
                                          <p:attrName>style.visibility</p:attrName>
                                        </p:attrNameLst>
                                      </p:cBhvr>
                                      <p:to>
                                        <p:strVal val="visible"/>
                                      </p:to>
                                    </p:set>
                                    <p:animEffect transition="in" filter="dissolve">
                                      <p:cBhvr>
                                        <p:cTn id="22" dur="500"/>
                                        <p:tgtEl>
                                          <p:spTgt spid="30">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Effect transition="in" filter="dissolve">
                                      <p:cBhvr>
                                        <p:cTn id="27" dur="500"/>
                                        <p:tgtEl>
                                          <p:spTgt spid="30">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animEffect transition="in" filter="dissolve">
                                      <p:cBhvr>
                                        <p:cTn id="32"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4886464" y="1529543"/>
            <a:ext cx="7122656" cy="2152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6940647" y="1546167"/>
            <a:ext cx="2646699" cy="379307"/>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DNS: root </a:t>
            </a:r>
            <a:r>
              <a:rPr lang="en-US" altLang="en-US">
                <a:ea typeface="ＭＳ Ｐゴシック" panose="020B0600070205080204" pitchFamily="34" charset="-128"/>
                <a:cs typeface="Calibri" panose="020F0502020204030204" pitchFamily="34" charset="0"/>
              </a:rPr>
              <a:t>n</a:t>
            </a:r>
            <a:r>
              <a:rPr lang="en-US" altLang="en-US" sz="4400">
                <a:ea typeface="ＭＳ Ｐゴシック" panose="020B0600070205080204" pitchFamily="34" charset="-128"/>
                <a:cs typeface="Calibri" panose="020F0502020204030204" pitchFamily="34" charset="0"/>
              </a:rPr>
              <a:t>ame </a:t>
            </a:r>
            <a:r>
              <a:rPr lang="en-US" altLang="en-US">
                <a:ea typeface="ＭＳ Ｐゴシック" panose="020B0600070205080204" pitchFamily="34" charset="-128"/>
                <a:cs typeface="Calibri" panose="020F0502020204030204" pitchFamily="34" charset="0"/>
              </a:rPr>
              <a:t>s</a:t>
            </a:r>
            <a:r>
              <a:rPr lang="en-US" altLang="en-US" sz="4400">
                <a:ea typeface="ＭＳ Ｐゴシック" panose="020B0600070205080204" pitchFamily="34" charset="-128"/>
                <a:cs typeface="Calibri" panose="020F0502020204030204" pitchFamily="34" charset="0"/>
              </a:rPr>
              <a:t>ervers</a:t>
            </a:r>
            <a:endParaRPr lang="en-US" sz="440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5834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DNS: root </a:t>
            </a:r>
            <a:r>
              <a:rPr lang="en-US" altLang="en-US">
                <a:ea typeface="ＭＳ Ｐゴシック" panose="020B0600070205080204" pitchFamily="34" charset="-128"/>
                <a:cs typeface="Calibri" panose="020F0502020204030204" pitchFamily="34" charset="0"/>
              </a:rPr>
              <a:t>n</a:t>
            </a:r>
            <a:r>
              <a:rPr lang="en-US" altLang="en-US" sz="4400">
                <a:ea typeface="ＭＳ Ｐゴシック" panose="020B0600070205080204" pitchFamily="34" charset="-128"/>
                <a:cs typeface="Calibri" panose="020F0502020204030204" pitchFamily="34" charset="0"/>
              </a:rPr>
              <a:t>ame </a:t>
            </a:r>
            <a:r>
              <a:rPr lang="en-US" altLang="en-US">
                <a:ea typeface="ＭＳ Ｐゴシック" panose="020B0600070205080204" pitchFamily="34" charset="-128"/>
                <a:cs typeface="Calibri" panose="020F0502020204030204" pitchFamily="34" charset="0"/>
              </a:rPr>
              <a:t>s</a:t>
            </a:r>
            <a:r>
              <a:rPr lang="en-US" altLang="en-US" sz="4400">
                <a:ea typeface="ＭＳ Ｐゴシック" panose="020B0600070205080204" pitchFamily="34" charset="-128"/>
                <a:cs typeface="Calibri" panose="020F0502020204030204" pitchFamily="34" charset="0"/>
              </a:rPr>
              <a:t>ervers</a:t>
            </a:r>
            <a:endParaRPr lang="en-US" sz="4400">
              <a:cs typeface="Calibri" panose="020F0502020204030204" pitchFamily="34" charset="0"/>
            </a:endParaRPr>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5930900" y="2856025"/>
            <a:ext cx="6261100" cy="32004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incredibly important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Internet function</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Internet couldn’t function without it!</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DNSSEC – provides security (authentication, message integrity)</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ICANN </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(Internet Corporation for Assigned Names and Numbers)</a:t>
            </a: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manages root DNS domain</a:t>
            </a:r>
            <a:endParaRPr kumimoji="0" lang="en-US" sz="2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6423186" y="1752600"/>
            <a:ext cx="5142916" cy="11987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13 logical root name “</a:t>
            </a:r>
            <a:r>
              <a:rPr kumimoji="0" lang="en-US" altLang="ja-JP" sz="2400" b="0" i="0"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servers” worldwide each “server” replicated many times (~200 servers in US)</a:t>
            </a:r>
            <a:endParaRPr kumimoji="0" lang="en-US" altLang="ja-JP" sz="2000" b="0" i="0"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400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
                                            <p:txEl>
                                              <p:pRg st="4" end="4"/>
                                            </p:txEl>
                                          </p:spTgt>
                                        </p:tgtEl>
                                        <p:attrNameLst>
                                          <p:attrName>style.visibility</p:attrName>
                                        </p:attrNameLst>
                                      </p:cBhvr>
                                      <p:to>
                                        <p:strVal val="visible"/>
                                      </p:to>
                                    </p:set>
                                    <p:animEffect transition="in" filter="dissolve">
                                      <p:cBhvr>
                                        <p:cTn id="18" dur="500"/>
                                        <p:tgtEl>
                                          <p:spTgt spid="31">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dissolve">
                                      <p:cBhvr>
                                        <p:cTn id="2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Peer-peer </a:t>
            </a:r>
            <a:r>
              <a:rPr lang="en-US" altLang="en-US">
                <a:ea typeface="ＭＳ Ｐゴシック" panose="020B0600070205080204" pitchFamily="34" charset="-128"/>
              </a:rPr>
              <a:t>a</a:t>
            </a:r>
            <a:r>
              <a:rPr lang="en-US" altLang="en-US" sz="4400">
                <a:ea typeface="ＭＳ Ｐゴシック" panose="020B0600070205080204" pitchFamily="34" charset="-128"/>
              </a:rPr>
              <a:t>rchitecture</a:t>
            </a:r>
            <a:endParaRPr lang="en-US" sz="440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always-on server</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arbitrary end systems directly communicate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peers request service from other peers, provide service in return to other peers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self scalability</a:t>
            </a:r>
            <a:r>
              <a:rPr kumimoji="0" lang="en-US" altLang="en-US" sz="24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 new peers bring new service capacity, as well as new service demands</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peers are intermittently connected and change IP addresses</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complex management</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example: P2P file sharing [BitTorrent]</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1" name="Slide Number Placeholder 2">
            <a:extLst>
              <a:ext uri="{FF2B5EF4-FFF2-40B4-BE49-F238E27FC236}">
                <a16:creationId xmlns:a16="http://schemas.microsoft.com/office/drawing/2014/main" id="{BF49A24D-3811-4749-86AF-DF0821A5234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656">
                                            <p:txEl>
                                              <p:pRg st="2" end="2"/>
                                            </p:txEl>
                                          </p:spTgt>
                                        </p:tgtEl>
                                        <p:attrNameLst>
                                          <p:attrName>style.visibility</p:attrName>
                                        </p:attrNameLst>
                                      </p:cBhvr>
                                      <p:to>
                                        <p:strVal val="visible"/>
                                      </p:to>
                                    </p:set>
                                    <p:animEffect transition="in" filter="dissolve">
                                      <p:cBhvr>
                                        <p:cTn id="15" dur="500"/>
                                        <p:tgtEl>
                                          <p:spTgt spid="65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56">
                                            <p:txEl>
                                              <p:pRg st="3" end="3"/>
                                            </p:txEl>
                                          </p:spTgt>
                                        </p:tgtEl>
                                        <p:attrNameLst>
                                          <p:attrName>style.visibility</p:attrName>
                                        </p:attrNameLst>
                                      </p:cBhvr>
                                      <p:to>
                                        <p:strVal val="visible"/>
                                      </p:to>
                                    </p:set>
                                    <p:animEffect transition="in" filter="dissolve">
                                      <p:cBhvr>
                                        <p:cTn id="18" dur="500"/>
                                        <p:tgtEl>
                                          <p:spTgt spid="65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56">
                                            <p:txEl>
                                              <p:pRg st="4" end="4"/>
                                            </p:txEl>
                                          </p:spTgt>
                                        </p:tgtEl>
                                        <p:attrNameLst>
                                          <p:attrName>style.visibility</p:attrName>
                                        </p:attrNameLst>
                                      </p:cBhvr>
                                      <p:to>
                                        <p:strVal val="visible"/>
                                      </p:to>
                                    </p:set>
                                    <p:animEffect transition="in" filter="dissolve">
                                      <p:cBhvr>
                                        <p:cTn id="23" dur="500"/>
                                        <p:tgtEl>
                                          <p:spTgt spid="656">
                                            <p:txEl>
                                              <p:pRg st="4" end="4"/>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656">
                                            <p:txEl>
                                              <p:pRg st="5" end="5"/>
                                            </p:txEl>
                                          </p:spTgt>
                                        </p:tgtEl>
                                        <p:attrNameLst>
                                          <p:attrName>style.visibility</p:attrName>
                                        </p:attrNameLst>
                                      </p:cBhvr>
                                      <p:to>
                                        <p:strVal val="visible"/>
                                      </p:to>
                                    </p:set>
                                    <p:animEffect transition="in" filter="dissolve">
                                      <p:cBhvr>
                                        <p:cTn id="26" dur="500"/>
                                        <p:tgtEl>
                                          <p:spTgt spid="65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6" end="6"/>
                                            </p:txEl>
                                          </p:spTgt>
                                        </p:tgtEl>
                                        <p:attrNameLst>
                                          <p:attrName>style.visibility</p:attrName>
                                        </p:attrNameLst>
                                      </p:cBhvr>
                                      <p:to>
                                        <p:strVal val="visible"/>
                                      </p:to>
                                    </p:set>
                                    <p:animEffect transition="in" filter="dissolve">
                                      <p:cBhvr>
                                        <p:cTn id="31"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Top-Level Domain, and </a:t>
            </a:r>
            <a:r>
              <a:rPr lang="en-US" altLang="en-US">
                <a:ea typeface="ＭＳ Ｐゴシック" panose="020B0600070205080204" pitchFamily="34" charset="-128"/>
                <a:cs typeface="Calibri" panose="020F0502020204030204" pitchFamily="34" charset="0"/>
              </a:rPr>
              <a:t>a</a:t>
            </a:r>
            <a:r>
              <a:rPr lang="en-US" altLang="en-US" sz="4400">
                <a:ea typeface="ＭＳ Ｐゴシック" panose="020B0600070205080204" pitchFamily="34" charset="-128"/>
                <a:cs typeface="Calibri" panose="020F0502020204030204" pitchFamily="34" charset="0"/>
              </a:rPr>
              <a:t>uthoritative </a:t>
            </a:r>
            <a:r>
              <a:rPr lang="en-US" altLang="en-US">
                <a:ea typeface="ＭＳ Ｐゴシック" panose="020B0600070205080204" pitchFamily="34" charset="-128"/>
                <a:cs typeface="Calibri" panose="020F0502020204030204" pitchFamily="34" charset="0"/>
              </a:rPr>
              <a:t>s</a:t>
            </a:r>
            <a:r>
              <a:rPr lang="en-US" altLang="en-US" sz="4400">
                <a:ea typeface="ＭＳ Ｐゴシック" panose="020B0600070205080204" pitchFamily="34" charset="-128"/>
                <a:cs typeface="Calibri" panose="020F0502020204030204" pitchFamily="34" charset="0"/>
              </a:rPr>
              <a:t>ervers</a:t>
            </a:r>
            <a:endParaRPr lang="en-US" sz="440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832558" y="1286218"/>
            <a:ext cx="10868375" cy="20327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Top-Level Domain (TLD) servers:</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responsible for .com, .org,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.net</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edu</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.aero, .jobs, .museums, and all top-level country domains, e.g.: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cn</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uk</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fr</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.ca,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jp</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Network Solutions: authoritative registry for .com,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.net</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TLD</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Educause: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edu</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TLD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714024" y="4503552"/>
            <a:ext cx="10868375" cy="18295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authoritative DNS servers: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organization’</a:t>
            </a:r>
            <a:r>
              <a:rPr kumimoji="0" lang="en-US" altLang="ja-JP"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6265332" y="3122476"/>
            <a:ext cx="5317067" cy="1606470"/>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4419600" y="1744133"/>
            <a:ext cx="6959600" cy="22352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5249333" y="4233333"/>
            <a:ext cx="6265334" cy="575734"/>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917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Local DNS name </a:t>
            </a:r>
            <a:r>
              <a:rPr lang="en-US" altLang="en-US">
                <a:ea typeface="ＭＳ Ｐゴシック" panose="020B0600070205080204" pitchFamily="34" charset="-128"/>
                <a:cs typeface="Calibri" panose="020F0502020204030204" pitchFamily="34" charset="0"/>
              </a:rPr>
              <a:t>s</a:t>
            </a:r>
            <a:r>
              <a:rPr lang="en-US" altLang="en-US" sz="4400">
                <a:ea typeface="ＭＳ Ｐゴシック" panose="020B0600070205080204" pitchFamily="34" charset="-128"/>
                <a:cs typeface="Calibri" panose="020F0502020204030204" pitchFamily="34" charset="0"/>
              </a:rPr>
              <a:t>ervers</a:t>
            </a:r>
            <a:endParaRPr lang="en-US" sz="440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when host makes DNS query, it is sent to its </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local</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DNS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Local DNS server returns reply, answering:</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from its local cache of recent name-to-address translation pairs (possibly out of date!)</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forwarding request into DNS hierarchy for resolution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each ISP has local DNS name server; to find yours: </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MacOS: </a:t>
            </a:r>
            <a:r>
              <a:rPr kumimoji="0" lang="en-US" sz="2400" b="0" i="0" u="none" strike="noStrike" kern="1200" cap="none" spc="0" normalizeH="0" baseline="0" noProof="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err="1">
                <a:ln>
                  <a:noFill/>
                </a:ln>
                <a:solidFill>
                  <a:prstClr val="black"/>
                </a:solidFill>
                <a:effectLst/>
                <a:uLnTx/>
                <a:uFillTx/>
                <a:latin typeface="Courier" pitchFamily="2" charset="0"/>
                <a:ea typeface="+mn-ea"/>
                <a:cs typeface="+mn-cs"/>
              </a:rPr>
              <a:t>scutil</a:t>
            </a:r>
            <a:r>
              <a:rPr kumimoji="0" lang="en-US" sz="2400" b="0" i="0" u="none" strike="noStrike" kern="1200" cap="none" spc="0" normalizeH="0" baseline="0" noProof="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err="1">
                <a:ln>
                  <a:noFill/>
                </a:ln>
                <a:solidFill>
                  <a:prstClr val="black"/>
                </a:solidFill>
                <a:effectLst/>
                <a:uLnTx/>
                <a:uFillTx/>
                <a:latin typeface="Courier" pitchFamily="2" charset="0"/>
                <a:ea typeface="+mn-ea"/>
                <a:cs typeface="+mn-cs"/>
              </a:rPr>
              <a:t>dns</a:t>
            </a:r>
            <a:endParaRPr kumimoji="0" lang="en-US" sz="2400" b="0" i="0" u="none" strike="noStrike" kern="1200" cap="none" spc="0" normalizeH="0" baseline="0" noProof="0">
              <a:ln>
                <a:noFill/>
              </a:ln>
              <a:solidFill>
                <a:prstClr val="black"/>
              </a:solidFill>
              <a:effectLst/>
              <a:uLnTx/>
              <a:uFillTx/>
              <a:latin typeface="Courier" pitchFamily="2" charset="0"/>
              <a:ea typeface="+mn-ea"/>
              <a:cs typeface="+mn-cs"/>
            </a:endParaRP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Windows: </a:t>
            </a:r>
            <a:r>
              <a:rPr kumimoji="0" lang="en-US" sz="2400" b="0" i="0" u="none" strike="noStrike" kern="1200" cap="none" spc="0" normalizeH="0" baseline="0" noProof="0">
                <a:ln>
                  <a:noFill/>
                </a:ln>
                <a:solidFill>
                  <a:prstClr val="black"/>
                </a:solidFill>
                <a:effectLst/>
                <a:uLnTx/>
                <a:uFillTx/>
                <a:latin typeface="Courier" pitchFamily="2" charset="0"/>
                <a:ea typeface="+mn-ea"/>
                <a:cs typeface="+mn-cs"/>
              </a:rPr>
              <a:t>&gt;ipconfig /all</a:t>
            </a:r>
          </a:p>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local DNS server 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667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DNS name resolution: iterated query</a:t>
            </a:r>
            <a:endParaRPr lang="en-US" sz="440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engineering.nyu.edu</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Iterated query:</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contacted server replies with name of server to contact</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 don’t know this name, but ask this server”</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a:t>
            </a:r>
            <a:r>
              <a:rPr kumimoji="0" lang="en-US" altLang="en-US" sz="14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a:t>
            </a:r>
            <a:r>
              <a:rPr kumimoji="0" lang="en-US" altLang="en-US" sz="1400" b="0" i="1" u="none" strike="noStrike" kern="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edu</a:t>
            </a:r>
            <a:endParaRPr kumimoji="0" lang="en-US" altLang="en-US" sz="14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endParaRPr kumimoji="0" lang="en-US" altLang="en-US" sz="16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endParaRPr kumimoji="0" lang="en-US" altLang="en-US" sz="14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072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DNS name resolution: recursive query</a:t>
            </a:r>
            <a:endParaRPr lang="en-US" sz="440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endParaRPr kumimoji="0" lang="en-US" altLang="en-US" sz="14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endParaRPr kumimoji="0" lang="en-US" altLang="en-US" sz="16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dns</a:t>
              </a:r>
              <a:r>
                <a:rPr kumimoji="0" lang="en-US" altLang="en-US" sz="14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a:t>
              </a:r>
              <a:r>
                <a:rPr kumimoji="0" lang="en-US" altLang="en-US" sz="1400" b="0" i="1" u="none" strike="noStrike" kern="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nyu</a:t>
              </a:r>
              <a:r>
                <a:rPr kumimoji="0" lang="en-US" altLang="en-US" sz="14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a:t>
              </a:r>
              <a:r>
                <a:rPr kumimoji="0" lang="en-US" altLang="en-US" sz="1400" b="0" i="1" u="none" strike="noStrike" kern="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edu</a:t>
              </a:r>
              <a:endParaRPr kumimoji="0" lang="en-US" altLang="en-US" sz="14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err="1">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3241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Recursive query:</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puts burden of name resolution on contacted name server</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heavy load at upper levels of hierarchy</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engineering.nyu.edu</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2406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Caching DNS Information</a:t>
            </a:r>
            <a:endParaRPr lang="en-US" sz="440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once (any) name server learns mapping, it </a:t>
            </a:r>
            <a:r>
              <a:rPr kumimoji="0" lang="en-US" altLang="en-US" sz="32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caches</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mapping, and i</a:t>
            </a:r>
            <a:r>
              <a:rPr kumimoji="0" lang="en-US" altLang="en-US" sz="3200" b="0" i="1"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mmediately</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returns a cached mapping in response to a query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caching improves response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cache entries timeout (disappear) after some time (TTL)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TLD servers typically cached in local name servers</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cached entries may be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out-of-date</a:t>
            </a: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if named host changes IP address, may not be known Internet-wide until all TTLs expire!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best-effort name-to-address translation!</a:t>
            </a:r>
            <a:endParaRPr kumimoji="0" lang="en-US" altLang="en-US" sz="28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4961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a:ea typeface="ＭＳ Ｐゴシック" panose="020B0600070205080204" pitchFamily="34" charset="-128"/>
                <a:cs typeface="Calibri" panose="020F0502020204030204" pitchFamily="34" charset="0"/>
              </a:rPr>
              <a:t>DNS records</a:t>
            </a:r>
            <a:endParaRPr lang="en-US" sz="440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347787" y="1358900"/>
            <a:ext cx="9574213"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DNS:</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distributed database storing resource records </a:t>
            </a: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388077"/>
            <a:ext cx="4547961"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type=NS</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is domain (e.g.,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foo.com</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is hostname of authoritative name server for this domain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2659064" y="1860128"/>
            <a:ext cx="6332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RR format: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name, value, type, </a:t>
            </a:r>
            <a:r>
              <a:rPr kumimoji="0" lang="en-US" altLang="en-US" sz="2400" b="0" i="0" u="none" strike="noStrike" kern="1200" cap="none" spc="0" normalizeH="0" baseline="0" noProof="0" err="1">
                <a:ln>
                  <a:noFill/>
                </a:ln>
                <a:solidFill>
                  <a:prstClr val="black"/>
                </a:solidFill>
                <a:effectLst/>
                <a:uLnTx/>
                <a:uFillTx/>
                <a:latin typeface="Courier" pitchFamily="2" charset="0"/>
                <a:ea typeface="ＭＳ Ｐゴシック" panose="020B0600070205080204" pitchFamily="34" charset="-128"/>
                <a:cs typeface="+mn-cs"/>
              </a:rPr>
              <a:t>ttl</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774950"/>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75000"/>
              <a:buFont typeface="Wingdings" pitchFamily="2" charset="2"/>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type=A</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is hostname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is IP address</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797175"/>
            <a:ext cx="6176282"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type=CNAME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name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is alias name for some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canonical” (the real) name</a:t>
            </a:r>
          </a:p>
          <a:p>
            <a:pPr marL="403225" marR="0" lvl="1" indent="-317500" algn="l" defTabSz="914400" rtl="0" eaLnBrk="1" fontAlgn="auto" latinLnBrk="0" hangingPunct="1">
              <a:lnSpc>
                <a:spcPct val="100000"/>
              </a:lnSpc>
              <a:spcBef>
                <a:spcPts val="0"/>
              </a:spcBef>
              <a:spcAft>
                <a:spcPts val="0"/>
              </a:spcAft>
              <a:buClr>
                <a:srgbClr val="000099"/>
              </a:buClr>
              <a:buSzPct val="120000"/>
              <a:buFont typeface="Wingdings" pitchFamily="2" charset="2"/>
              <a:buChar char="§"/>
              <a:tabLst/>
              <a:defRPr/>
            </a:pPr>
            <a:r>
              <a:rPr kumimoji="0" lang="en-US" altLang="en-US" sz="20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www.ibm.com</a:t>
            </a: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is really </a:t>
            </a: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servereast.backup2.ibm.com</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is canonical 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968875"/>
            <a:ext cx="5287866"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type=MX</a:t>
            </a:r>
          </a:p>
          <a:p>
            <a:pPr marL="742950" marR="0" lvl="1" indent="-28575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is name of SMTP mail server associated with </a:t>
            </a:r>
            <a:r>
              <a:rPr kumimoji="0" lang="en-US" altLang="en-US" sz="24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358900" y="1270000"/>
            <a:ext cx="9690100" cy="115570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416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6272212" y="1937764"/>
            <a:ext cx="3671888" cy="4505326"/>
            <a:chOff x="6272212" y="1937764"/>
            <a:chExt cx="3671888" cy="4505326"/>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a:ea typeface="ＭＳ Ｐゴシック" panose="020B0600070205080204" pitchFamily="34" charset="-128"/>
              </a:rPr>
              <a:t>DNS protocol messages</a:t>
            </a:r>
            <a:endParaRPr lang="en-US" sz="440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407887" y="2394964"/>
            <a:ext cx="4688114" cy="383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auto" latinLnBrk="0" hangingPunct="1">
              <a:lnSpc>
                <a:spcPct val="100000"/>
              </a:lnSpc>
              <a:spcBef>
                <a:spcPts val="0"/>
              </a:spcBef>
              <a:spcAft>
                <a:spcPts val="0"/>
              </a:spcAft>
              <a:buClrTx/>
              <a:buSzTx/>
              <a:buFont typeface="ZapfDingbats" charset="0"/>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ＭＳ Ｐゴシック" charset="0"/>
              </a:rPr>
              <a:t>message header:</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99"/>
                </a:solidFill>
                <a:effectLst/>
                <a:uLnTx/>
                <a:uFillTx/>
                <a:latin typeface="Calibri" panose="020F0502020204030204"/>
                <a:ea typeface="ＭＳ Ｐゴシック" charset="0"/>
                <a:cs typeface="ＭＳ Ｐゴシック" charset="0"/>
              </a:rPr>
              <a:t>identification:</a:t>
            </a: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ＭＳ Ｐゴシック" charset="0"/>
              </a:rPr>
              <a:t> 16 bit # for query, reply to query uses same #</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a:ln>
                  <a:noFill/>
                </a:ln>
                <a:solidFill>
                  <a:srgbClr val="000099"/>
                </a:solidFill>
                <a:effectLst/>
                <a:uLnTx/>
                <a:uFillTx/>
                <a:latin typeface="Calibri" panose="020F0502020204030204"/>
                <a:ea typeface="ＭＳ Ｐゴシック" charset="0"/>
                <a:cs typeface="ＭＳ Ｐゴシック" charset="0"/>
              </a:rPr>
              <a:t>flags:</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ＭＳ Ｐゴシック" charset="0"/>
              </a:rPr>
              <a:t>query or reply</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ＭＳ Ｐゴシック" charset="0"/>
              </a:rPr>
              <a:t>recursion desired </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ＭＳ Ｐゴシック" charset="0"/>
              </a:rPr>
              <a:t>recursion available</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3710672" y="2610864"/>
            <a:ext cx="2902854" cy="295274"/>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2352675" y="2590227"/>
            <a:ext cx="6383337" cy="1208088"/>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1549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6272212" y="1937764"/>
            <a:ext cx="3671888" cy="4505326"/>
            <a:chOff x="6272212" y="1937764"/>
            <a:chExt cx="3671888" cy="4505326"/>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4"/>
              <a:ext cx="1747837" cy="274638"/>
              <a:chOff x="2691" y="1194"/>
              <a:chExt cx="1101" cy="173"/>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4"/>
              <a:ext cx="1747837" cy="274638"/>
              <a:chOff x="2691" y="1194"/>
              <a:chExt cx="1101" cy="173"/>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name, type fields for a query</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RRs in response to query</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records for authoritative servers</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399371" y="5790401"/>
            <a:ext cx="461440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additional “ </a:t>
            </a:r>
            <a:r>
              <a:rPr kumimoji="0" lang="en-US" altLang="ja-JP"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helpful”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info that may be used</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838200" y="362678"/>
            <a:ext cx="10515600" cy="894622"/>
          </a:xfrm>
        </p:spPr>
        <p:txBody>
          <a:bodyPr>
            <a:normAutofit/>
          </a:bodyPr>
          <a:lstStyle/>
          <a:p>
            <a:r>
              <a:rPr lang="en-US" altLang="en-US" sz="4400">
                <a:ea typeface="ＭＳ Ｐゴシック" panose="020B0600070205080204" pitchFamily="34" charset="-128"/>
              </a:rPr>
              <a:t>DNS protocol messages</a:t>
            </a:r>
            <a:endParaRPr lang="en-US" sz="440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859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dissolv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a:ea typeface="ＭＳ Ｐゴシック" panose="020B0600070205080204" pitchFamily="34" charset="-128"/>
              </a:rPr>
              <a:t>Getting your info into the DNS</a:t>
            </a:r>
            <a:endParaRPr lang="en-US" sz="440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example: new startup “</a:t>
            </a:r>
            <a:r>
              <a:rPr kumimoji="0" lang="en-US" altLang="ja-JP"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Network Utopia”</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register name </a:t>
            </a:r>
            <a:r>
              <a:rPr kumimoji="0" lang="en-US" altLang="en-US" sz="28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networkuptopia.com</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at </a:t>
            </a: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DNS registrar</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(e.g., Network Solutions)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provide names, IP addresses of authoritative name server (primary and secondary)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registrar inserts NS, A RRs into .com TLD server:</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altLang="en-US" sz="22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200" b="0" i="0" u="none" strike="noStrike" kern="1200" cap="none" spc="0" normalizeH="0" baseline="0" noProof="0" err="1">
                <a:ln>
                  <a:noFill/>
                </a:ln>
                <a:solidFill>
                  <a:prstClr val="black"/>
                </a:solidFill>
                <a:effectLst/>
                <a:uLnTx/>
                <a:uFillTx/>
                <a:latin typeface="Courier" pitchFamily="2" charset="0"/>
                <a:ea typeface="ＭＳ Ｐゴシック" panose="020B0600070205080204" pitchFamily="34" charset="-128"/>
                <a:cs typeface="+mn-cs"/>
              </a:rPr>
              <a:t>networkutopia.com</a:t>
            </a:r>
            <a:r>
              <a:rPr kumimoji="0" lang="en-US" altLang="en-US" sz="22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 dns1.networkutopia.com, NS)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2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 (dns1.networkutopia.com, 212.212.212.1, A)</a:t>
            </a:r>
            <a:endParaRPr kumimoji="0" lang="en-US" altLang="en-US" sz="2200" b="0" i="0" u="none" strike="noStrike" kern="1200" cap="none" spc="0" normalizeH="0" baseline="0" noProof="0">
              <a:ln>
                <a:noFill/>
              </a:ln>
              <a:solidFill>
                <a:srgbClr val="ED7D31"/>
              </a:solidFill>
              <a:effectLst/>
              <a:uLnTx/>
              <a:uFillTx/>
              <a:latin typeface="Courier" pitchFamily="2" charset="0"/>
              <a:ea typeface="ＭＳ Ｐゴシック" panose="020B0600070205080204" pitchFamily="34" charset="-128"/>
              <a:cs typeface="+mn-cs"/>
            </a:endParaRP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create authoritative server locally with IP address </a:t>
            </a:r>
            <a:r>
              <a:rPr kumimoji="0" lang="en-US" altLang="en-US" sz="2000" b="0" i="0" u="none" strike="noStrike" kern="1200" cap="none" spc="0" normalizeH="0" baseline="0" noProof="0">
                <a:ln>
                  <a:noFill/>
                </a:ln>
                <a:solidFill>
                  <a:prstClr val="black"/>
                </a:solidFill>
                <a:effectLst/>
                <a:uLnTx/>
                <a:uFillTx/>
                <a:latin typeface="Courier" pitchFamily="2" charset="0"/>
                <a:ea typeface="ＭＳ Ｐゴシック" panose="020B0600070205080204" pitchFamily="34" charset="-128"/>
                <a:cs typeface="+mn-cs"/>
              </a:rPr>
              <a:t>212.212.212.1</a:t>
            </a: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type A record for www.networkuptopia.com</a:t>
            </a: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type MX record for </a:t>
            </a:r>
            <a:r>
              <a:rPr kumimoji="0" lang="en-US" altLang="en-US" sz="2400" b="0" i="0" u="none" strike="noStrike" kern="1200" cap="none" spc="0" normalizeH="0" baseline="0" noProof="0" err="1">
                <a:ln>
                  <a:noFill/>
                </a:ln>
                <a:solidFill>
                  <a:prstClr val="black"/>
                </a:solidFill>
                <a:effectLst/>
                <a:uLnTx/>
                <a:uFillTx/>
                <a:latin typeface="Calibri" panose="020F0502020204030204"/>
                <a:ea typeface="ＭＳ Ｐゴシック" panose="020B0600070205080204" pitchFamily="34" charset="-128"/>
                <a:cs typeface="+mn-cs"/>
              </a:rPr>
              <a:t>networkutopia.com</a:t>
            </a:r>
            <a:endPar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2651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a:ea typeface="ＭＳ Ｐゴシック" panose="020B0600070205080204" pitchFamily="34" charset="-128"/>
              </a:rPr>
              <a:t>DNS security</a:t>
            </a:r>
            <a:endParaRPr lang="en-US" sz="440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a:ln>
                  <a:noFill/>
                </a:ln>
                <a:solidFill>
                  <a:srgbClr val="22228B"/>
                </a:solidFill>
                <a:effectLst/>
                <a:uLnTx/>
                <a:uFillTx/>
                <a:latin typeface="Calibri" panose="020F0502020204030204"/>
                <a:ea typeface="ＭＳ Ｐゴシック" panose="020B0600070205080204" pitchFamily="34" charset="-128"/>
                <a:cs typeface="+mn-cs"/>
              </a:rPr>
              <a:t>DDoS attacks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bombard root servers with traffic</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not successful to date</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traffic filtering</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local DNS servers cache IPs of TLD servers, allowing root server bypass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bombard TLD servers</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potentially more dangerous</a:t>
            </a:r>
          </a:p>
          <a:p>
            <a:pPr marL="352425" marR="0" lvl="0" indent="-222250" algn="l" defTabSz="914400" rtl="0" eaLnBrk="1" fontAlgn="auto" latinLnBrk="0" hangingPunct="1">
              <a:lnSpc>
                <a:spcPct val="90000"/>
              </a:lnSpc>
              <a:spcBef>
                <a:spcPts val="1000"/>
              </a:spcBef>
              <a:spcAft>
                <a:spcPts val="0"/>
              </a:spcAft>
              <a:buClr>
                <a:srgbClr val="0000A3"/>
              </a:buClr>
              <a:buSzTx/>
              <a:buFont typeface="Comic Sans MS" panose="030F0902030302020204" pitchFamily="66" charset="0"/>
              <a:buAutoNum type="arabicPeriod"/>
              <a:tabLst/>
              <a:defRPr/>
            </a:pPr>
            <a:endParaRPr kumimoji="0" lang="en-US" altLang="en-US" sz="28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3200" b="0" i="0" u="none" strike="noStrike" kern="0" cap="none" spc="0" normalizeH="0" baseline="0" noProof="0">
                <a:ln>
                  <a:noFill/>
                </a:ln>
                <a:solidFill>
                  <a:srgbClr val="2D2DB9">
                    <a:lumMod val="75000"/>
                  </a:srgbClr>
                </a:solidFill>
                <a:effectLst/>
                <a:uLnTx/>
                <a:uFillTx/>
                <a:latin typeface="Calibri" panose="020F0502020204030204"/>
                <a:ea typeface="ＭＳ Ｐゴシック" charset="0"/>
              </a:rPr>
              <a:t>S</a:t>
            </a:r>
            <a:r>
              <a:rPr kumimoji="0" lang="en-US" sz="3200" b="0" i="0" u="none" strike="noStrike" kern="0" cap="none" spc="0" normalizeH="0" baseline="0" noProof="0" err="1">
                <a:ln>
                  <a:noFill/>
                </a:ln>
                <a:solidFill>
                  <a:srgbClr val="2D2DB9">
                    <a:lumMod val="75000"/>
                  </a:srgbClr>
                </a:solidFill>
                <a:effectLst/>
                <a:uLnTx/>
                <a:uFillTx/>
                <a:latin typeface="Calibri" panose="020F0502020204030204"/>
                <a:ea typeface="ＭＳ Ｐゴシック" charset="0"/>
              </a:rPr>
              <a:t>poofing</a:t>
            </a:r>
            <a:r>
              <a:rPr kumimoji="0" lang="en-US" sz="3200" b="0" i="0" u="none" strike="noStrike" kern="0" cap="none" spc="0" normalizeH="0" baseline="0" noProof="0">
                <a:ln>
                  <a:noFill/>
                </a:ln>
                <a:solidFill>
                  <a:srgbClr val="2D2DB9">
                    <a:lumMod val="75000"/>
                  </a:srgbClr>
                </a:solidFill>
                <a:effectLst/>
                <a:uLnTx/>
                <a:uFillTx/>
                <a:latin typeface="Calibri" panose="020F0502020204030204"/>
                <a:ea typeface="ＭＳ Ｐゴシック" charset="0"/>
              </a:rPr>
              <a:t>  attacks</a:t>
            </a:r>
          </a:p>
          <a:p>
            <a:pPr marL="342900" marR="0" lvl="0" indent="-342900" algn="l" defTabSz="914400" rtl="0" eaLnBrk="0" fontAlgn="base" latinLnBrk="0" hangingPunct="0">
              <a:lnSpc>
                <a:spcPct val="85000"/>
              </a:lnSpc>
              <a:spcBef>
                <a:spcPct val="20000"/>
              </a:spcBef>
              <a:spcAft>
                <a:spcPct val="0"/>
              </a:spcAft>
              <a:buClr>
                <a:srgbClr val="000099"/>
              </a:buClr>
              <a:buSzTx/>
              <a:buFont typeface="Wingdings" pitchFamily="2" charset="2"/>
              <a:buChar char="§"/>
              <a:tabLst/>
              <a:defRPr/>
            </a:pPr>
            <a:r>
              <a:rPr kumimoji="0" lang="en-US" sz="2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intercept DNS queries, returning bogus replies</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DNS cache poisoning</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063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Processes communicating</a:t>
            </a:r>
            <a:endParaRPr lang="en-US" sz="440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process:</a:t>
            </a: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program running within a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within same host, two processes communicate using  </a:t>
            </a: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inter-process communication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(defined by OS)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processes in different hosts communicate by exchanging </a:t>
            </a:r>
            <a:r>
              <a:rPr kumimoji="0" lang="en-US" altLang="en-US" sz="32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messages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note: applications with P2P architectures have client processes &amp; server processes</a:t>
            </a:r>
          </a:p>
        </p:txBody>
      </p:sp>
      <p:grpSp>
        <p:nvGrpSpPr>
          <p:cNvPr id="2" name="Group 1">
            <a:extLst>
              <a:ext uri="{FF2B5EF4-FFF2-40B4-BE49-F238E27FC236}">
                <a16:creationId xmlns:a16="http://schemas.microsoft.com/office/drawing/2014/main" id="{6E7D9C5A-4A0F-3E45-B3EB-48F963F34B69}"/>
              </a:ext>
            </a:extLst>
          </p:cNvPr>
          <p:cNvGrpSpPr/>
          <p:nvPr/>
        </p:nvGrpSpPr>
        <p:grpSpPr>
          <a:xfrm>
            <a:off x="6974010" y="1488501"/>
            <a:ext cx="4092575" cy="2567781"/>
            <a:chOff x="6974010" y="1488501"/>
            <a:chExt cx="4092575" cy="2567781"/>
          </a:xfrm>
        </p:grpSpPr>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client process:</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process that initiates communication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server process:</a:t>
              </a: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process that waits to be contacted</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clients, servers</a:t>
              </a:r>
            </a:p>
          </p:txBody>
        </p:sp>
      </p:grpSp>
      <p:sp>
        <p:nvSpPr>
          <p:cNvPr id="14" name="Slide Number Placeholder 2">
            <a:extLst>
              <a:ext uri="{FF2B5EF4-FFF2-40B4-BE49-F238E27FC236}">
                <a16:creationId xmlns:a16="http://schemas.microsoft.com/office/drawing/2014/main" id="{126C885E-4769-8644-8E59-814749DC523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7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dissolve">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dissolve">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Application Layer: Overview</a:t>
            </a:r>
            <a:endParaRPr lang="en-US"/>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The Domain Name System DNS</a:t>
            </a:r>
          </a:p>
          <a:p>
            <a:endParaRPr lang="en-US"/>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rgbClr val="0000A8"/>
              </a:buClr>
            </a:pPr>
            <a:r>
              <a:rPr lang="en-US" altLang="en-US" sz="3200">
                <a:ea typeface="ＭＳ Ｐゴシック" panose="020B0600070205080204" pitchFamily="34" charset="-128"/>
              </a:rPr>
              <a:t>P2P applications</a:t>
            </a:r>
          </a:p>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80</a:t>
            </a:fld>
            <a:endParaRPr lang="en-US"/>
          </a:p>
        </p:txBody>
      </p:sp>
      <p:pic>
        <p:nvPicPr>
          <p:cNvPr id="7" name="Picture 6" descr="Kurose&amp;Ross 8th edition photo">
            <a:extLst>
              <a:ext uri="{FF2B5EF4-FFF2-40B4-BE49-F238E27FC236}">
                <a16:creationId xmlns:a16="http://schemas.microsoft.com/office/drawing/2014/main" id="{B3788763-2714-774C-835A-92370051020B}"/>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16463670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a:latin typeface="+mn-lt"/>
              </a:rPr>
              <a:t>enterprise</a:t>
            </a:r>
          </a:p>
          <a:p>
            <a:pPr>
              <a:lnSpc>
                <a:spcPct val="80000"/>
              </a:lnSpc>
              <a:spcBef>
                <a:spcPct val="0"/>
              </a:spcBef>
              <a:buClrTx/>
              <a:buSzTx/>
              <a:buFontTx/>
              <a:buNone/>
            </a:pPr>
            <a:r>
              <a:rPr lang="en-US" altLang="en-US" sz="140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a:t>datacenter </a:t>
            </a:r>
          </a:p>
          <a:p>
            <a:pPr>
              <a:lnSpc>
                <a:spcPct val="90000"/>
              </a:lnSpc>
            </a:pPr>
            <a:r>
              <a:rPr lang="en-US" sz="105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a:t>content </a:t>
            </a:r>
          </a:p>
          <a:p>
            <a:pPr>
              <a:lnSpc>
                <a:spcPct val="90000"/>
              </a:lnSpc>
            </a:pPr>
            <a:r>
              <a:rPr lang="en-US" sz="1400"/>
              <a:t>provider </a:t>
            </a:r>
          </a:p>
          <a:p>
            <a:pPr>
              <a:lnSpc>
                <a:spcPct val="90000"/>
              </a:lnSpc>
            </a:pPr>
            <a:r>
              <a:rPr lang="en-US" sz="1400"/>
              <a:t>network</a:t>
            </a:r>
            <a:endParaRPr lang="en-US" sz="100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Peer-to-peer </a:t>
            </a:r>
            <a:r>
              <a:rPr lang="en-US" altLang="en-US" sz="3600">
                <a:ea typeface="ＭＳ Ｐゴシック" panose="020B0600070205080204" pitchFamily="34" charset="-128"/>
              </a:rPr>
              <a:t>(P2P) </a:t>
            </a:r>
            <a:r>
              <a:rPr lang="en-US" altLang="en-US">
                <a:ea typeface="ＭＳ Ｐゴシック" panose="020B0600070205080204" pitchFamily="34" charset="-128"/>
              </a:rPr>
              <a:t>a</a:t>
            </a:r>
            <a:r>
              <a:rPr lang="en-US" altLang="en-US" sz="4400">
                <a:ea typeface="ＭＳ Ｐゴシック" panose="020B0600070205080204" pitchFamily="34" charset="-128"/>
              </a:rPr>
              <a:t>rchitecture</a:t>
            </a:r>
            <a:endParaRPr lang="en-US" sz="440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4326" y="1290326"/>
            <a:ext cx="606784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pPr>
            <a:r>
              <a:rPr lang="en-US" altLang="en-US" i="1">
                <a:ea typeface="ＭＳ Ｐゴシック" panose="020B0600070205080204" pitchFamily="34" charset="-128"/>
              </a:rPr>
              <a:t>no</a:t>
            </a:r>
            <a:r>
              <a:rPr lang="en-US" altLang="en-US">
                <a:ea typeface="ＭＳ Ｐゴシック" panose="020B0600070205080204" pitchFamily="34" charset="-128"/>
              </a:rPr>
              <a:t> always-on server</a:t>
            </a:r>
          </a:p>
          <a:p>
            <a:pPr>
              <a:spcBef>
                <a:spcPts val="400"/>
              </a:spcBef>
            </a:pPr>
            <a:r>
              <a:rPr lang="en-US" altLang="en-US">
                <a:ea typeface="ＭＳ Ｐゴシック" panose="020B0600070205080204" pitchFamily="34" charset="-128"/>
              </a:rPr>
              <a:t>arbitrary end systems directly communicate</a:t>
            </a:r>
          </a:p>
          <a:p>
            <a:pPr>
              <a:spcBef>
                <a:spcPts val="400"/>
              </a:spcBef>
            </a:pPr>
            <a:r>
              <a:rPr lang="en-US" altLang="en-US">
                <a:ea typeface="ＭＳ Ｐゴシック" panose="020B0600070205080204" pitchFamily="34" charset="-128"/>
              </a:rPr>
              <a:t>peers request service from other peers, provide service in return to other peers</a:t>
            </a:r>
          </a:p>
          <a:p>
            <a:pPr marL="582613" lvl="1" indent="-225425"/>
            <a:r>
              <a:rPr lang="en-US" altLang="en-US" i="1">
                <a:solidFill>
                  <a:srgbClr val="CC0000"/>
                </a:solidFill>
                <a:ea typeface="ＭＳ Ｐゴシック" panose="020B0600070205080204" pitchFamily="34" charset="-128"/>
              </a:rPr>
              <a:t>self scalability</a:t>
            </a:r>
            <a:r>
              <a:rPr lang="en-US" altLang="en-US">
                <a:solidFill>
                  <a:srgbClr val="CC0000"/>
                </a:solidFill>
                <a:ea typeface="ＭＳ Ｐゴシック" panose="020B0600070205080204" pitchFamily="34" charset="-128"/>
              </a:rPr>
              <a:t> – new peers bring new service capacity, and new service demands</a:t>
            </a:r>
          </a:p>
          <a:p>
            <a:pPr>
              <a:spcBef>
                <a:spcPts val="400"/>
              </a:spcBef>
            </a:pPr>
            <a:r>
              <a:rPr lang="en-US" altLang="en-US">
                <a:ea typeface="ＭＳ Ｐゴシック" panose="020B0600070205080204" pitchFamily="34" charset="-128"/>
              </a:rPr>
              <a:t>peers are intermittently connected and change IP addresses</a:t>
            </a:r>
          </a:p>
          <a:p>
            <a:pPr lvl="1">
              <a:spcBef>
                <a:spcPts val="400"/>
              </a:spcBef>
            </a:pPr>
            <a:r>
              <a:rPr lang="en-US" altLang="en-US">
                <a:ea typeface="ＭＳ Ｐゴシック" panose="020B0600070205080204" pitchFamily="34" charset="-128"/>
              </a:rPr>
              <a:t>complex management</a:t>
            </a:r>
          </a:p>
          <a:p>
            <a:pPr>
              <a:spcBef>
                <a:spcPts val="400"/>
              </a:spcBef>
            </a:pPr>
            <a:r>
              <a:rPr lang="en-US"/>
              <a:t>examples: </a:t>
            </a:r>
            <a:r>
              <a:rPr lang="en-US" sz="2400"/>
              <a:t>P2P file sharing (BitTorrent), streaming (</a:t>
            </a:r>
            <a:r>
              <a:rPr lang="en-US" sz="2400" err="1"/>
              <a:t>KanKan</a:t>
            </a:r>
            <a:r>
              <a:rPr lang="en-US" sz="2400"/>
              <a:t>), VoIP (Skype)</a:t>
            </a:r>
            <a:endParaRPr lang="en-US"/>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11" name="Slide Number Placeholder 2">
            <a:extLst>
              <a:ext uri="{FF2B5EF4-FFF2-40B4-BE49-F238E27FC236}">
                <a16:creationId xmlns:a16="http://schemas.microsoft.com/office/drawing/2014/main" id="{033BFF8E-A045-F641-9334-CFBF85BE3F5F}"/>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81</a:t>
            </a:fld>
            <a:endParaRPr lang="en-US"/>
          </a:p>
        </p:txBody>
      </p:sp>
    </p:spTree>
    <p:extLst>
      <p:ext uri="{BB962C8B-B14F-4D97-AF65-F5344CB8AC3E}">
        <p14:creationId xmlns:p14="http://schemas.microsoft.com/office/powerpoint/2010/main" val="321834492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a:t>Introduction: 1-</a:t>
            </a:r>
            <a:fld id="{C4204591-24BD-A542-B9D5-F8D8A88D2FEE}" type="slidenum">
              <a:rPr lang="en-US" smtClean="0"/>
              <a:pPr/>
              <a:t>82</a:t>
            </a:fld>
            <a:endParaRPr lang="en-US"/>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File distribution: client-server vs P2P</a:t>
            </a:r>
            <a:endParaRPr lang="en-US" sz="4400"/>
          </a:p>
        </p:txBody>
      </p:sp>
      <p:sp>
        <p:nvSpPr>
          <p:cNvPr id="613" name="Rectangle 3">
            <a:extLst>
              <a:ext uri="{FF2B5EF4-FFF2-40B4-BE49-F238E27FC236}">
                <a16:creationId xmlns:a16="http://schemas.microsoft.com/office/drawing/2014/main" id="{D33C12FB-7815-3541-8A29-9A4570C91901}"/>
              </a:ext>
            </a:extLst>
          </p:cNvPr>
          <p:cNvSpPr txBox="1">
            <a:spLocks noChangeArrowheads="1"/>
          </p:cNvSpPr>
          <p:nvPr/>
        </p:nvSpPr>
        <p:spPr>
          <a:xfrm>
            <a:off x="863043" y="1302088"/>
            <a:ext cx="10515600" cy="1296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08013" indent="-542925">
              <a:buFont typeface="Wingdings" pitchFamily="2" charset="2"/>
              <a:buNone/>
            </a:pPr>
            <a:r>
              <a:rPr lang="en-US" altLang="en-US" sz="3200" i="1" u="sng">
                <a:solidFill>
                  <a:srgbClr val="CC0000"/>
                </a:solidFill>
                <a:ea typeface="ＭＳ Ｐゴシック" panose="020B0600070205080204" pitchFamily="34" charset="-128"/>
              </a:rPr>
              <a:t>Q</a:t>
            </a:r>
            <a:r>
              <a:rPr lang="en-US" altLang="en-US" sz="3200" i="1">
                <a:solidFill>
                  <a:srgbClr val="CC0000"/>
                </a:solidFill>
                <a:ea typeface="ＭＳ Ｐゴシック" panose="020B0600070205080204" pitchFamily="34" charset="-128"/>
              </a:rPr>
              <a:t>:</a:t>
            </a:r>
            <a:r>
              <a:rPr lang="en-US" altLang="en-US" sz="3200">
                <a:ea typeface="ＭＳ Ｐゴシック" panose="020B0600070205080204" pitchFamily="34" charset="-128"/>
              </a:rPr>
              <a:t> how much time to distribute file (size </a:t>
            </a:r>
            <a:r>
              <a:rPr lang="en-US" altLang="en-US" sz="3200" i="1">
                <a:ea typeface="ＭＳ Ｐゴシック" panose="020B0600070205080204" pitchFamily="34" charset="-128"/>
              </a:rPr>
              <a:t>F</a:t>
            </a:r>
            <a:r>
              <a:rPr lang="en-US" altLang="en-US" sz="3200">
                <a:ea typeface="ＭＳ Ｐゴシック" panose="020B0600070205080204" pitchFamily="34" charset="-128"/>
              </a:rPr>
              <a:t>) from one server to  </a:t>
            </a:r>
            <a:r>
              <a:rPr lang="en-US" altLang="en-US" sz="3200" i="1">
                <a:ea typeface="ＭＳ Ｐゴシック" panose="020B0600070205080204" pitchFamily="34" charset="-128"/>
              </a:rPr>
              <a:t>N  peers</a:t>
            </a:r>
            <a:r>
              <a:rPr lang="en-US" altLang="en-US" sz="3200">
                <a:ea typeface="ＭＳ Ｐゴシック" panose="020B0600070205080204" pitchFamily="34" charset="-128"/>
              </a:rPr>
              <a:t>?</a:t>
            </a:r>
          </a:p>
          <a:p>
            <a:pPr marL="858838" lvl="1" indent="-238125"/>
            <a:r>
              <a:rPr lang="en-US" altLang="en-US">
                <a:ea typeface="ＭＳ Ｐゴシック" panose="020B0600070205080204" pitchFamily="34" charset="-128"/>
              </a:rPr>
              <a:t>peer upload/download capacity is limited resource</a:t>
            </a:r>
          </a:p>
        </p:txBody>
      </p:sp>
      <p:sp>
        <p:nvSpPr>
          <p:cNvPr id="749" name="Freeform 4">
            <a:extLst>
              <a:ext uri="{FF2B5EF4-FFF2-40B4-BE49-F238E27FC236}">
                <a16:creationId xmlns:a16="http://schemas.microsoft.com/office/drawing/2014/main" id="{5781B526-D87C-EC44-AD4E-445965AD662B}"/>
              </a:ext>
            </a:extLst>
          </p:cNvPr>
          <p:cNvSpPr>
            <a:spLocks/>
          </p:cNvSpPr>
          <p:nvPr/>
        </p:nvSpPr>
        <p:spPr bwMode="auto">
          <a:xfrm>
            <a:off x="4208462" y="4079079"/>
            <a:ext cx="3775075" cy="17557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sp>
        <p:nvSpPr>
          <p:cNvPr id="750" name="Line 14">
            <a:extLst>
              <a:ext uri="{FF2B5EF4-FFF2-40B4-BE49-F238E27FC236}">
                <a16:creationId xmlns:a16="http://schemas.microsoft.com/office/drawing/2014/main" id="{88305A7F-251D-B74C-8F8E-CCB1F71A8C69}"/>
              </a:ext>
            </a:extLst>
          </p:cNvPr>
          <p:cNvSpPr>
            <a:spLocks noChangeShapeType="1"/>
          </p:cNvSpPr>
          <p:nvPr/>
        </p:nvSpPr>
        <p:spPr bwMode="auto">
          <a:xfrm>
            <a:off x="3743324" y="4042566"/>
            <a:ext cx="803275" cy="3111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1" name="Text Box 15">
            <a:extLst>
              <a:ext uri="{FF2B5EF4-FFF2-40B4-BE49-F238E27FC236}">
                <a16:creationId xmlns:a16="http://schemas.microsoft.com/office/drawing/2014/main" id="{B8157757-C95F-CB42-9942-11A4F3D252C7}"/>
              </a:ext>
            </a:extLst>
          </p:cNvPr>
          <p:cNvSpPr txBox="1">
            <a:spLocks noChangeArrowheads="1"/>
          </p:cNvSpPr>
          <p:nvPr/>
        </p:nvSpPr>
        <p:spPr bwMode="auto">
          <a:xfrm>
            <a:off x="4027487" y="3840954"/>
            <a:ext cx="4122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s</a:t>
            </a:r>
          </a:p>
        </p:txBody>
      </p:sp>
      <p:sp>
        <p:nvSpPr>
          <p:cNvPr id="752" name="Line 39">
            <a:extLst>
              <a:ext uri="{FF2B5EF4-FFF2-40B4-BE49-F238E27FC236}">
                <a16:creationId xmlns:a16="http://schemas.microsoft.com/office/drawing/2014/main" id="{33B391C4-AA6E-EF49-929E-18C688BE0299}"/>
              </a:ext>
            </a:extLst>
          </p:cNvPr>
          <p:cNvSpPr>
            <a:spLocks noChangeShapeType="1"/>
          </p:cNvSpPr>
          <p:nvPr/>
        </p:nvSpPr>
        <p:spPr bwMode="auto">
          <a:xfrm>
            <a:off x="3300412" y="4953791"/>
            <a:ext cx="10160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3" name="Line 40">
            <a:extLst>
              <a:ext uri="{FF2B5EF4-FFF2-40B4-BE49-F238E27FC236}">
                <a16:creationId xmlns:a16="http://schemas.microsoft.com/office/drawing/2014/main" id="{55D5EF82-1A60-6045-9491-ACB495A754FE}"/>
              </a:ext>
            </a:extLst>
          </p:cNvPr>
          <p:cNvSpPr>
            <a:spLocks noChangeShapeType="1"/>
          </p:cNvSpPr>
          <p:nvPr/>
        </p:nvSpPr>
        <p:spPr bwMode="auto">
          <a:xfrm flipH="1">
            <a:off x="3355974" y="5101429"/>
            <a:ext cx="10033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4" name="Text Box 41">
            <a:extLst>
              <a:ext uri="{FF2B5EF4-FFF2-40B4-BE49-F238E27FC236}">
                <a16:creationId xmlns:a16="http://schemas.microsoft.com/office/drawing/2014/main" id="{551344A9-80D5-6B4D-8C5F-1C743F9C413B}"/>
              </a:ext>
            </a:extLst>
          </p:cNvPr>
          <p:cNvSpPr txBox="1">
            <a:spLocks noChangeArrowheads="1"/>
          </p:cNvSpPr>
          <p:nvPr/>
        </p:nvSpPr>
        <p:spPr bwMode="auto">
          <a:xfrm>
            <a:off x="3589337" y="456485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5" name="Text Box 42">
            <a:extLst>
              <a:ext uri="{FF2B5EF4-FFF2-40B4-BE49-F238E27FC236}">
                <a16:creationId xmlns:a16="http://schemas.microsoft.com/office/drawing/2014/main" id="{DA13FA8F-3C26-0B46-A3A1-BC7065C4DDF0}"/>
              </a:ext>
            </a:extLst>
          </p:cNvPr>
          <p:cNvSpPr txBox="1">
            <a:spLocks noChangeArrowheads="1"/>
          </p:cNvSpPr>
          <p:nvPr/>
        </p:nvSpPr>
        <p:spPr bwMode="auto">
          <a:xfrm>
            <a:off x="3570287" y="507920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6" name="Text Box 43">
            <a:extLst>
              <a:ext uri="{FF2B5EF4-FFF2-40B4-BE49-F238E27FC236}">
                <a16:creationId xmlns:a16="http://schemas.microsoft.com/office/drawing/2014/main" id="{1E15BC0C-6AFB-CF4C-B899-707280EA49EB}"/>
              </a:ext>
            </a:extLst>
          </p:cNvPr>
          <p:cNvSpPr txBox="1">
            <a:spLocks noChangeArrowheads="1"/>
          </p:cNvSpPr>
          <p:nvPr/>
        </p:nvSpPr>
        <p:spPr bwMode="auto">
          <a:xfrm>
            <a:off x="3070224" y="4063204"/>
            <a:ext cx="11731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b="0" i="0"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7" name="Text Box 44">
            <a:extLst>
              <a:ext uri="{FF2B5EF4-FFF2-40B4-BE49-F238E27FC236}">
                <a16:creationId xmlns:a16="http://schemas.microsoft.com/office/drawing/2014/main" id="{B744D31B-0064-CC4C-813B-2342EBCCC1F3}"/>
              </a:ext>
            </a:extLst>
          </p:cNvPr>
          <p:cNvSpPr txBox="1">
            <a:spLocks noChangeArrowheads="1"/>
          </p:cNvSpPr>
          <p:nvPr/>
        </p:nvSpPr>
        <p:spPr bwMode="auto">
          <a:xfrm>
            <a:off x="4605759" y="4590254"/>
            <a:ext cx="283443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network (with abundant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 bandwidth)</a:t>
            </a:r>
          </a:p>
        </p:txBody>
      </p:sp>
      <p:sp>
        <p:nvSpPr>
          <p:cNvPr id="758" name="Text Box 47">
            <a:extLst>
              <a:ext uri="{FF2B5EF4-FFF2-40B4-BE49-F238E27FC236}">
                <a16:creationId xmlns:a16="http://schemas.microsoft.com/office/drawing/2014/main" id="{3CFD7627-4852-C14C-83FC-5338E04E251F}"/>
              </a:ext>
            </a:extLst>
          </p:cNvPr>
          <p:cNvSpPr txBox="1">
            <a:spLocks noChangeArrowheads="1"/>
          </p:cNvSpPr>
          <p:nvPr/>
        </p:nvSpPr>
        <p:spPr bwMode="auto">
          <a:xfrm>
            <a:off x="2178049" y="3815554"/>
            <a:ext cx="1397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file, size F</a:t>
            </a:r>
            <a:endParaRPr kumimoji="0" lang="en-US" altLang="en-US" sz="1800"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9" name="Text Box 49">
            <a:extLst>
              <a:ext uri="{FF2B5EF4-FFF2-40B4-BE49-F238E27FC236}">
                <a16:creationId xmlns:a16="http://schemas.microsoft.com/office/drawing/2014/main" id="{59DA6353-13D5-E042-BEEE-6FF767E8640F}"/>
              </a:ext>
            </a:extLst>
          </p:cNvPr>
          <p:cNvSpPr txBox="1">
            <a:spLocks noChangeArrowheads="1"/>
          </p:cNvSpPr>
          <p:nvPr/>
        </p:nvSpPr>
        <p:spPr bwMode="auto">
          <a:xfrm>
            <a:off x="3348953" y="2641737"/>
            <a:ext cx="248651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a:ln>
                  <a:noFill/>
                </a:ln>
                <a:solidFill>
                  <a:srgbClr val="CC0000"/>
                </a:solidFill>
                <a:effectLst/>
                <a:uLnTx/>
                <a:uFillTx/>
                <a:latin typeface="+mn-lt"/>
                <a:ea typeface="ＭＳ Ｐゴシック" panose="020B0600070205080204" pitchFamily="34" charset="-128"/>
              </a:rPr>
              <a:t>s</a:t>
            </a:r>
            <a:r>
              <a:rPr kumimoji="0" lang="en-US" altLang="en-US" sz="2400" b="1" i="1" u="none" strike="noStrike" kern="0" cap="none" spc="0" normalizeH="0" baseline="0" noProof="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rPr>
              <a:t> server upload capacity</a:t>
            </a:r>
            <a:endParaRPr kumimoji="0" lang="en-US" altLang="en-US"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760" name="Text Box 50">
            <a:extLst>
              <a:ext uri="{FF2B5EF4-FFF2-40B4-BE49-F238E27FC236}">
                <a16:creationId xmlns:a16="http://schemas.microsoft.com/office/drawing/2014/main" id="{51F84BDF-7DCA-0A43-ACDB-9BE70839157D}"/>
              </a:ext>
            </a:extLst>
          </p:cNvPr>
          <p:cNvSpPr txBox="1">
            <a:spLocks noChangeArrowheads="1"/>
          </p:cNvSpPr>
          <p:nvPr/>
        </p:nvSpPr>
        <p:spPr bwMode="auto">
          <a:xfrm>
            <a:off x="8201024" y="5482429"/>
            <a:ext cx="25908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err="1">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err="1">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rPr>
              <a:t> peer </a:t>
            </a:r>
            <a:r>
              <a:rPr kumimoji="0" lang="en-US" altLang="en-US" sz="2400" b="0" i="0" u="none" strike="noStrike" kern="0" cap="none" spc="0" normalizeH="0" baseline="0" noProof="0" err="1">
                <a:ln>
                  <a:noFill/>
                </a:ln>
                <a:solidFill>
                  <a:srgbClr val="000000"/>
                </a:solidFill>
                <a:effectLst/>
                <a:uLnTx/>
                <a:uFillTx/>
                <a:latin typeface="+mn-lt"/>
                <a:ea typeface="ＭＳ Ｐゴシック" panose="020B0600070205080204" pitchFamily="34" charset="-128"/>
              </a:rPr>
              <a:t>i</a:t>
            </a:r>
            <a:r>
              <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rPr>
              <a:t> upload capacity</a:t>
            </a:r>
          </a:p>
        </p:txBody>
      </p:sp>
      <p:sp>
        <p:nvSpPr>
          <p:cNvPr id="761" name="Text Box 51">
            <a:extLst>
              <a:ext uri="{FF2B5EF4-FFF2-40B4-BE49-F238E27FC236}">
                <a16:creationId xmlns:a16="http://schemas.microsoft.com/office/drawing/2014/main" id="{A5D79A43-11C7-6349-BEB0-7438447D9B0E}"/>
              </a:ext>
            </a:extLst>
          </p:cNvPr>
          <p:cNvSpPr txBox="1">
            <a:spLocks noChangeArrowheads="1"/>
          </p:cNvSpPr>
          <p:nvPr/>
        </p:nvSpPr>
        <p:spPr bwMode="auto">
          <a:xfrm>
            <a:off x="8263868" y="3463243"/>
            <a:ext cx="27432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a:ln>
                  <a:noFill/>
                </a:ln>
                <a:solidFill>
                  <a:srgbClr val="CC0000"/>
                </a:solidFill>
                <a:effectLst/>
                <a:uLnTx/>
                <a:uFillTx/>
                <a:latin typeface="+mn-lt"/>
                <a:ea typeface="ＭＳ Ｐゴシック" panose="020B0600070205080204" pitchFamily="34" charset="-128"/>
              </a:rPr>
              <a:t>d</a:t>
            </a:r>
            <a:r>
              <a:rPr kumimoji="0" lang="en-US" altLang="en-US" sz="2400" b="1" i="1" u="none" strike="noStrike" kern="0" cap="none" spc="0" normalizeH="0" baseline="-25000" noProof="0">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rPr>
              <a:t> peer </a:t>
            </a:r>
            <a:r>
              <a:rPr kumimoji="0" lang="en-US" altLang="en-US" sz="2400" b="0" i="0" u="none" strike="noStrike" kern="0" cap="none" spc="0" normalizeH="0" baseline="0" noProof="0" err="1">
                <a:ln>
                  <a:noFill/>
                </a:ln>
                <a:solidFill>
                  <a:srgbClr val="000000"/>
                </a:solidFill>
                <a:effectLst/>
                <a:uLnTx/>
                <a:uFillTx/>
                <a:latin typeface="+mn-lt"/>
                <a:ea typeface="ＭＳ Ｐゴシック" panose="020B0600070205080204" pitchFamily="34" charset="-128"/>
              </a:rPr>
              <a:t>i</a:t>
            </a:r>
            <a:r>
              <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rPr>
              <a:t> download capacity</a:t>
            </a:r>
            <a:endParaRPr kumimoji="0" lang="en-US" altLang="en-US"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762" name="AutoShape 327">
            <a:extLst>
              <a:ext uri="{FF2B5EF4-FFF2-40B4-BE49-F238E27FC236}">
                <a16:creationId xmlns:a16="http://schemas.microsoft.com/office/drawing/2014/main" id="{369AE872-BFBD-8443-A484-E1FE4F07BC75}"/>
              </a:ext>
            </a:extLst>
          </p:cNvPr>
          <p:cNvSpPr>
            <a:spLocks noChangeArrowheads="1"/>
          </p:cNvSpPr>
          <p:nvPr/>
        </p:nvSpPr>
        <p:spPr bwMode="auto">
          <a:xfrm>
            <a:off x="2687637" y="3261516"/>
            <a:ext cx="592137" cy="581025"/>
          </a:xfrm>
          <a:prstGeom prst="can">
            <a:avLst>
              <a:gd name="adj" fmla="val 20218"/>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grpSp>
        <p:nvGrpSpPr>
          <p:cNvPr id="763" name="Group 76">
            <a:extLst>
              <a:ext uri="{FF2B5EF4-FFF2-40B4-BE49-F238E27FC236}">
                <a16:creationId xmlns:a16="http://schemas.microsoft.com/office/drawing/2014/main" id="{1E070762-6E91-C249-87E6-742CA28F4553}"/>
              </a:ext>
            </a:extLst>
          </p:cNvPr>
          <p:cNvGrpSpPr>
            <a:grpSpLocks/>
          </p:cNvGrpSpPr>
          <p:nvPr/>
        </p:nvGrpSpPr>
        <p:grpSpPr bwMode="auto">
          <a:xfrm>
            <a:off x="5422899" y="3539329"/>
            <a:ext cx="2138363" cy="903287"/>
            <a:chOff x="2204" y="2030"/>
            <a:chExt cx="1347" cy="774"/>
          </a:xfrm>
        </p:grpSpPr>
        <p:sp>
          <p:nvSpPr>
            <p:cNvPr id="764" name="Text Box 19">
              <a:extLst>
                <a:ext uri="{FF2B5EF4-FFF2-40B4-BE49-F238E27FC236}">
                  <a16:creationId xmlns:a16="http://schemas.microsoft.com/office/drawing/2014/main" id="{616B15BE-44B0-0344-B31F-91A938627F51}"/>
                </a:ext>
              </a:extLst>
            </p:cNvPr>
            <p:cNvSpPr txBox="1">
              <a:spLocks noChangeArrowheads="1"/>
            </p:cNvSpPr>
            <p:nvPr/>
          </p:nvSpPr>
          <p:spPr bwMode="auto">
            <a:xfrm>
              <a:off x="2856" y="2271"/>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5" name="Line 22">
              <a:extLst>
                <a:ext uri="{FF2B5EF4-FFF2-40B4-BE49-F238E27FC236}">
                  <a16:creationId xmlns:a16="http://schemas.microsoft.com/office/drawing/2014/main" id="{468AACC5-62A5-624B-8074-C32AC02B5E08}"/>
                </a:ext>
              </a:extLst>
            </p:cNvPr>
            <p:cNvSpPr>
              <a:spLocks noChangeShapeType="1"/>
            </p:cNvSpPr>
            <p:nvPr/>
          </p:nvSpPr>
          <p:spPr bwMode="auto">
            <a:xfrm flipV="1">
              <a:off x="2997" y="2133"/>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6" name="Line 23">
              <a:extLst>
                <a:ext uri="{FF2B5EF4-FFF2-40B4-BE49-F238E27FC236}">
                  <a16:creationId xmlns:a16="http://schemas.microsoft.com/office/drawing/2014/main" id="{6ADDCF08-0E06-944A-88C1-8C3B5B0B51DC}"/>
                </a:ext>
              </a:extLst>
            </p:cNvPr>
            <p:cNvSpPr>
              <a:spLocks noChangeShapeType="1"/>
            </p:cNvSpPr>
            <p:nvPr/>
          </p:nvSpPr>
          <p:spPr bwMode="auto">
            <a:xfrm flipH="1">
              <a:off x="3082" y="2141"/>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7" name="Text Box 24">
              <a:extLst>
                <a:ext uri="{FF2B5EF4-FFF2-40B4-BE49-F238E27FC236}">
                  <a16:creationId xmlns:a16="http://schemas.microsoft.com/office/drawing/2014/main" id="{0F3475ED-2A92-4E41-84C3-7C019E7EFEB6}"/>
                </a:ext>
              </a:extLst>
            </p:cNvPr>
            <p:cNvSpPr txBox="1">
              <a:spLocks noChangeArrowheads="1"/>
            </p:cNvSpPr>
            <p:nvPr/>
          </p:nvSpPr>
          <p:spPr bwMode="auto">
            <a:xfrm>
              <a:off x="3167" y="2332"/>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8" name="Text Box 19">
              <a:extLst>
                <a:ext uri="{FF2B5EF4-FFF2-40B4-BE49-F238E27FC236}">
                  <a16:creationId xmlns:a16="http://schemas.microsoft.com/office/drawing/2014/main" id="{0B070290-50F4-544A-8EB8-39FD5D70755B}"/>
                </a:ext>
              </a:extLst>
            </p:cNvPr>
            <p:cNvSpPr txBox="1">
              <a:spLocks noChangeArrowheads="1"/>
            </p:cNvSpPr>
            <p:nvPr/>
          </p:nvSpPr>
          <p:spPr bwMode="auto">
            <a:xfrm>
              <a:off x="2204" y="2167"/>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769" name="Line 22">
              <a:extLst>
                <a:ext uri="{FF2B5EF4-FFF2-40B4-BE49-F238E27FC236}">
                  <a16:creationId xmlns:a16="http://schemas.microsoft.com/office/drawing/2014/main" id="{EDD90978-FEC1-EC4A-9B82-FE08AA882131}"/>
                </a:ext>
              </a:extLst>
            </p:cNvPr>
            <p:cNvSpPr>
              <a:spLocks noChangeShapeType="1"/>
            </p:cNvSpPr>
            <p:nvPr/>
          </p:nvSpPr>
          <p:spPr bwMode="auto">
            <a:xfrm flipV="1">
              <a:off x="2345" y="2030"/>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0" name="Line 23">
              <a:extLst>
                <a:ext uri="{FF2B5EF4-FFF2-40B4-BE49-F238E27FC236}">
                  <a16:creationId xmlns:a16="http://schemas.microsoft.com/office/drawing/2014/main" id="{D06A7A37-85E1-7F49-8794-07F8D4C654DC}"/>
                </a:ext>
              </a:extLst>
            </p:cNvPr>
            <p:cNvSpPr>
              <a:spLocks noChangeShapeType="1"/>
            </p:cNvSpPr>
            <p:nvPr/>
          </p:nvSpPr>
          <p:spPr bwMode="auto">
            <a:xfrm flipH="1">
              <a:off x="2430" y="2038"/>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1" name="Text Box 24">
              <a:extLst>
                <a:ext uri="{FF2B5EF4-FFF2-40B4-BE49-F238E27FC236}">
                  <a16:creationId xmlns:a16="http://schemas.microsoft.com/office/drawing/2014/main" id="{EB274E98-7508-9441-B445-9BFA8D56FBF2}"/>
                </a:ext>
              </a:extLst>
            </p:cNvPr>
            <p:cNvSpPr txBox="1">
              <a:spLocks noChangeArrowheads="1"/>
            </p:cNvSpPr>
            <p:nvPr/>
          </p:nvSpPr>
          <p:spPr bwMode="auto">
            <a:xfrm>
              <a:off x="2515" y="2229"/>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grpSp>
      <p:sp>
        <p:nvSpPr>
          <p:cNvPr id="772" name="Line 72">
            <a:extLst>
              <a:ext uri="{FF2B5EF4-FFF2-40B4-BE49-F238E27FC236}">
                <a16:creationId xmlns:a16="http://schemas.microsoft.com/office/drawing/2014/main" id="{47A84A96-E7A3-1843-B72F-6E2E41F4ECFC}"/>
              </a:ext>
            </a:extLst>
          </p:cNvPr>
          <p:cNvSpPr>
            <a:spLocks noChangeShapeType="1"/>
          </p:cNvSpPr>
          <p:nvPr/>
        </p:nvSpPr>
        <p:spPr bwMode="auto">
          <a:xfrm>
            <a:off x="7954962" y="4758529"/>
            <a:ext cx="116522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3" name="Line 73">
            <a:extLst>
              <a:ext uri="{FF2B5EF4-FFF2-40B4-BE49-F238E27FC236}">
                <a16:creationId xmlns:a16="http://schemas.microsoft.com/office/drawing/2014/main" id="{13604104-CB34-D540-BE37-408B7E70081B}"/>
              </a:ext>
            </a:extLst>
          </p:cNvPr>
          <p:cNvSpPr>
            <a:spLocks noChangeShapeType="1"/>
          </p:cNvSpPr>
          <p:nvPr/>
        </p:nvSpPr>
        <p:spPr bwMode="auto">
          <a:xfrm>
            <a:off x="7962899" y="4910929"/>
            <a:ext cx="1165225"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4" name="Text Box 41">
            <a:extLst>
              <a:ext uri="{FF2B5EF4-FFF2-40B4-BE49-F238E27FC236}">
                <a16:creationId xmlns:a16="http://schemas.microsoft.com/office/drawing/2014/main" id="{6AECF13A-63DD-6440-9CEA-60EFAAE2DE1E}"/>
              </a:ext>
            </a:extLst>
          </p:cNvPr>
          <p:cNvSpPr txBox="1">
            <a:spLocks noChangeArrowheads="1"/>
          </p:cNvSpPr>
          <p:nvPr/>
        </p:nvSpPr>
        <p:spPr bwMode="auto">
          <a:xfrm>
            <a:off x="8115299" y="43473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5" name="Text Box 41">
            <a:extLst>
              <a:ext uri="{FF2B5EF4-FFF2-40B4-BE49-F238E27FC236}">
                <a16:creationId xmlns:a16="http://schemas.microsoft.com/office/drawing/2014/main" id="{B1B85AB8-3F48-6B40-9E0F-095E131ACC5D}"/>
              </a:ext>
            </a:extLst>
          </p:cNvPr>
          <p:cNvSpPr txBox="1">
            <a:spLocks noChangeArrowheads="1"/>
          </p:cNvSpPr>
          <p:nvPr/>
        </p:nvSpPr>
        <p:spPr bwMode="auto">
          <a:xfrm>
            <a:off x="8139112" y="48807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6" name="Line 77">
            <a:extLst>
              <a:ext uri="{FF2B5EF4-FFF2-40B4-BE49-F238E27FC236}">
                <a16:creationId xmlns:a16="http://schemas.microsoft.com/office/drawing/2014/main" id="{04740FC7-F24A-9E49-ABD5-CC405E4D6CE3}"/>
              </a:ext>
            </a:extLst>
          </p:cNvPr>
          <p:cNvSpPr>
            <a:spLocks noChangeShapeType="1"/>
          </p:cNvSpPr>
          <p:nvPr/>
        </p:nvSpPr>
        <p:spPr bwMode="auto">
          <a:xfrm>
            <a:off x="4189412" y="3223416"/>
            <a:ext cx="0" cy="663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sp>
        <p:nvSpPr>
          <p:cNvPr id="777" name="Line 78">
            <a:extLst>
              <a:ext uri="{FF2B5EF4-FFF2-40B4-BE49-F238E27FC236}">
                <a16:creationId xmlns:a16="http://schemas.microsoft.com/office/drawing/2014/main" id="{644C7641-7528-D04F-B35B-B86B81EEAE45}"/>
              </a:ext>
            </a:extLst>
          </p:cNvPr>
          <p:cNvSpPr>
            <a:spLocks noChangeShapeType="1"/>
          </p:cNvSpPr>
          <p:nvPr/>
        </p:nvSpPr>
        <p:spPr bwMode="auto">
          <a:xfrm flipH="1">
            <a:off x="8402637" y="4137816"/>
            <a:ext cx="369887"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sp>
        <p:nvSpPr>
          <p:cNvPr id="778" name="Line 79">
            <a:extLst>
              <a:ext uri="{FF2B5EF4-FFF2-40B4-BE49-F238E27FC236}">
                <a16:creationId xmlns:a16="http://schemas.microsoft.com/office/drawing/2014/main" id="{21210937-40A2-D945-A261-60D041388D1E}"/>
              </a:ext>
            </a:extLst>
          </p:cNvPr>
          <p:cNvSpPr>
            <a:spLocks noChangeShapeType="1"/>
          </p:cNvSpPr>
          <p:nvPr/>
        </p:nvSpPr>
        <p:spPr bwMode="auto">
          <a:xfrm flipH="1" flipV="1">
            <a:off x="8432799" y="5083966"/>
            <a:ext cx="369888"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grpSp>
        <p:nvGrpSpPr>
          <p:cNvPr id="779" name="Group 81">
            <a:extLst>
              <a:ext uri="{FF2B5EF4-FFF2-40B4-BE49-F238E27FC236}">
                <a16:creationId xmlns:a16="http://schemas.microsoft.com/office/drawing/2014/main" id="{70E00E57-2D7F-E34A-A62C-8B64AA1FAC60}"/>
              </a:ext>
            </a:extLst>
          </p:cNvPr>
          <p:cNvGrpSpPr>
            <a:grpSpLocks/>
          </p:cNvGrpSpPr>
          <p:nvPr/>
        </p:nvGrpSpPr>
        <p:grpSpPr bwMode="auto">
          <a:xfrm>
            <a:off x="3459162" y="3323429"/>
            <a:ext cx="465137" cy="803275"/>
            <a:chOff x="4140" y="429"/>
            <a:chExt cx="1425" cy="2396"/>
          </a:xfrm>
        </p:grpSpPr>
        <p:sp>
          <p:nvSpPr>
            <p:cNvPr id="780" name="Freeform 82">
              <a:extLst>
                <a:ext uri="{FF2B5EF4-FFF2-40B4-BE49-F238E27FC236}">
                  <a16:creationId xmlns:a16="http://schemas.microsoft.com/office/drawing/2014/main" id="{79E2F9B0-711F-DE4C-965B-924CC303B5A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1" name="Rectangle 83">
              <a:extLst>
                <a:ext uri="{FF2B5EF4-FFF2-40B4-BE49-F238E27FC236}">
                  <a16:creationId xmlns:a16="http://schemas.microsoft.com/office/drawing/2014/main" id="{F06DAE2F-17DE-D941-923C-E70BDCB41B7D}"/>
                </a:ext>
              </a:extLst>
            </p:cNvPr>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2" name="Freeform 84">
              <a:extLst>
                <a:ext uri="{FF2B5EF4-FFF2-40B4-BE49-F238E27FC236}">
                  <a16:creationId xmlns:a16="http://schemas.microsoft.com/office/drawing/2014/main" id="{946A9E21-9E85-934A-A686-0A8D135B290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3" name="Freeform 85">
              <a:extLst>
                <a:ext uri="{FF2B5EF4-FFF2-40B4-BE49-F238E27FC236}">
                  <a16:creationId xmlns:a16="http://schemas.microsoft.com/office/drawing/2014/main" id="{72BE6A9C-0FBC-364A-A7ED-A2A6F01790A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4" name="Rectangle 86">
              <a:extLst>
                <a:ext uri="{FF2B5EF4-FFF2-40B4-BE49-F238E27FC236}">
                  <a16:creationId xmlns:a16="http://schemas.microsoft.com/office/drawing/2014/main" id="{6408A6CA-7347-8E43-98E8-BCFA0438401E}"/>
                </a:ext>
              </a:extLst>
            </p:cNvPr>
            <p:cNvSpPr>
              <a:spLocks noChangeArrowheads="1"/>
            </p:cNvSpPr>
            <p:nvPr/>
          </p:nvSpPr>
          <p:spPr bwMode="auto">
            <a:xfrm>
              <a:off x="4213" y="694"/>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7" name="Group 87">
              <a:extLst>
                <a:ext uri="{FF2B5EF4-FFF2-40B4-BE49-F238E27FC236}">
                  <a16:creationId xmlns:a16="http://schemas.microsoft.com/office/drawing/2014/main" id="{3BB80181-EFB9-654A-9C2B-37611F58AC52}"/>
                </a:ext>
              </a:extLst>
            </p:cNvPr>
            <p:cNvGrpSpPr>
              <a:grpSpLocks/>
            </p:cNvGrpSpPr>
            <p:nvPr/>
          </p:nvGrpSpPr>
          <p:grpSpPr bwMode="auto">
            <a:xfrm>
              <a:off x="4749" y="668"/>
              <a:ext cx="581" cy="145"/>
              <a:chOff x="614" y="2568"/>
              <a:chExt cx="725" cy="139"/>
            </a:xfrm>
          </p:grpSpPr>
          <p:sp>
            <p:nvSpPr>
              <p:cNvPr id="822" name="AutoShape 88">
                <a:extLst>
                  <a:ext uri="{FF2B5EF4-FFF2-40B4-BE49-F238E27FC236}">
                    <a16:creationId xmlns:a16="http://schemas.microsoft.com/office/drawing/2014/main" id="{755E2639-6DC2-B445-8BA7-4A95A040D34D}"/>
                  </a:ext>
                </a:extLst>
              </p:cNvPr>
              <p:cNvSpPr>
                <a:spLocks noChangeArrowheads="1"/>
              </p:cNvSpPr>
              <p:nvPr/>
            </p:nvSpPr>
            <p:spPr bwMode="auto">
              <a:xfrm>
                <a:off x="613" y="2566"/>
                <a:ext cx="728"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4" name="AutoShape 89">
                <a:extLst>
                  <a:ext uri="{FF2B5EF4-FFF2-40B4-BE49-F238E27FC236}">
                    <a16:creationId xmlns:a16="http://schemas.microsoft.com/office/drawing/2014/main" id="{60B2F854-EFB8-E64E-8D27-5F6F8D396A82}"/>
                  </a:ext>
                </a:extLst>
              </p:cNvPr>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88" name="Rectangle 90">
              <a:extLst>
                <a:ext uri="{FF2B5EF4-FFF2-40B4-BE49-F238E27FC236}">
                  <a16:creationId xmlns:a16="http://schemas.microsoft.com/office/drawing/2014/main" id="{57F9C28A-1132-144B-9916-B507ADCEDDF3}"/>
                </a:ext>
              </a:extLst>
            </p:cNvPr>
            <p:cNvSpPr>
              <a:spLocks noChangeArrowheads="1"/>
            </p:cNvSpPr>
            <p:nvPr/>
          </p:nvSpPr>
          <p:spPr bwMode="auto">
            <a:xfrm>
              <a:off x="4223" y="1021"/>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9" name="Group 91">
              <a:extLst>
                <a:ext uri="{FF2B5EF4-FFF2-40B4-BE49-F238E27FC236}">
                  <a16:creationId xmlns:a16="http://schemas.microsoft.com/office/drawing/2014/main" id="{5E2EEB51-C433-4146-9A07-B904C9EFB0AE}"/>
                </a:ext>
              </a:extLst>
            </p:cNvPr>
            <p:cNvGrpSpPr>
              <a:grpSpLocks/>
            </p:cNvGrpSpPr>
            <p:nvPr/>
          </p:nvGrpSpPr>
          <p:grpSpPr bwMode="auto">
            <a:xfrm>
              <a:off x="4747" y="994"/>
              <a:ext cx="581" cy="134"/>
              <a:chOff x="614" y="2568"/>
              <a:chExt cx="725" cy="139"/>
            </a:xfrm>
          </p:grpSpPr>
          <p:sp>
            <p:nvSpPr>
              <p:cNvPr id="820" name="AutoShape 92">
                <a:extLst>
                  <a:ext uri="{FF2B5EF4-FFF2-40B4-BE49-F238E27FC236}">
                    <a16:creationId xmlns:a16="http://schemas.microsoft.com/office/drawing/2014/main" id="{3A27EE24-9EA3-5849-AF8B-3DE9ED4D01A9}"/>
                  </a:ext>
                </a:extLst>
              </p:cNvPr>
              <p:cNvSpPr>
                <a:spLocks noChangeArrowheads="1"/>
              </p:cNvSpPr>
              <p:nvPr/>
            </p:nvSpPr>
            <p:spPr bwMode="auto">
              <a:xfrm>
                <a:off x="615" y="2566"/>
                <a:ext cx="722"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1" name="AutoShape 93">
                <a:extLst>
                  <a:ext uri="{FF2B5EF4-FFF2-40B4-BE49-F238E27FC236}">
                    <a16:creationId xmlns:a16="http://schemas.microsoft.com/office/drawing/2014/main" id="{6AFF8567-F6C4-0747-BA7C-1662595446F1}"/>
                  </a:ext>
                </a:extLst>
              </p:cNvPr>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0" name="Rectangle 94">
              <a:extLst>
                <a:ext uri="{FF2B5EF4-FFF2-40B4-BE49-F238E27FC236}">
                  <a16:creationId xmlns:a16="http://schemas.microsoft.com/office/drawing/2014/main" id="{481071F4-7660-1F49-867C-3C721C3F028A}"/>
                </a:ext>
              </a:extLst>
            </p:cNvPr>
            <p:cNvSpPr>
              <a:spLocks noChangeArrowheads="1"/>
            </p:cNvSpPr>
            <p:nvPr/>
          </p:nvSpPr>
          <p:spPr bwMode="auto">
            <a:xfrm>
              <a:off x="4218" y="1357"/>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1" name="Rectangle 95">
              <a:extLst>
                <a:ext uri="{FF2B5EF4-FFF2-40B4-BE49-F238E27FC236}">
                  <a16:creationId xmlns:a16="http://schemas.microsoft.com/office/drawing/2014/main" id="{F9E573B0-F1E0-0244-84F0-5D9DC86D8E1B}"/>
                </a:ext>
              </a:extLst>
            </p:cNvPr>
            <p:cNvSpPr>
              <a:spLocks noChangeArrowheads="1"/>
            </p:cNvSpPr>
            <p:nvPr/>
          </p:nvSpPr>
          <p:spPr bwMode="auto">
            <a:xfrm>
              <a:off x="4228" y="1655"/>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3" name="Group 96">
              <a:extLst>
                <a:ext uri="{FF2B5EF4-FFF2-40B4-BE49-F238E27FC236}">
                  <a16:creationId xmlns:a16="http://schemas.microsoft.com/office/drawing/2014/main" id="{60F43234-7837-E047-B8D9-B93960C93F0B}"/>
                </a:ext>
              </a:extLst>
            </p:cNvPr>
            <p:cNvGrpSpPr>
              <a:grpSpLocks/>
            </p:cNvGrpSpPr>
            <p:nvPr/>
          </p:nvGrpSpPr>
          <p:grpSpPr bwMode="auto">
            <a:xfrm>
              <a:off x="4735" y="1627"/>
              <a:ext cx="582" cy="151"/>
              <a:chOff x="614" y="2568"/>
              <a:chExt cx="725" cy="139"/>
            </a:xfrm>
          </p:grpSpPr>
          <p:sp>
            <p:nvSpPr>
              <p:cNvPr id="815" name="AutoShape 97">
                <a:extLst>
                  <a:ext uri="{FF2B5EF4-FFF2-40B4-BE49-F238E27FC236}">
                    <a16:creationId xmlns:a16="http://schemas.microsoft.com/office/drawing/2014/main" id="{AA061C9E-39EE-B14D-A8E3-104E2701398E}"/>
                  </a:ext>
                </a:extLst>
              </p:cNvPr>
              <p:cNvSpPr>
                <a:spLocks noChangeArrowheads="1"/>
              </p:cNvSpPr>
              <p:nvPr/>
            </p:nvSpPr>
            <p:spPr bwMode="auto">
              <a:xfrm>
                <a:off x="612" y="2568"/>
                <a:ext cx="727"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7" name="AutoShape 98">
                <a:extLst>
                  <a:ext uri="{FF2B5EF4-FFF2-40B4-BE49-F238E27FC236}">
                    <a16:creationId xmlns:a16="http://schemas.microsoft.com/office/drawing/2014/main" id="{12C304B6-6E69-644F-91BB-9F1C86D1DB78}"/>
                  </a:ext>
                </a:extLst>
              </p:cNvPr>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4" name="Freeform 99">
              <a:extLst>
                <a:ext uri="{FF2B5EF4-FFF2-40B4-BE49-F238E27FC236}">
                  <a16:creationId xmlns:a16="http://schemas.microsoft.com/office/drawing/2014/main" id="{D5358657-0340-9248-AA9C-2F41E4340AA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6" name="Group 100">
              <a:extLst>
                <a:ext uri="{FF2B5EF4-FFF2-40B4-BE49-F238E27FC236}">
                  <a16:creationId xmlns:a16="http://schemas.microsoft.com/office/drawing/2014/main" id="{87CDCAD0-C1B4-8646-B58D-6CD9FF243261}"/>
                </a:ext>
              </a:extLst>
            </p:cNvPr>
            <p:cNvGrpSpPr>
              <a:grpSpLocks/>
            </p:cNvGrpSpPr>
            <p:nvPr/>
          </p:nvGrpSpPr>
          <p:grpSpPr bwMode="auto">
            <a:xfrm>
              <a:off x="4739" y="1327"/>
              <a:ext cx="582" cy="139"/>
              <a:chOff x="614" y="2568"/>
              <a:chExt cx="725" cy="139"/>
            </a:xfrm>
          </p:grpSpPr>
          <p:sp>
            <p:nvSpPr>
              <p:cNvPr id="812" name="AutoShape 101">
                <a:extLst>
                  <a:ext uri="{FF2B5EF4-FFF2-40B4-BE49-F238E27FC236}">
                    <a16:creationId xmlns:a16="http://schemas.microsoft.com/office/drawing/2014/main" id="{53F473DF-D46D-0345-9F7F-49F5BE50C97A}"/>
                  </a:ext>
                </a:extLst>
              </p:cNvPr>
              <p:cNvSpPr>
                <a:spLocks noChangeArrowheads="1"/>
              </p:cNvSpPr>
              <p:nvPr/>
            </p:nvSpPr>
            <p:spPr bwMode="auto">
              <a:xfrm>
                <a:off x="613" y="2570"/>
                <a:ext cx="727"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4" name="AutoShape 102">
                <a:extLst>
                  <a:ext uri="{FF2B5EF4-FFF2-40B4-BE49-F238E27FC236}">
                    <a16:creationId xmlns:a16="http://schemas.microsoft.com/office/drawing/2014/main" id="{EF047A49-61C2-3A41-8A53-6F24E9E5C014}"/>
                  </a:ext>
                </a:extLst>
              </p:cNvPr>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7" name="Rectangle 103">
              <a:extLst>
                <a:ext uri="{FF2B5EF4-FFF2-40B4-BE49-F238E27FC236}">
                  <a16:creationId xmlns:a16="http://schemas.microsoft.com/office/drawing/2014/main" id="{0DC41427-3FCF-3949-97B5-7D608D26FCB5}"/>
                </a:ext>
              </a:extLst>
            </p:cNvPr>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8" name="Freeform 104">
              <a:extLst>
                <a:ext uri="{FF2B5EF4-FFF2-40B4-BE49-F238E27FC236}">
                  <a16:creationId xmlns:a16="http://schemas.microsoft.com/office/drawing/2014/main" id="{8F8A38B2-57F8-E945-BFD5-DF65BDBFA8B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9" name="Freeform 105">
              <a:extLst>
                <a:ext uri="{FF2B5EF4-FFF2-40B4-BE49-F238E27FC236}">
                  <a16:creationId xmlns:a16="http://schemas.microsoft.com/office/drawing/2014/main" id="{0F08B7AC-3180-754D-94CE-9FA5F6748B0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1" name="Oval 106">
              <a:extLst>
                <a:ext uri="{FF2B5EF4-FFF2-40B4-BE49-F238E27FC236}">
                  <a16:creationId xmlns:a16="http://schemas.microsoft.com/office/drawing/2014/main" id="{C5F7D344-4D6F-D646-8C93-A97BAB8C49A2}"/>
                </a:ext>
              </a:extLst>
            </p:cNvPr>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2" name="Freeform 107">
              <a:extLst>
                <a:ext uri="{FF2B5EF4-FFF2-40B4-BE49-F238E27FC236}">
                  <a16:creationId xmlns:a16="http://schemas.microsoft.com/office/drawing/2014/main" id="{BE829AA4-D020-7348-B510-9FB2A8536A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4" name="AutoShape 108">
              <a:extLst>
                <a:ext uri="{FF2B5EF4-FFF2-40B4-BE49-F238E27FC236}">
                  <a16:creationId xmlns:a16="http://schemas.microsoft.com/office/drawing/2014/main" id="{35AAD988-1211-1E40-91C0-3937CD2ECC6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5" name="AutoShape 109">
              <a:extLst>
                <a:ext uri="{FF2B5EF4-FFF2-40B4-BE49-F238E27FC236}">
                  <a16:creationId xmlns:a16="http://schemas.microsoft.com/office/drawing/2014/main" id="{4305931D-5D5C-9D4F-AAD7-AB64D64AD994}"/>
                </a:ext>
              </a:extLst>
            </p:cNvPr>
            <p:cNvSpPr>
              <a:spLocks noChangeArrowheads="1"/>
            </p:cNvSpPr>
            <p:nvPr/>
          </p:nvSpPr>
          <p:spPr bwMode="auto">
            <a:xfrm>
              <a:off x="4208" y="2711"/>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6" name="Oval 110">
              <a:extLst>
                <a:ext uri="{FF2B5EF4-FFF2-40B4-BE49-F238E27FC236}">
                  <a16:creationId xmlns:a16="http://schemas.microsoft.com/office/drawing/2014/main" id="{83363F10-1097-A54D-ADAB-24C8B3E21A0B}"/>
                </a:ext>
              </a:extLst>
            </p:cNvPr>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7" name="Oval 111">
              <a:extLst>
                <a:ext uri="{FF2B5EF4-FFF2-40B4-BE49-F238E27FC236}">
                  <a16:creationId xmlns:a16="http://schemas.microsoft.com/office/drawing/2014/main" id="{B44F4B51-7681-9C40-9F0A-A4B645261271}"/>
                </a:ext>
              </a:extLst>
            </p:cNvPr>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09" name="Oval 112">
              <a:extLst>
                <a:ext uri="{FF2B5EF4-FFF2-40B4-BE49-F238E27FC236}">
                  <a16:creationId xmlns:a16="http://schemas.microsoft.com/office/drawing/2014/main" id="{5582586B-92B3-3A4A-8CAC-5102119501E2}"/>
                </a:ext>
              </a:extLst>
            </p:cNvPr>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0" name="Rectangle 113">
              <a:extLst>
                <a:ext uri="{FF2B5EF4-FFF2-40B4-BE49-F238E27FC236}">
                  <a16:creationId xmlns:a16="http://schemas.microsoft.com/office/drawing/2014/main" id="{5238CEC3-5101-4E45-98C3-C884DC6204FE}"/>
                </a:ext>
              </a:extLst>
            </p:cNvPr>
            <p:cNvSpPr>
              <a:spLocks noChangeArrowheads="1"/>
            </p:cNvSpPr>
            <p:nvPr/>
          </p:nvSpPr>
          <p:spPr bwMode="auto">
            <a:xfrm>
              <a:off x="5064" y="1835"/>
              <a:ext cx="83"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26" name="Group 114">
            <a:extLst>
              <a:ext uri="{FF2B5EF4-FFF2-40B4-BE49-F238E27FC236}">
                <a16:creationId xmlns:a16="http://schemas.microsoft.com/office/drawing/2014/main" id="{CE9E5FE1-98E9-5B4B-A4A4-DFCEF9DD2F2A}"/>
              </a:ext>
            </a:extLst>
          </p:cNvPr>
          <p:cNvGrpSpPr>
            <a:grpSpLocks/>
          </p:cNvGrpSpPr>
          <p:nvPr/>
        </p:nvGrpSpPr>
        <p:grpSpPr bwMode="auto">
          <a:xfrm>
            <a:off x="2368549" y="4626766"/>
            <a:ext cx="925513" cy="795338"/>
            <a:chOff x="-44" y="1473"/>
            <a:chExt cx="981" cy="1105"/>
          </a:xfrm>
        </p:grpSpPr>
        <p:pic>
          <p:nvPicPr>
            <p:cNvPr id="828" name="Picture 115" descr="desktop_computer_stylized_medium">
              <a:extLst>
                <a:ext uri="{FF2B5EF4-FFF2-40B4-BE49-F238E27FC236}">
                  <a16:creationId xmlns:a16="http://schemas.microsoft.com/office/drawing/2014/main" id="{EA6E5654-65B1-E143-93FC-22FF8A007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 name="Freeform 116">
              <a:extLst>
                <a:ext uri="{FF2B5EF4-FFF2-40B4-BE49-F238E27FC236}">
                  <a16:creationId xmlns:a16="http://schemas.microsoft.com/office/drawing/2014/main" id="{2A3D29B4-8BC4-A546-9C7A-F25B946004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1" name="Group 117">
            <a:extLst>
              <a:ext uri="{FF2B5EF4-FFF2-40B4-BE49-F238E27FC236}">
                <a16:creationId xmlns:a16="http://schemas.microsoft.com/office/drawing/2014/main" id="{9E284045-6147-7B47-BC5C-5CC7FF81FE0A}"/>
              </a:ext>
            </a:extLst>
          </p:cNvPr>
          <p:cNvGrpSpPr>
            <a:grpSpLocks/>
          </p:cNvGrpSpPr>
          <p:nvPr/>
        </p:nvGrpSpPr>
        <p:grpSpPr bwMode="auto">
          <a:xfrm>
            <a:off x="5589587" y="2807491"/>
            <a:ext cx="925512" cy="795338"/>
            <a:chOff x="-44" y="1473"/>
            <a:chExt cx="981" cy="1105"/>
          </a:xfrm>
        </p:grpSpPr>
        <p:pic>
          <p:nvPicPr>
            <p:cNvPr id="832" name="Picture 118" descr="desktop_computer_stylized_medium">
              <a:extLst>
                <a:ext uri="{FF2B5EF4-FFF2-40B4-BE49-F238E27FC236}">
                  <a16:creationId xmlns:a16="http://schemas.microsoft.com/office/drawing/2014/main" id="{ED57643D-213A-0D48-ACB2-47375B1F6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 name="Freeform 119">
              <a:extLst>
                <a:ext uri="{FF2B5EF4-FFF2-40B4-BE49-F238E27FC236}">
                  <a16:creationId xmlns:a16="http://schemas.microsoft.com/office/drawing/2014/main" id="{C945A6F0-C64A-034A-808B-026CA37D34A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4" name="Group 120">
            <a:extLst>
              <a:ext uri="{FF2B5EF4-FFF2-40B4-BE49-F238E27FC236}">
                <a16:creationId xmlns:a16="http://schemas.microsoft.com/office/drawing/2014/main" id="{DC1F1924-84C9-2D4F-BED7-1D7A99AAAF5D}"/>
              </a:ext>
            </a:extLst>
          </p:cNvPr>
          <p:cNvGrpSpPr>
            <a:grpSpLocks/>
          </p:cNvGrpSpPr>
          <p:nvPr/>
        </p:nvGrpSpPr>
        <p:grpSpPr bwMode="auto">
          <a:xfrm>
            <a:off x="6634162" y="2948779"/>
            <a:ext cx="925512" cy="795337"/>
            <a:chOff x="-44" y="1473"/>
            <a:chExt cx="981" cy="1105"/>
          </a:xfrm>
        </p:grpSpPr>
        <p:pic>
          <p:nvPicPr>
            <p:cNvPr id="835" name="Picture 121" descr="desktop_computer_stylized_medium">
              <a:extLst>
                <a:ext uri="{FF2B5EF4-FFF2-40B4-BE49-F238E27FC236}">
                  <a16:creationId xmlns:a16="http://schemas.microsoft.com/office/drawing/2014/main" id="{5CB3D6E4-1267-BA47-946E-11A72D2BB2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 name="Freeform 122">
              <a:extLst>
                <a:ext uri="{FF2B5EF4-FFF2-40B4-BE49-F238E27FC236}">
                  <a16:creationId xmlns:a16="http://schemas.microsoft.com/office/drawing/2014/main" id="{0260D56A-2D23-4B40-82DB-9E620FF6E88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7" name="Group 123">
            <a:extLst>
              <a:ext uri="{FF2B5EF4-FFF2-40B4-BE49-F238E27FC236}">
                <a16:creationId xmlns:a16="http://schemas.microsoft.com/office/drawing/2014/main" id="{7F9A075B-9EA6-8048-A759-51935B47F745}"/>
              </a:ext>
            </a:extLst>
          </p:cNvPr>
          <p:cNvGrpSpPr>
            <a:grpSpLocks/>
          </p:cNvGrpSpPr>
          <p:nvPr/>
        </p:nvGrpSpPr>
        <p:grpSpPr bwMode="auto">
          <a:xfrm flipH="1">
            <a:off x="9104312" y="4396579"/>
            <a:ext cx="925512" cy="795337"/>
            <a:chOff x="-44" y="1473"/>
            <a:chExt cx="981" cy="1105"/>
          </a:xfrm>
        </p:grpSpPr>
        <p:pic>
          <p:nvPicPr>
            <p:cNvPr id="838" name="Picture 124" descr="desktop_computer_stylized_medium">
              <a:extLst>
                <a:ext uri="{FF2B5EF4-FFF2-40B4-BE49-F238E27FC236}">
                  <a16:creationId xmlns:a16="http://schemas.microsoft.com/office/drawing/2014/main" id="{BECC09C1-57D5-7847-8F83-B0BFE5CF6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125">
              <a:extLst>
                <a:ext uri="{FF2B5EF4-FFF2-40B4-BE49-F238E27FC236}">
                  <a16:creationId xmlns:a16="http://schemas.microsoft.com/office/drawing/2014/main" id="{7D172349-8EB7-C043-850F-2ACA8BB1C8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33318179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a:t>Introduction: 1-</a:t>
            </a:r>
            <a:fld id="{C4204591-24BD-A542-B9D5-F8D8A88D2FEE}" type="slidenum">
              <a:rPr lang="en-US" smtClean="0"/>
              <a:pPr/>
              <a:t>83</a:t>
            </a:fld>
            <a:endParaRPr lang="en-US"/>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File distribution time: client-server</a:t>
            </a:r>
            <a:endParaRPr lang="en-US" sz="440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545123" y="1309462"/>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a:solidFill>
                  <a:srgbClr val="CC0000"/>
                </a:solidFill>
                <a:ea typeface="ＭＳ Ｐゴシック" panose="020B0600070205080204" pitchFamily="34" charset="-128"/>
              </a:rPr>
              <a:t>server transmission: </a:t>
            </a:r>
            <a:r>
              <a:rPr lang="en-US" altLang="en-US">
                <a:ea typeface="ＭＳ Ｐゴシック" panose="020B0600070205080204" pitchFamily="34" charset="-128"/>
              </a:rPr>
              <a:t>must</a:t>
            </a:r>
            <a:r>
              <a:rPr lang="en-US" altLang="en-US" i="1">
                <a:solidFill>
                  <a:srgbClr val="CC0000"/>
                </a:solidFill>
                <a:ea typeface="ＭＳ Ｐゴシック" panose="020B0600070205080204" pitchFamily="34" charset="-128"/>
              </a:rPr>
              <a:t> </a:t>
            </a:r>
            <a:r>
              <a:rPr lang="en-US" altLang="en-US">
                <a:ea typeface="ＭＳ Ｐゴシック" panose="020B0600070205080204" pitchFamily="34" charset="-128"/>
              </a:rPr>
              <a:t>sequentially send (upload) </a:t>
            </a:r>
            <a:r>
              <a:rPr lang="en-US" altLang="en-US" i="1">
                <a:ea typeface="ＭＳ Ｐゴシック" panose="020B0600070205080204" pitchFamily="34" charset="-128"/>
              </a:rPr>
              <a:t>N </a:t>
            </a:r>
            <a:r>
              <a:rPr lang="en-US" altLang="en-US">
                <a:ea typeface="ＭＳ Ｐゴシック" panose="020B0600070205080204" pitchFamily="34" charset="-128"/>
              </a:rPr>
              <a:t>file</a:t>
            </a:r>
            <a:r>
              <a:rPr lang="en-US" altLang="en-US" i="1">
                <a:ea typeface="ＭＳ Ｐゴシック" panose="020B0600070205080204" pitchFamily="34" charset="-128"/>
              </a:rPr>
              <a:t> </a:t>
            </a:r>
            <a:r>
              <a:rPr lang="en-US" altLang="en-US">
                <a:ea typeface="ＭＳ Ｐゴシック" panose="020B0600070205080204" pitchFamily="34" charset="-128"/>
              </a:rPr>
              <a:t>copies:</a:t>
            </a:r>
          </a:p>
          <a:p>
            <a:pPr lvl="1">
              <a:lnSpc>
                <a:spcPct val="100000"/>
              </a:lnSpc>
            </a:pPr>
            <a:r>
              <a:rPr lang="en-US" altLang="en-US">
                <a:ea typeface="ＭＳ Ｐゴシック" panose="020B0600070205080204" pitchFamily="34" charset="-128"/>
              </a:rPr>
              <a:t>time to send one copy: </a:t>
            </a:r>
            <a:r>
              <a:rPr lang="en-US" altLang="en-US" i="1">
                <a:ea typeface="ＭＳ Ｐゴシック" panose="020B0600070205080204" pitchFamily="34" charset="-128"/>
              </a:rPr>
              <a:t>F/u</a:t>
            </a:r>
            <a:r>
              <a:rPr lang="en-US" altLang="en-US" i="1" baseline="-25000">
                <a:ea typeface="ＭＳ Ｐゴシック" panose="020B0600070205080204" pitchFamily="34" charset="-128"/>
              </a:rPr>
              <a:t>s </a:t>
            </a:r>
            <a:endParaRPr lang="en-US" altLang="en-US">
              <a:ea typeface="ＭＳ Ｐゴシック" panose="020B0600070205080204" pitchFamily="34" charset="-128"/>
            </a:endParaRPr>
          </a:p>
          <a:p>
            <a:pPr lvl="1">
              <a:lnSpc>
                <a:spcPct val="100000"/>
              </a:lnSpc>
            </a:pPr>
            <a:r>
              <a:rPr lang="en-US" altLang="en-US">
                <a:ea typeface="ＭＳ Ｐゴシック" panose="020B0600070205080204" pitchFamily="34" charset="-128"/>
              </a:rPr>
              <a:t>time to send </a:t>
            </a:r>
            <a:r>
              <a:rPr lang="en-US" altLang="en-US" i="1">
                <a:ea typeface="ＭＳ Ｐゴシック" panose="020B0600070205080204" pitchFamily="34" charset="-128"/>
              </a:rPr>
              <a:t>N</a:t>
            </a:r>
            <a:r>
              <a:rPr lang="en-US" altLang="en-US">
                <a:ea typeface="ＭＳ Ｐゴシック" panose="020B0600070205080204" pitchFamily="34" charset="-128"/>
              </a:rPr>
              <a:t> copies: </a:t>
            </a:r>
            <a:r>
              <a:rPr lang="en-US" altLang="en-US" i="1">
                <a:ea typeface="ＭＳ Ｐゴシック" panose="020B0600070205080204" pitchFamily="34" charset="-128"/>
              </a:rPr>
              <a:t>NF/u</a:t>
            </a:r>
            <a:r>
              <a:rPr lang="en-US" altLang="en-US" i="1" baseline="-25000">
                <a:ea typeface="ＭＳ Ｐゴシック" panose="020B0600070205080204" pitchFamily="34" charset="-128"/>
              </a:rPr>
              <a:t>s</a:t>
            </a:r>
            <a:endParaRPr lang="en-US" altLang="en-US">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649899" y="3219848"/>
            <a:ext cx="5773736"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a:solidFill>
                  <a:srgbClr val="CC0000"/>
                </a:solidFill>
                <a:latin typeface="+mn-lt"/>
              </a:rPr>
              <a:t>client: </a:t>
            </a:r>
            <a:r>
              <a:rPr lang="en-US" altLang="en-US" sz="280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i="1" err="1">
                <a:latin typeface="+mn-lt"/>
              </a:rPr>
              <a:t>d</a:t>
            </a:r>
            <a:r>
              <a:rPr lang="en-US" altLang="en-US" sz="2400" i="1" baseline="-25000" err="1">
                <a:latin typeface="+mn-lt"/>
              </a:rPr>
              <a:t>mi</a:t>
            </a:r>
            <a:r>
              <a:rPr lang="en-US" altLang="en-US" sz="2400" baseline="-25000" err="1">
                <a:latin typeface="+mn-lt"/>
              </a:rPr>
              <a:t>n</a:t>
            </a:r>
            <a:r>
              <a:rPr lang="en-US" altLang="en-US" sz="2400">
                <a:latin typeface="+mn-lt"/>
              </a:rPr>
              <a:t> = min client download rate</a:t>
            </a:r>
          </a:p>
          <a:p>
            <a:pPr lvl="1">
              <a:lnSpc>
                <a:spcPct val="99000"/>
              </a:lnSpc>
              <a:buClr>
                <a:srgbClr val="000099"/>
              </a:buClr>
              <a:buSzTx/>
              <a:buFont typeface="Arial" panose="020B0604020202020204" pitchFamily="34" charset="0"/>
              <a:buChar char="•"/>
            </a:pPr>
            <a:r>
              <a:rPr lang="en-US" altLang="en-US" sz="2400">
                <a:latin typeface="+mn-lt"/>
              </a:rPr>
              <a:t>min client download time: </a:t>
            </a:r>
            <a:r>
              <a:rPr lang="en-US" altLang="en-US" sz="2400" i="1">
                <a:latin typeface="+mn-lt"/>
              </a:rPr>
              <a:t>F/</a:t>
            </a:r>
            <a:r>
              <a:rPr lang="en-US" altLang="en-US" sz="2400" i="1" err="1">
                <a:latin typeface="+mn-lt"/>
              </a:rPr>
              <a:t>d</a:t>
            </a:r>
            <a:r>
              <a:rPr lang="en-US" altLang="en-US" sz="2400" i="1" baseline="-25000" err="1">
                <a:latin typeface="+mn-lt"/>
              </a:rPr>
              <a:t>min</a:t>
            </a:r>
            <a:r>
              <a:rPr lang="en-US" altLang="en-US" sz="2400" i="1">
                <a:solidFill>
                  <a:srgbClr val="CC0000"/>
                </a:solidFill>
                <a:latin typeface="+mn-lt"/>
              </a:rPr>
              <a:t> </a:t>
            </a:r>
            <a:endParaRPr lang="en-US" altLang="en-US" sz="2400" i="1">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6796266" y="1727769"/>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a:solidFill>
                    <a:schemeClr val="bg1"/>
                  </a:solidFill>
                  <a:latin typeface="+mn-lt"/>
                </a:rPr>
                <a:t>network</a:t>
              </a:r>
              <a:endParaRPr lang="en-US" altLang="en-US" sz="180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d</a:t>
              </a:r>
              <a:r>
                <a:rPr lang="en-US" altLang="en-US" sz="180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a:latin typeface="+mn-lt"/>
                </a:rPr>
                <a:t>F</a:t>
              </a:r>
              <a:endParaRPr lang="en-US" altLang="en-US" sz="16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sp>
        <p:nvSpPr>
          <p:cNvPr id="145" name="Line 53">
            <a:extLst>
              <a:ext uri="{FF2B5EF4-FFF2-40B4-BE49-F238E27FC236}">
                <a16:creationId xmlns:a16="http://schemas.microsoft.com/office/drawing/2014/main" id="{5B4F3401-24CB-7648-BD89-1A7CFF53418C}"/>
              </a:ext>
            </a:extLst>
          </p:cNvPr>
          <p:cNvSpPr>
            <a:spLocks noChangeShapeType="1"/>
          </p:cNvSpPr>
          <p:nvPr/>
        </p:nvSpPr>
        <p:spPr bwMode="auto">
          <a:xfrm flipV="1">
            <a:off x="7346884" y="5742831"/>
            <a:ext cx="430213" cy="69215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46" name="Text Box 54">
            <a:extLst>
              <a:ext uri="{FF2B5EF4-FFF2-40B4-BE49-F238E27FC236}">
                <a16:creationId xmlns:a16="http://schemas.microsoft.com/office/drawing/2014/main" id="{5BD0C7E9-770D-0B41-BE6E-3ADF84797818}"/>
              </a:ext>
            </a:extLst>
          </p:cNvPr>
          <p:cNvSpPr txBox="1">
            <a:spLocks noChangeArrowheads="1"/>
          </p:cNvSpPr>
          <p:nvPr/>
        </p:nvSpPr>
        <p:spPr bwMode="auto">
          <a:xfrm>
            <a:off x="4493784" y="6271469"/>
            <a:ext cx="2905732"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a:latin typeface="+mn-lt"/>
              </a:rPr>
              <a:t>increases linearly in N</a:t>
            </a:r>
          </a:p>
        </p:txBody>
      </p:sp>
      <p:sp>
        <p:nvSpPr>
          <p:cNvPr id="147" name="Text Box 51">
            <a:extLst>
              <a:ext uri="{FF2B5EF4-FFF2-40B4-BE49-F238E27FC236}">
                <a16:creationId xmlns:a16="http://schemas.microsoft.com/office/drawing/2014/main" id="{49B83A0D-0FBE-7E43-85D0-C80B2E74DD2A}"/>
              </a:ext>
            </a:extLst>
          </p:cNvPr>
          <p:cNvSpPr txBox="1">
            <a:spLocks noChangeArrowheads="1"/>
          </p:cNvSpPr>
          <p:nvPr/>
        </p:nvSpPr>
        <p:spPr bwMode="auto">
          <a:xfrm>
            <a:off x="2736226" y="5036394"/>
            <a:ext cx="3049233" cy="1036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2400" i="1">
                <a:latin typeface="+mn-lt"/>
              </a:rPr>
              <a:t>time to  distribute F </a:t>
            </a:r>
          </a:p>
          <a:p>
            <a:pPr algn="r">
              <a:lnSpc>
                <a:spcPct val="80000"/>
              </a:lnSpc>
            </a:pPr>
            <a:r>
              <a:rPr lang="en-US" altLang="en-US" sz="2400" i="1">
                <a:latin typeface="+mn-lt"/>
              </a:rPr>
              <a:t>to N clients using </a:t>
            </a:r>
          </a:p>
          <a:p>
            <a:pPr algn="r">
              <a:lnSpc>
                <a:spcPct val="80000"/>
              </a:lnSpc>
            </a:pPr>
            <a:r>
              <a:rPr lang="en-US" altLang="en-US" sz="2400" i="1">
                <a:latin typeface="+mn-lt"/>
              </a:rPr>
              <a:t>client-server approach</a:t>
            </a:r>
            <a:r>
              <a:rPr lang="en-US" altLang="en-US" sz="2800">
                <a:latin typeface="+mn-lt"/>
              </a:rPr>
              <a:t> </a:t>
            </a:r>
            <a:endParaRPr lang="en-US" altLang="en-US" sz="3200">
              <a:latin typeface="+mn-lt"/>
            </a:endParaRPr>
          </a:p>
        </p:txBody>
      </p:sp>
      <p:sp>
        <p:nvSpPr>
          <p:cNvPr id="148" name="Rectangle 55">
            <a:extLst>
              <a:ext uri="{FF2B5EF4-FFF2-40B4-BE49-F238E27FC236}">
                <a16:creationId xmlns:a16="http://schemas.microsoft.com/office/drawing/2014/main" id="{01D3C4E1-DA80-A24C-A094-D590BCC34655}"/>
              </a:ext>
            </a:extLst>
          </p:cNvPr>
          <p:cNvSpPr>
            <a:spLocks noChangeArrowheads="1"/>
          </p:cNvSpPr>
          <p:nvPr/>
        </p:nvSpPr>
        <p:spPr bwMode="auto">
          <a:xfrm>
            <a:off x="2518348" y="4964956"/>
            <a:ext cx="7421599" cy="12350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49" name="Text Box 96">
            <a:extLst>
              <a:ext uri="{FF2B5EF4-FFF2-40B4-BE49-F238E27FC236}">
                <a16:creationId xmlns:a16="http://schemas.microsoft.com/office/drawing/2014/main" id="{11EFB657-3D70-CB41-8FB4-5E358070DDC4}"/>
              </a:ext>
            </a:extLst>
          </p:cNvPr>
          <p:cNvSpPr txBox="1">
            <a:spLocks noChangeArrowheads="1"/>
          </p:cNvSpPr>
          <p:nvPr/>
        </p:nvSpPr>
        <p:spPr bwMode="auto">
          <a:xfrm>
            <a:off x="5696559" y="5279281"/>
            <a:ext cx="434369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a:latin typeface="+mn-lt"/>
              </a:rPr>
              <a:t> D</a:t>
            </a:r>
            <a:r>
              <a:rPr lang="en-US" altLang="en-US" sz="3200" i="1" baseline="-25000">
                <a:latin typeface="+mn-lt"/>
              </a:rPr>
              <a:t>c-s</a:t>
            </a:r>
            <a:r>
              <a:rPr lang="en-US" altLang="en-US" sz="3200" i="1">
                <a:latin typeface="+mn-lt"/>
              </a:rPr>
              <a:t> &gt; max{NF/u</a:t>
            </a:r>
            <a:r>
              <a:rPr lang="en-US" altLang="en-US" sz="3200" i="1" baseline="-25000">
                <a:latin typeface="+mn-lt"/>
              </a:rPr>
              <a:t>s,</a:t>
            </a:r>
            <a:r>
              <a:rPr lang="en-US" altLang="en-US" sz="3200" i="1">
                <a:latin typeface="+mn-lt"/>
              </a:rPr>
              <a:t>,F/d</a:t>
            </a:r>
            <a:r>
              <a:rPr lang="en-US" altLang="en-US" sz="3200" i="1" baseline="-25000">
                <a:latin typeface="+mn-lt"/>
              </a:rPr>
              <a:t>min</a:t>
            </a:r>
            <a:r>
              <a:rPr lang="en-US" altLang="en-US" sz="3200" i="1">
                <a:latin typeface="+mn-lt"/>
              </a:rPr>
              <a:t>}</a:t>
            </a:r>
            <a:r>
              <a:rPr lang="en-US" altLang="en-US" sz="3200" i="1">
                <a:solidFill>
                  <a:srgbClr val="CC0000"/>
                </a:solidFill>
                <a:latin typeface="+mn-lt"/>
              </a:rPr>
              <a:t> </a:t>
            </a:r>
          </a:p>
        </p:txBody>
      </p:sp>
      <p:sp>
        <p:nvSpPr>
          <p:cNvPr id="150" name="Line 120">
            <a:extLst>
              <a:ext uri="{FF2B5EF4-FFF2-40B4-BE49-F238E27FC236}">
                <a16:creationId xmlns:a16="http://schemas.microsoft.com/office/drawing/2014/main" id="{804EF034-3125-A746-B994-CD76FEE71CF1}"/>
              </a:ext>
            </a:extLst>
          </p:cNvPr>
          <p:cNvSpPr>
            <a:spLocks noChangeShapeType="1"/>
          </p:cNvSpPr>
          <p:nvPr/>
        </p:nvSpPr>
        <p:spPr bwMode="auto">
          <a:xfrm>
            <a:off x="6593497" y="5707906"/>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a:p>
        </p:txBody>
      </p:sp>
    </p:spTree>
    <p:extLst>
      <p:ext uri="{BB962C8B-B14F-4D97-AF65-F5344CB8AC3E}">
        <p14:creationId xmlns:p14="http://schemas.microsoft.com/office/powerpoint/2010/main" val="83199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File distribution time: P2P</a:t>
            </a:r>
            <a:endParaRPr lang="en-US" sz="440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755629" y="1323701"/>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a:solidFill>
                  <a:srgbClr val="CC0000"/>
                </a:solidFill>
                <a:ea typeface="ＭＳ Ｐゴシック" panose="020B0600070205080204" pitchFamily="34" charset="-128"/>
              </a:rPr>
              <a:t>server transmission: </a:t>
            </a:r>
            <a:r>
              <a:rPr lang="en-US" altLang="en-US">
                <a:ea typeface="ＭＳ Ｐゴシック" panose="020B0600070205080204" pitchFamily="34" charset="-128"/>
              </a:rPr>
              <a:t>must</a:t>
            </a:r>
            <a:r>
              <a:rPr lang="en-US" altLang="en-US" i="1">
                <a:solidFill>
                  <a:srgbClr val="CC0000"/>
                </a:solidFill>
                <a:ea typeface="ＭＳ Ｐゴシック" panose="020B0600070205080204" pitchFamily="34" charset="-128"/>
              </a:rPr>
              <a:t> </a:t>
            </a:r>
            <a:r>
              <a:rPr lang="en-US" altLang="en-US">
                <a:ea typeface="ＭＳ Ｐゴシック" panose="020B0600070205080204" pitchFamily="34" charset="-128"/>
              </a:rPr>
              <a:t>upload at least one copy:</a:t>
            </a:r>
          </a:p>
          <a:p>
            <a:pPr lvl="1">
              <a:lnSpc>
                <a:spcPct val="100000"/>
              </a:lnSpc>
            </a:pPr>
            <a:r>
              <a:rPr lang="en-US" altLang="en-US">
                <a:ea typeface="ＭＳ Ｐゴシック" panose="020B0600070205080204" pitchFamily="34" charset="-128"/>
              </a:rPr>
              <a:t>time to send one copy: </a:t>
            </a:r>
            <a:r>
              <a:rPr lang="en-US" altLang="en-US" i="1">
                <a:ea typeface="ＭＳ Ｐゴシック" panose="020B0600070205080204" pitchFamily="34" charset="-128"/>
              </a:rPr>
              <a:t>F/u</a:t>
            </a:r>
            <a:r>
              <a:rPr lang="en-US" altLang="en-US" i="1" baseline="-25000">
                <a:ea typeface="ＭＳ Ｐゴシック" panose="020B0600070205080204" pitchFamily="34" charset="-128"/>
              </a:rPr>
              <a:t>s </a:t>
            </a:r>
            <a:endParaRPr lang="en-US" altLang="en-US">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877866" y="2707749"/>
            <a:ext cx="5773736" cy="1209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a:solidFill>
                  <a:srgbClr val="CC0000"/>
                </a:solidFill>
                <a:latin typeface="+mn-lt"/>
              </a:rPr>
              <a:t>client: </a:t>
            </a:r>
            <a:r>
              <a:rPr lang="en-US" altLang="en-US" sz="280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a:latin typeface="+mn-lt"/>
              </a:rPr>
              <a:t>min client download time: </a:t>
            </a:r>
            <a:r>
              <a:rPr lang="en-US" altLang="en-US" sz="2400" i="1">
                <a:latin typeface="+mn-lt"/>
              </a:rPr>
              <a:t>F/</a:t>
            </a:r>
            <a:r>
              <a:rPr lang="en-US" altLang="en-US" sz="2400" i="1" err="1">
                <a:latin typeface="+mn-lt"/>
              </a:rPr>
              <a:t>d</a:t>
            </a:r>
            <a:r>
              <a:rPr lang="en-US" altLang="en-US" sz="2400" i="1" baseline="-25000" err="1">
                <a:latin typeface="+mn-lt"/>
              </a:rPr>
              <a:t>min</a:t>
            </a:r>
            <a:r>
              <a:rPr lang="en-US" altLang="en-US" sz="2400" i="1">
                <a:solidFill>
                  <a:srgbClr val="CC0000"/>
                </a:solidFill>
                <a:latin typeface="+mn-lt"/>
              </a:rPr>
              <a:t> </a:t>
            </a:r>
            <a:endParaRPr lang="en-US" altLang="en-US" sz="2400" i="1">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7006772" y="1790995"/>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a:solidFill>
                    <a:schemeClr val="bg1"/>
                  </a:solidFill>
                  <a:latin typeface="+mn-lt"/>
                </a:rPr>
                <a:t>network</a:t>
              </a:r>
              <a:endParaRPr lang="en-US" altLang="en-US" sz="180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d</a:t>
              </a:r>
              <a:r>
                <a:rPr lang="en-US" altLang="en-US" sz="180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a:latin typeface="+mn-lt"/>
                </a:rPr>
                <a:t>F</a:t>
              </a:r>
              <a:endParaRPr lang="en-US" altLang="en-US" sz="16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sp>
        <p:nvSpPr>
          <p:cNvPr id="74" name="Rectangle 47">
            <a:extLst>
              <a:ext uri="{FF2B5EF4-FFF2-40B4-BE49-F238E27FC236}">
                <a16:creationId xmlns:a16="http://schemas.microsoft.com/office/drawing/2014/main" id="{26E15167-D083-564B-BF0B-913CAA6175CE}"/>
              </a:ext>
            </a:extLst>
          </p:cNvPr>
          <p:cNvSpPr>
            <a:spLocks noChangeArrowheads="1"/>
          </p:cNvSpPr>
          <p:nvPr/>
        </p:nvSpPr>
        <p:spPr bwMode="auto">
          <a:xfrm>
            <a:off x="865984" y="3876829"/>
            <a:ext cx="8524160" cy="125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a:solidFill>
                  <a:srgbClr val="CC0000"/>
                </a:solidFill>
                <a:latin typeface="+mn-lt"/>
              </a:rPr>
              <a:t>clients: </a:t>
            </a:r>
            <a:r>
              <a:rPr lang="en-US" altLang="en-US" sz="2800">
                <a:latin typeface="+mn-lt"/>
              </a:rPr>
              <a:t>as aggregate must download </a:t>
            </a:r>
            <a:r>
              <a:rPr lang="en-US" altLang="en-US" sz="2800" i="1">
                <a:latin typeface="+mn-lt"/>
              </a:rPr>
              <a:t>NF</a:t>
            </a:r>
            <a:r>
              <a:rPr lang="en-US" altLang="en-US" sz="2800">
                <a:latin typeface="+mn-lt"/>
              </a:rPr>
              <a:t> bits</a:t>
            </a:r>
          </a:p>
          <a:p>
            <a:pPr lvl="1">
              <a:lnSpc>
                <a:spcPct val="85000"/>
              </a:lnSpc>
              <a:buClr>
                <a:srgbClr val="000099"/>
              </a:buClr>
              <a:buSzTx/>
              <a:buFont typeface="Arial" panose="020B0604020202020204" pitchFamily="34" charset="0"/>
              <a:buChar char="•"/>
            </a:pPr>
            <a:r>
              <a:rPr lang="en-US" altLang="en-US" sz="2400">
                <a:latin typeface="+mn-lt"/>
              </a:rPr>
              <a:t>max upload rate (limiting max download rate) is </a:t>
            </a:r>
            <a:r>
              <a:rPr lang="en-US" altLang="en-US" sz="2400" i="1">
                <a:latin typeface="+mn-lt"/>
              </a:rPr>
              <a:t>u</a:t>
            </a:r>
            <a:r>
              <a:rPr lang="en-US" altLang="en-US" sz="2400" i="1" baseline="-25000">
                <a:latin typeface="+mn-lt"/>
              </a:rPr>
              <a:t>s</a:t>
            </a:r>
            <a:r>
              <a:rPr lang="en-US" altLang="en-US" sz="2400" i="1">
                <a:latin typeface="+mn-lt"/>
              </a:rPr>
              <a:t> + </a:t>
            </a:r>
            <a:r>
              <a:rPr lang="en-US" altLang="en-US" sz="2800" i="1">
                <a:latin typeface="Symbol" pitchFamily="2" charset="2"/>
              </a:rPr>
              <a:t>S</a:t>
            </a:r>
            <a:r>
              <a:rPr lang="en-US" altLang="en-US" sz="2400" i="1">
                <a:latin typeface="+mn-lt"/>
              </a:rPr>
              <a:t>u</a:t>
            </a:r>
            <a:r>
              <a:rPr lang="en-US" altLang="en-US" sz="2400" i="1" baseline="-25000">
                <a:latin typeface="+mn-lt"/>
              </a:rPr>
              <a:t>i</a:t>
            </a:r>
          </a:p>
        </p:txBody>
      </p:sp>
      <p:sp>
        <p:nvSpPr>
          <p:cNvPr id="75" name="Text Box 51">
            <a:extLst>
              <a:ext uri="{FF2B5EF4-FFF2-40B4-BE49-F238E27FC236}">
                <a16:creationId xmlns:a16="http://schemas.microsoft.com/office/drawing/2014/main" id="{6898F8CA-12DA-BE4E-B99B-FD50E8479F39}"/>
              </a:ext>
            </a:extLst>
          </p:cNvPr>
          <p:cNvSpPr txBox="1">
            <a:spLocks noChangeArrowheads="1"/>
          </p:cNvSpPr>
          <p:nvPr/>
        </p:nvSpPr>
        <p:spPr bwMode="auto">
          <a:xfrm>
            <a:off x="1496934" y="5088499"/>
            <a:ext cx="2267800" cy="88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i="1">
                <a:latin typeface="+mn-lt"/>
              </a:rPr>
              <a:t>time to  distribute F </a:t>
            </a:r>
          </a:p>
          <a:p>
            <a:pPr algn="r">
              <a:lnSpc>
                <a:spcPct val="80000"/>
              </a:lnSpc>
            </a:pPr>
            <a:r>
              <a:rPr lang="en-US" altLang="en-US" i="1">
                <a:latin typeface="+mn-lt"/>
              </a:rPr>
              <a:t>to N clients using </a:t>
            </a:r>
          </a:p>
          <a:p>
            <a:pPr algn="r">
              <a:lnSpc>
                <a:spcPct val="80000"/>
              </a:lnSpc>
            </a:pPr>
            <a:r>
              <a:rPr lang="en-US" altLang="en-US" i="1">
                <a:latin typeface="+mn-lt"/>
              </a:rPr>
              <a:t>P2P approach</a:t>
            </a:r>
            <a:r>
              <a:rPr lang="en-US" altLang="en-US" sz="2400">
                <a:latin typeface="+mn-lt"/>
              </a:rPr>
              <a:t> </a:t>
            </a:r>
            <a:endParaRPr lang="en-US" altLang="en-US" sz="2800">
              <a:latin typeface="+mn-lt"/>
            </a:endParaRPr>
          </a:p>
        </p:txBody>
      </p:sp>
      <p:sp>
        <p:nvSpPr>
          <p:cNvPr id="76" name="Rectangle 55">
            <a:extLst>
              <a:ext uri="{FF2B5EF4-FFF2-40B4-BE49-F238E27FC236}">
                <a16:creationId xmlns:a16="http://schemas.microsoft.com/office/drawing/2014/main" id="{07D73A35-ECF9-A74A-AC62-7DA2D51708AB}"/>
              </a:ext>
            </a:extLst>
          </p:cNvPr>
          <p:cNvSpPr>
            <a:spLocks noChangeArrowheads="1"/>
          </p:cNvSpPr>
          <p:nvPr/>
        </p:nvSpPr>
        <p:spPr bwMode="auto">
          <a:xfrm>
            <a:off x="1336619" y="4991768"/>
            <a:ext cx="9155099" cy="1006589"/>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77" name="Text Box 31">
            <a:extLst>
              <a:ext uri="{FF2B5EF4-FFF2-40B4-BE49-F238E27FC236}">
                <a16:creationId xmlns:a16="http://schemas.microsoft.com/office/drawing/2014/main" id="{1DD5EA55-8934-0448-A71E-1044D6D26535}"/>
              </a:ext>
            </a:extLst>
          </p:cNvPr>
          <p:cNvSpPr txBox="1">
            <a:spLocks noChangeArrowheads="1"/>
          </p:cNvSpPr>
          <p:nvPr/>
        </p:nvSpPr>
        <p:spPr bwMode="auto">
          <a:xfrm>
            <a:off x="4214018" y="5202837"/>
            <a:ext cx="626209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a:latin typeface="+mn-lt"/>
              </a:rPr>
              <a:t> D</a:t>
            </a:r>
            <a:r>
              <a:rPr lang="en-US" altLang="en-US" sz="3200" i="1" baseline="-25000">
                <a:latin typeface="+mn-lt"/>
              </a:rPr>
              <a:t>P2P</a:t>
            </a:r>
            <a:r>
              <a:rPr lang="en-US" altLang="en-US" sz="3200" i="1">
                <a:latin typeface="+mn-lt"/>
              </a:rPr>
              <a:t> &gt; max{F/</a:t>
            </a:r>
            <a:r>
              <a:rPr lang="en-US" altLang="en-US" sz="3200" i="1" err="1">
                <a:latin typeface="+mn-lt"/>
              </a:rPr>
              <a:t>u</a:t>
            </a:r>
            <a:r>
              <a:rPr lang="en-US" altLang="en-US" sz="3200" i="1" baseline="-25000" err="1">
                <a:latin typeface="+mn-lt"/>
              </a:rPr>
              <a:t>s,</a:t>
            </a:r>
            <a:r>
              <a:rPr lang="en-US" altLang="en-US" sz="3200" i="1" err="1">
                <a:latin typeface="+mn-lt"/>
              </a:rPr>
              <a:t>,F</a:t>
            </a:r>
            <a:r>
              <a:rPr lang="en-US" altLang="en-US" sz="3200" i="1">
                <a:latin typeface="+mn-lt"/>
              </a:rPr>
              <a:t>/</a:t>
            </a:r>
            <a:r>
              <a:rPr lang="en-US" altLang="en-US" sz="3200" i="1" err="1">
                <a:latin typeface="+mn-lt"/>
              </a:rPr>
              <a:t>d</a:t>
            </a:r>
            <a:r>
              <a:rPr lang="en-US" altLang="en-US" sz="3200" i="1" baseline="-25000" err="1">
                <a:latin typeface="+mn-lt"/>
              </a:rPr>
              <a:t>min</a:t>
            </a:r>
            <a:r>
              <a:rPr lang="en-US" altLang="en-US" sz="3200" i="1" baseline="-25000">
                <a:latin typeface="+mn-lt"/>
              </a:rPr>
              <a:t>,</a:t>
            </a:r>
            <a:r>
              <a:rPr lang="en-US" altLang="en-US" sz="3200" i="1">
                <a:latin typeface="+mn-lt"/>
              </a:rPr>
              <a:t>,NF/(</a:t>
            </a:r>
            <a:r>
              <a:rPr lang="en-US" altLang="en-US" sz="2800" i="1">
                <a:latin typeface="+mn-lt"/>
              </a:rPr>
              <a:t>u</a:t>
            </a:r>
            <a:r>
              <a:rPr lang="en-US" altLang="en-US" sz="2800" i="1" baseline="-25000">
                <a:latin typeface="+mn-lt"/>
              </a:rPr>
              <a:t>s</a:t>
            </a:r>
            <a:r>
              <a:rPr lang="en-US" altLang="en-US" sz="2800" i="1">
                <a:latin typeface="+mn-lt"/>
              </a:rPr>
              <a:t> + </a:t>
            </a:r>
            <a:r>
              <a:rPr lang="en-US" altLang="en-US" sz="3200" i="1">
                <a:latin typeface="Symbol" pitchFamily="2" charset="2"/>
              </a:rPr>
              <a:t>S</a:t>
            </a:r>
            <a:r>
              <a:rPr lang="en-US" altLang="en-US" sz="2800" i="1">
                <a:latin typeface="+mn-lt"/>
              </a:rPr>
              <a:t>u</a:t>
            </a:r>
            <a:r>
              <a:rPr lang="en-US" altLang="en-US" sz="2800" i="1" baseline="-25000">
                <a:latin typeface="+mn-lt"/>
              </a:rPr>
              <a:t>i</a:t>
            </a:r>
            <a:r>
              <a:rPr lang="en-US" altLang="en-US" sz="3200">
                <a:latin typeface="+mn-lt"/>
              </a:rPr>
              <a:t>)</a:t>
            </a:r>
            <a:r>
              <a:rPr lang="en-US" altLang="en-US" sz="3200" i="1">
                <a:latin typeface="+mn-lt"/>
              </a:rPr>
              <a:t>}</a:t>
            </a:r>
            <a:r>
              <a:rPr lang="en-US" altLang="en-US" sz="3200" i="1">
                <a:solidFill>
                  <a:srgbClr val="CC0000"/>
                </a:solidFill>
                <a:latin typeface="+mn-lt"/>
              </a:rPr>
              <a:t> </a:t>
            </a:r>
          </a:p>
        </p:txBody>
      </p:sp>
      <p:grpSp>
        <p:nvGrpSpPr>
          <p:cNvPr id="2" name="Group 1">
            <a:extLst>
              <a:ext uri="{FF2B5EF4-FFF2-40B4-BE49-F238E27FC236}">
                <a16:creationId xmlns:a16="http://schemas.microsoft.com/office/drawing/2014/main" id="{2ECD18A4-3D93-C746-80BB-B1FC987C2D33}"/>
              </a:ext>
            </a:extLst>
          </p:cNvPr>
          <p:cNvGrpSpPr/>
          <p:nvPr/>
        </p:nvGrpSpPr>
        <p:grpSpPr>
          <a:xfrm>
            <a:off x="2998380" y="5637812"/>
            <a:ext cx="7034618" cy="1072227"/>
            <a:chOff x="3027135" y="5637812"/>
            <a:chExt cx="7034618" cy="1072227"/>
          </a:xfrm>
        </p:grpSpPr>
        <p:sp>
          <p:nvSpPr>
            <p:cNvPr id="78" name="Line 33">
              <a:extLst>
                <a:ext uri="{FF2B5EF4-FFF2-40B4-BE49-F238E27FC236}">
                  <a16:creationId xmlns:a16="http://schemas.microsoft.com/office/drawing/2014/main" id="{9C4B1B80-0BB4-8F40-8465-4FD53B2DEEF4}"/>
                </a:ext>
              </a:extLst>
            </p:cNvPr>
            <p:cNvSpPr>
              <a:spLocks noChangeShapeType="1"/>
            </p:cNvSpPr>
            <p:nvPr/>
          </p:nvSpPr>
          <p:spPr bwMode="auto">
            <a:xfrm>
              <a:off x="5247481" y="5669562"/>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79" name="Line 53">
              <a:extLst>
                <a:ext uri="{FF2B5EF4-FFF2-40B4-BE49-F238E27FC236}">
                  <a16:creationId xmlns:a16="http://schemas.microsoft.com/office/drawing/2014/main" id="{79E64125-C1DB-B546-9439-BAE60A04A25F}"/>
                </a:ext>
              </a:extLst>
            </p:cNvPr>
            <p:cNvSpPr>
              <a:spLocks noChangeShapeType="1"/>
            </p:cNvSpPr>
            <p:nvPr/>
          </p:nvSpPr>
          <p:spPr bwMode="auto">
            <a:xfrm flipV="1">
              <a:off x="9282594" y="5731183"/>
              <a:ext cx="376235" cy="579911"/>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82" name="Text Box 54">
              <a:extLst>
                <a:ext uri="{FF2B5EF4-FFF2-40B4-BE49-F238E27FC236}">
                  <a16:creationId xmlns:a16="http://schemas.microsoft.com/office/drawing/2014/main" id="{8D508472-5111-9543-8884-ADE493736001}"/>
                </a:ext>
              </a:extLst>
            </p:cNvPr>
            <p:cNvSpPr txBox="1">
              <a:spLocks noChangeArrowheads="1"/>
            </p:cNvSpPr>
            <p:nvPr/>
          </p:nvSpPr>
          <p:spPr bwMode="auto">
            <a:xfrm>
              <a:off x="3027135" y="6314866"/>
              <a:ext cx="7034618"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a:latin typeface="+mn-lt"/>
                </a:rPr>
                <a:t>… but so does this, as each peer brings service capacity</a:t>
              </a:r>
            </a:p>
          </p:txBody>
        </p:sp>
        <p:sp>
          <p:nvSpPr>
            <p:cNvPr id="151" name="Line 53">
              <a:extLst>
                <a:ext uri="{FF2B5EF4-FFF2-40B4-BE49-F238E27FC236}">
                  <a16:creationId xmlns:a16="http://schemas.microsoft.com/office/drawing/2014/main" id="{C2E61335-33C5-8040-B976-4A6DABA4E40E}"/>
                </a:ext>
              </a:extLst>
            </p:cNvPr>
            <p:cNvSpPr>
              <a:spLocks noChangeShapeType="1"/>
            </p:cNvSpPr>
            <p:nvPr/>
          </p:nvSpPr>
          <p:spPr bwMode="auto">
            <a:xfrm flipV="1">
              <a:off x="7935121" y="5637812"/>
              <a:ext cx="376235" cy="46253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52" name="Text Box 54">
              <a:extLst>
                <a:ext uri="{FF2B5EF4-FFF2-40B4-BE49-F238E27FC236}">
                  <a16:creationId xmlns:a16="http://schemas.microsoft.com/office/drawing/2014/main" id="{5FCFA7D9-F5C4-B849-A76B-A54251B68BDC}"/>
                </a:ext>
              </a:extLst>
            </p:cNvPr>
            <p:cNvSpPr txBox="1">
              <a:spLocks noChangeArrowheads="1"/>
            </p:cNvSpPr>
            <p:nvPr/>
          </p:nvSpPr>
          <p:spPr bwMode="auto">
            <a:xfrm>
              <a:off x="5084684" y="6045728"/>
              <a:ext cx="3187860"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a:latin typeface="+mn-lt"/>
                </a:rPr>
                <a:t>increases linearly in </a:t>
              </a:r>
              <a:r>
                <a:rPr lang="en-US" altLang="en-US" sz="2400" i="1">
                  <a:latin typeface="+mn-lt"/>
                </a:rPr>
                <a:t>N</a:t>
              </a:r>
              <a:r>
                <a:rPr lang="en-US" altLang="en-US" sz="2400">
                  <a:latin typeface="+mn-lt"/>
                </a:rPr>
                <a:t> …</a:t>
              </a:r>
            </a:p>
          </p:txBody>
        </p:sp>
      </p:grpSp>
      <p:sp>
        <p:nvSpPr>
          <p:cNvPr id="145" name="Slide Number Placeholder 2">
            <a:extLst>
              <a:ext uri="{FF2B5EF4-FFF2-40B4-BE49-F238E27FC236}">
                <a16:creationId xmlns:a16="http://schemas.microsoft.com/office/drawing/2014/main" id="{BC91CBC4-36C0-F74A-BE01-5502315631ED}"/>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84</a:t>
            </a:fld>
            <a:endParaRPr lang="en-US"/>
          </a:p>
        </p:txBody>
      </p:sp>
    </p:spTree>
    <p:extLst>
      <p:ext uri="{BB962C8B-B14F-4D97-AF65-F5344CB8AC3E}">
        <p14:creationId xmlns:p14="http://schemas.microsoft.com/office/powerpoint/2010/main" val="424119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Client-server vs. P2P: example</a:t>
            </a:r>
          </a:p>
        </p:txBody>
      </p:sp>
      <p:sp>
        <p:nvSpPr>
          <p:cNvPr id="145" name="Text Box 5">
            <a:extLst>
              <a:ext uri="{FF2B5EF4-FFF2-40B4-BE49-F238E27FC236}">
                <a16:creationId xmlns:a16="http://schemas.microsoft.com/office/drawing/2014/main" id="{EEB38FFC-0E85-9543-BFA8-AC6EA14AA840}"/>
              </a:ext>
            </a:extLst>
          </p:cNvPr>
          <p:cNvSpPr txBox="1">
            <a:spLocks noChangeArrowheads="1"/>
          </p:cNvSpPr>
          <p:nvPr/>
        </p:nvSpPr>
        <p:spPr bwMode="auto">
          <a:xfrm>
            <a:off x="2752045" y="1362602"/>
            <a:ext cx="7481468" cy="474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a:latin typeface="+mn-lt"/>
              </a:rPr>
              <a:t>client upload rate =</a:t>
            </a:r>
            <a:r>
              <a:rPr lang="en-US" altLang="en-US" sz="2400" i="1">
                <a:latin typeface="+mn-lt"/>
              </a:rPr>
              <a:t> u</a:t>
            </a:r>
            <a:r>
              <a:rPr lang="en-US" altLang="en-US" sz="2400">
                <a:latin typeface="+mn-lt"/>
              </a:rPr>
              <a:t>,  </a:t>
            </a:r>
            <a:r>
              <a:rPr lang="en-US" altLang="en-US" sz="2400" i="1">
                <a:latin typeface="+mn-lt"/>
              </a:rPr>
              <a:t>F/u </a:t>
            </a:r>
            <a:r>
              <a:rPr lang="en-US" altLang="en-US" sz="2400">
                <a:latin typeface="+mn-lt"/>
              </a:rPr>
              <a:t>= 1 hour,  </a:t>
            </a:r>
            <a:r>
              <a:rPr lang="en-US" altLang="en-US" sz="2400" i="1">
                <a:latin typeface="+mn-lt"/>
              </a:rPr>
              <a:t>u</a:t>
            </a:r>
            <a:r>
              <a:rPr lang="en-US" altLang="en-US" sz="2400" i="1" baseline="-25000">
                <a:latin typeface="+mn-lt"/>
              </a:rPr>
              <a:t>s</a:t>
            </a:r>
            <a:r>
              <a:rPr lang="en-US" altLang="en-US" sz="2400" i="1">
                <a:latin typeface="+mn-lt"/>
              </a:rPr>
              <a:t> = 10u,  </a:t>
            </a:r>
            <a:r>
              <a:rPr lang="en-US" altLang="en-US" sz="2400" i="1" err="1">
                <a:latin typeface="+mn-lt"/>
              </a:rPr>
              <a:t>d</a:t>
            </a:r>
            <a:r>
              <a:rPr lang="en-US" altLang="en-US" sz="2400" i="1" baseline="-25000" err="1">
                <a:latin typeface="+mn-lt"/>
              </a:rPr>
              <a:t>min</a:t>
            </a:r>
            <a:r>
              <a:rPr lang="en-US" altLang="en-US" sz="2400" i="1">
                <a:latin typeface="+mn-lt"/>
              </a:rPr>
              <a:t> ≥ u</a:t>
            </a:r>
            <a:r>
              <a:rPr lang="en-US" altLang="en-US" sz="2400" i="1" baseline="-25000">
                <a:latin typeface="+mn-lt"/>
              </a:rPr>
              <a:t>s</a:t>
            </a:r>
          </a:p>
        </p:txBody>
      </p:sp>
      <p:graphicFrame>
        <p:nvGraphicFramePr>
          <p:cNvPr id="146" name="Object 2">
            <a:extLst>
              <a:ext uri="{FF2B5EF4-FFF2-40B4-BE49-F238E27FC236}">
                <a16:creationId xmlns:a16="http://schemas.microsoft.com/office/drawing/2014/main" id="{DA2A3735-C6EA-E243-957F-9D948479EA07}"/>
              </a:ext>
            </a:extLst>
          </p:cNvPr>
          <p:cNvGraphicFramePr>
            <a:graphicFrameLocks noChangeAspect="1"/>
          </p:cNvGraphicFramePr>
          <p:nvPr>
            <p:extLst>
              <p:ext uri="{D42A27DB-BD31-4B8C-83A1-F6EECF244321}">
                <p14:modId xmlns:p14="http://schemas.microsoft.com/office/powerpoint/2010/main" val="210384578"/>
              </p:ext>
            </p:extLst>
          </p:nvPr>
        </p:nvGraphicFramePr>
        <p:xfrm>
          <a:off x="2976864" y="1835409"/>
          <a:ext cx="7031830" cy="4790242"/>
        </p:xfrm>
        <a:graphic>
          <a:graphicData uri="http://schemas.openxmlformats.org/presentationml/2006/ole">
            <mc:AlternateContent xmlns:mc="http://schemas.openxmlformats.org/markup-compatibility/2006">
              <mc:Choice xmlns:v="urn:schemas-microsoft-com:vml" Requires="v">
                <p:oleObj spid="_x0000_s196609" name="Chart" r:id="rId4" imgW="7734300" imgH="5295900" progId="Excel.Chart.8">
                  <p:embed/>
                </p:oleObj>
              </mc:Choice>
              <mc:Fallback>
                <p:oleObj name="Chart" r:id="rId4" imgW="7734300" imgH="5295900" progId="Excel.Chart.8">
                  <p:embed/>
                  <p:pic>
                    <p:nvPicPr>
                      <p:cNvPr id="183299" name="Object 2">
                        <a:extLst>
                          <a:ext uri="{FF2B5EF4-FFF2-40B4-BE49-F238E27FC236}">
                            <a16:creationId xmlns:a16="http://schemas.microsoft.com/office/drawing/2014/main" id="{F67C7379-8D4A-BD48-9EB7-BE18F0022F3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76864" y="1835409"/>
                        <a:ext cx="7031830" cy="4790242"/>
                      </a:xfrm>
                      <a:prstGeom prst="rect">
                        <a:avLst/>
                      </a:prstGeom>
                      <a:noFill/>
                      <a:ln>
                        <a:noFill/>
                      </a:ln>
                      <a:effectLst/>
                    </p:spPr>
                  </p:pic>
                </p:oleObj>
              </mc:Fallback>
            </mc:AlternateContent>
          </a:graphicData>
        </a:graphic>
      </p:graphicFrame>
      <p:sp>
        <p:nvSpPr>
          <p:cNvPr id="7" name="Slide Number Placeholder 2">
            <a:extLst>
              <a:ext uri="{FF2B5EF4-FFF2-40B4-BE49-F238E27FC236}">
                <a16:creationId xmlns:a16="http://schemas.microsoft.com/office/drawing/2014/main" id="{97AAACF9-A4E2-714C-A130-30E3EF5AB88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85</a:t>
            </a:fld>
            <a:endParaRPr lang="en-US"/>
          </a:p>
        </p:txBody>
      </p:sp>
    </p:spTree>
    <p:extLst>
      <p:ext uri="{BB962C8B-B14F-4D97-AF65-F5344CB8AC3E}">
        <p14:creationId xmlns:p14="http://schemas.microsoft.com/office/powerpoint/2010/main" val="180274535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P2P file distribution: BitTorrent </a:t>
            </a:r>
          </a:p>
        </p:txBody>
      </p:sp>
      <p:sp>
        <p:nvSpPr>
          <p:cNvPr id="8" name="Rectangle 43">
            <a:extLst>
              <a:ext uri="{FF2B5EF4-FFF2-40B4-BE49-F238E27FC236}">
                <a16:creationId xmlns:a16="http://schemas.microsoft.com/office/drawing/2014/main" id="{9F70DCCB-36C3-394B-AA08-EB0F698CB2D1}"/>
              </a:ext>
            </a:extLst>
          </p:cNvPr>
          <p:cNvSpPr>
            <a:spLocks noChangeArrowheads="1"/>
          </p:cNvSpPr>
          <p:nvPr/>
        </p:nvSpPr>
        <p:spPr bwMode="auto">
          <a:xfrm>
            <a:off x="745784" y="1260022"/>
            <a:ext cx="71247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r>
              <a:rPr lang="en-US" altLang="en-US" sz="2800">
                <a:latin typeface="+mn-lt"/>
              </a:rPr>
              <a:t>file divided into 256Kb chunks</a:t>
            </a:r>
          </a:p>
          <a:p>
            <a:pPr>
              <a:buClr>
                <a:srgbClr val="000099"/>
              </a:buClr>
              <a:buSzPct val="100000"/>
              <a:buFont typeface="Wingdings" pitchFamily="2" charset="2"/>
              <a:buChar char="§"/>
            </a:pPr>
            <a:r>
              <a:rPr lang="en-US" altLang="en-US" sz="2800">
                <a:latin typeface="+mn-lt"/>
              </a:rPr>
              <a:t>peers in torrent send/receive file chunks</a:t>
            </a:r>
            <a:endParaRPr lang="en-US" altLang="en-US" sz="3200">
              <a:latin typeface="+mn-lt"/>
            </a:endParaRPr>
          </a:p>
        </p:txBody>
      </p:sp>
      <p:sp>
        <p:nvSpPr>
          <p:cNvPr id="9" name="Text Box 37">
            <a:extLst>
              <a:ext uri="{FF2B5EF4-FFF2-40B4-BE49-F238E27FC236}">
                <a16:creationId xmlns:a16="http://schemas.microsoft.com/office/drawing/2014/main" id="{5650BC65-B000-EC4F-B4E6-547C48D655DC}"/>
              </a:ext>
            </a:extLst>
          </p:cNvPr>
          <p:cNvSpPr txBox="1">
            <a:spLocks noChangeArrowheads="1"/>
          </p:cNvSpPr>
          <p:nvPr/>
        </p:nvSpPr>
        <p:spPr bwMode="auto">
          <a:xfrm>
            <a:off x="1812096" y="2371997"/>
            <a:ext cx="3018775"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spcBef>
                <a:spcPct val="0"/>
              </a:spcBef>
              <a:buClrTx/>
              <a:buSzTx/>
              <a:buFontTx/>
              <a:buNone/>
            </a:pPr>
            <a:r>
              <a:rPr lang="en-US" altLang="en-US" sz="2800" i="1">
                <a:solidFill>
                  <a:srgbClr val="CC0000"/>
                </a:solidFill>
                <a:latin typeface="+mn-lt"/>
              </a:rPr>
              <a:t>tracker:</a:t>
            </a:r>
            <a:r>
              <a:rPr lang="en-US" altLang="en-US" sz="2800">
                <a:latin typeface="+mn-lt"/>
              </a:rPr>
              <a:t> </a:t>
            </a:r>
            <a:r>
              <a:rPr lang="en-US" altLang="en-US" sz="2400">
                <a:latin typeface="+mn-lt"/>
              </a:rPr>
              <a:t>tracks peers </a:t>
            </a:r>
          </a:p>
          <a:p>
            <a:pPr eaLnBrk="1" hangingPunct="1">
              <a:lnSpc>
                <a:spcPct val="85000"/>
              </a:lnSpc>
              <a:spcBef>
                <a:spcPct val="0"/>
              </a:spcBef>
              <a:buClrTx/>
              <a:buSzTx/>
              <a:buFontTx/>
              <a:buNone/>
            </a:pPr>
            <a:r>
              <a:rPr lang="en-US" altLang="en-US" sz="2400">
                <a:latin typeface="+mn-lt"/>
              </a:rPr>
              <a:t>participating in torrent</a:t>
            </a:r>
          </a:p>
        </p:txBody>
      </p:sp>
      <p:sp>
        <p:nvSpPr>
          <p:cNvPr id="10" name="Text Box 41">
            <a:extLst>
              <a:ext uri="{FF2B5EF4-FFF2-40B4-BE49-F238E27FC236}">
                <a16:creationId xmlns:a16="http://schemas.microsoft.com/office/drawing/2014/main" id="{2814A19F-08C5-434B-8DB2-D40537539D75}"/>
              </a:ext>
            </a:extLst>
          </p:cNvPr>
          <p:cNvSpPr txBox="1">
            <a:spLocks noChangeArrowheads="1"/>
          </p:cNvSpPr>
          <p:nvPr/>
        </p:nvSpPr>
        <p:spPr bwMode="auto">
          <a:xfrm>
            <a:off x="7124019" y="2385559"/>
            <a:ext cx="4044723"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2800" i="1">
                <a:solidFill>
                  <a:srgbClr val="CC0000"/>
                </a:solidFill>
                <a:latin typeface="+mn-lt"/>
              </a:rPr>
              <a:t>torrent:</a:t>
            </a:r>
            <a:r>
              <a:rPr lang="en-US" altLang="en-US" sz="2800">
                <a:latin typeface="+mn-lt"/>
              </a:rPr>
              <a:t> </a:t>
            </a:r>
            <a:r>
              <a:rPr lang="en-US" altLang="en-US" sz="2400">
                <a:latin typeface="+mn-lt"/>
              </a:rPr>
              <a:t>group of peers exchanging  chunks of a file</a:t>
            </a:r>
          </a:p>
        </p:txBody>
      </p:sp>
      <p:sp>
        <p:nvSpPr>
          <p:cNvPr id="11" name="Line 21">
            <a:extLst>
              <a:ext uri="{FF2B5EF4-FFF2-40B4-BE49-F238E27FC236}">
                <a16:creationId xmlns:a16="http://schemas.microsoft.com/office/drawing/2014/main" id="{91218428-BF18-064C-AC6D-09C6F280B6C1}"/>
              </a:ext>
            </a:extLst>
          </p:cNvPr>
          <p:cNvSpPr>
            <a:spLocks noChangeShapeType="1"/>
          </p:cNvSpPr>
          <p:nvPr/>
        </p:nvSpPr>
        <p:spPr bwMode="auto">
          <a:xfrm>
            <a:off x="4149045" y="3765096"/>
            <a:ext cx="1587" cy="5365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 name="Line 25">
            <a:extLst>
              <a:ext uri="{FF2B5EF4-FFF2-40B4-BE49-F238E27FC236}">
                <a16:creationId xmlns:a16="http://schemas.microsoft.com/office/drawing/2014/main" id="{83D9B80D-0209-4147-9E8B-F917A5CACC46}"/>
              </a:ext>
            </a:extLst>
          </p:cNvPr>
          <p:cNvSpPr>
            <a:spLocks noChangeShapeType="1"/>
          </p:cNvSpPr>
          <p:nvPr/>
        </p:nvSpPr>
        <p:spPr bwMode="auto">
          <a:xfrm>
            <a:off x="5495245" y="3493634"/>
            <a:ext cx="2551112" cy="14097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Line 26">
            <a:extLst>
              <a:ext uri="{FF2B5EF4-FFF2-40B4-BE49-F238E27FC236}">
                <a16:creationId xmlns:a16="http://schemas.microsoft.com/office/drawing/2014/main" id="{F9471077-2BA5-5449-84C5-497550D1A88E}"/>
              </a:ext>
            </a:extLst>
          </p:cNvPr>
          <p:cNvSpPr>
            <a:spLocks noChangeShapeType="1"/>
          </p:cNvSpPr>
          <p:nvPr/>
        </p:nvSpPr>
        <p:spPr bwMode="auto">
          <a:xfrm>
            <a:off x="5292045" y="3644446"/>
            <a:ext cx="247650" cy="18161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Line 27">
            <a:extLst>
              <a:ext uri="{FF2B5EF4-FFF2-40B4-BE49-F238E27FC236}">
                <a16:creationId xmlns:a16="http://schemas.microsoft.com/office/drawing/2014/main" id="{10E079A5-4F27-9043-ABC7-F13963D847DE}"/>
              </a:ext>
            </a:extLst>
          </p:cNvPr>
          <p:cNvSpPr>
            <a:spLocks noChangeShapeType="1"/>
          </p:cNvSpPr>
          <p:nvPr/>
        </p:nvSpPr>
        <p:spPr bwMode="auto">
          <a:xfrm flipH="1" flipV="1">
            <a:off x="6931932" y="3404734"/>
            <a:ext cx="1168400" cy="3063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 name="Line 28">
            <a:extLst>
              <a:ext uri="{FF2B5EF4-FFF2-40B4-BE49-F238E27FC236}">
                <a16:creationId xmlns:a16="http://schemas.microsoft.com/office/drawing/2014/main" id="{5691CE8D-190A-8F4F-81D8-DA20F9A0255C}"/>
              </a:ext>
            </a:extLst>
          </p:cNvPr>
          <p:cNvSpPr>
            <a:spLocks noChangeShapeType="1"/>
          </p:cNvSpPr>
          <p:nvPr/>
        </p:nvSpPr>
        <p:spPr bwMode="auto">
          <a:xfrm flipH="1">
            <a:off x="6115957" y="3941309"/>
            <a:ext cx="2039938" cy="19875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29">
            <a:extLst>
              <a:ext uri="{FF2B5EF4-FFF2-40B4-BE49-F238E27FC236}">
                <a16:creationId xmlns:a16="http://schemas.microsoft.com/office/drawing/2014/main" id="{0B716A5B-3226-9240-889D-C421A6779BC9}"/>
              </a:ext>
            </a:extLst>
          </p:cNvPr>
          <p:cNvSpPr>
            <a:spLocks noChangeShapeType="1"/>
          </p:cNvSpPr>
          <p:nvPr/>
        </p:nvSpPr>
        <p:spPr bwMode="auto">
          <a:xfrm flipH="1">
            <a:off x="6203270" y="5906634"/>
            <a:ext cx="739775" cy="16351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30">
            <a:extLst>
              <a:ext uri="{FF2B5EF4-FFF2-40B4-BE49-F238E27FC236}">
                <a16:creationId xmlns:a16="http://schemas.microsoft.com/office/drawing/2014/main" id="{CB541843-3E52-6849-8C3D-ACA1E8B0A9DC}"/>
              </a:ext>
            </a:extLst>
          </p:cNvPr>
          <p:cNvSpPr>
            <a:spLocks noChangeShapeType="1"/>
          </p:cNvSpPr>
          <p:nvPr/>
        </p:nvSpPr>
        <p:spPr bwMode="auto">
          <a:xfrm flipH="1">
            <a:off x="5722257" y="3603171"/>
            <a:ext cx="900113" cy="1676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31">
            <a:extLst>
              <a:ext uri="{FF2B5EF4-FFF2-40B4-BE49-F238E27FC236}">
                <a16:creationId xmlns:a16="http://schemas.microsoft.com/office/drawing/2014/main" id="{52216A70-C583-4540-BB2D-CF1771FB2AD5}"/>
              </a:ext>
            </a:extLst>
          </p:cNvPr>
          <p:cNvSpPr>
            <a:spLocks noChangeShapeType="1"/>
          </p:cNvSpPr>
          <p:nvPr/>
        </p:nvSpPr>
        <p:spPr bwMode="auto">
          <a:xfrm flipV="1">
            <a:off x="5887357" y="4989059"/>
            <a:ext cx="2120900" cy="482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32">
            <a:extLst>
              <a:ext uri="{FF2B5EF4-FFF2-40B4-BE49-F238E27FC236}">
                <a16:creationId xmlns:a16="http://schemas.microsoft.com/office/drawing/2014/main" id="{F807AF1E-A5B9-A540-A172-58D4029FDE3C}"/>
              </a:ext>
            </a:extLst>
          </p:cNvPr>
          <p:cNvSpPr>
            <a:spLocks noChangeShapeType="1"/>
          </p:cNvSpPr>
          <p:nvPr/>
        </p:nvSpPr>
        <p:spPr bwMode="auto">
          <a:xfrm>
            <a:off x="6887482" y="3547609"/>
            <a:ext cx="1182688" cy="12763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33">
            <a:extLst>
              <a:ext uri="{FF2B5EF4-FFF2-40B4-BE49-F238E27FC236}">
                <a16:creationId xmlns:a16="http://schemas.microsoft.com/office/drawing/2014/main" id="{57AE3ACE-B172-774D-A007-D1E10D3347F5}"/>
              </a:ext>
            </a:extLst>
          </p:cNvPr>
          <p:cNvSpPr>
            <a:spLocks noChangeShapeType="1"/>
          </p:cNvSpPr>
          <p:nvPr/>
        </p:nvSpPr>
        <p:spPr bwMode="auto">
          <a:xfrm>
            <a:off x="7330395" y="5928859"/>
            <a:ext cx="376237" cy="2174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34">
            <a:extLst>
              <a:ext uri="{FF2B5EF4-FFF2-40B4-BE49-F238E27FC236}">
                <a16:creationId xmlns:a16="http://schemas.microsoft.com/office/drawing/2014/main" id="{AD1B36D1-84DC-F74A-AFE8-CA1FD75FB991}"/>
              </a:ext>
            </a:extLst>
          </p:cNvPr>
          <p:cNvSpPr>
            <a:spLocks noChangeShapeType="1"/>
          </p:cNvSpPr>
          <p:nvPr/>
        </p:nvSpPr>
        <p:spPr bwMode="auto">
          <a:xfrm>
            <a:off x="6215970" y="6224134"/>
            <a:ext cx="1490662" cy="15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 name="Text Box 35">
            <a:extLst>
              <a:ext uri="{FF2B5EF4-FFF2-40B4-BE49-F238E27FC236}">
                <a16:creationId xmlns:a16="http://schemas.microsoft.com/office/drawing/2014/main" id="{4EFE36E1-3543-7248-A7C0-2AC7D4F78F38}"/>
              </a:ext>
            </a:extLst>
          </p:cNvPr>
          <p:cNvSpPr txBox="1">
            <a:spLocks noChangeArrowheads="1"/>
          </p:cNvSpPr>
          <p:nvPr/>
        </p:nvSpPr>
        <p:spPr bwMode="auto">
          <a:xfrm>
            <a:off x="2380570" y="4766809"/>
            <a:ext cx="15850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latin typeface="+mn-lt"/>
              </a:rPr>
              <a:t>Alice arrives  …</a:t>
            </a:r>
          </a:p>
        </p:txBody>
      </p:sp>
      <p:sp>
        <p:nvSpPr>
          <p:cNvPr id="23" name="Line 38">
            <a:extLst>
              <a:ext uri="{FF2B5EF4-FFF2-40B4-BE49-F238E27FC236}">
                <a16:creationId xmlns:a16="http://schemas.microsoft.com/office/drawing/2014/main" id="{E123A252-D37E-4649-B66C-7F9C1DB6CC0B}"/>
              </a:ext>
            </a:extLst>
          </p:cNvPr>
          <p:cNvSpPr>
            <a:spLocks noChangeShapeType="1"/>
          </p:cNvSpPr>
          <p:nvPr/>
        </p:nvSpPr>
        <p:spPr bwMode="auto">
          <a:xfrm flipH="1">
            <a:off x="7881257" y="5163684"/>
            <a:ext cx="263525" cy="9398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4" name="Picture 39" descr="Alice">
            <a:extLst>
              <a:ext uri="{FF2B5EF4-FFF2-40B4-BE49-F238E27FC236}">
                <a16:creationId xmlns:a16="http://schemas.microsoft.com/office/drawing/2014/main" id="{6F308F82-9362-FC4F-921E-2715C3D3E7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6270" y="4284209"/>
            <a:ext cx="47466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ine 42">
            <a:extLst>
              <a:ext uri="{FF2B5EF4-FFF2-40B4-BE49-F238E27FC236}">
                <a16:creationId xmlns:a16="http://schemas.microsoft.com/office/drawing/2014/main" id="{3C11B289-FD57-9D4E-9E24-3A266C61D954}"/>
              </a:ext>
            </a:extLst>
          </p:cNvPr>
          <p:cNvSpPr>
            <a:spLocks noChangeShapeType="1"/>
          </p:cNvSpPr>
          <p:nvPr/>
        </p:nvSpPr>
        <p:spPr bwMode="auto">
          <a:xfrm>
            <a:off x="3364820" y="3122159"/>
            <a:ext cx="476250" cy="25876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Text Box 35">
            <a:extLst>
              <a:ext uri="{FF2B5EF4-FFF2-40B4-BE49-F238E27FC236}">
                <a16:creationId xmlns:a16="http://schemas.microsoft.com/office/drawing/2014/main" id="{927C2D32-6615-3F4A-95AB-84426525C9F9}"/>
              </a:ext>
            </a:extLst>
          </p:cNvPr>
          <p:cNvSpPr txBox="1">
            <a:spLocks noChangeArrowheads="1"/>
          </p:cNvSpPr>
          <p:nvPr/>
        </p:nvSpPr>
        <p:spPr bwMode="auto">
          <a:xfrm>
            <a:off x="2394857" y="5027159"/>
            <a:ext cx="216052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latin typeface="+mn-lt"/>
              </a:rPr>
              <a:t>… obtains list</a:t>
            </a:r>
          </a:p>
          <a:p>
            <a:pPr eaLnBrk="1" hangingPunct="1">
              <a:spcBef>
                <a:spcPct val="0"/>
              </a:spcBef>
              <a:buClrTx/>
              <a:buSzTx/>
              <a:buFontTx/>
              <a:buNone/>
            </a:pPr>
            <a:r>
              <a:rPr lang="en-US" altLang="en-US" sz="1800">
                <a:latin typeface="+mn-lt"/>
              </a:rPr>
              <a:t>of peers from tracker</a:t>
            </a:r>
          </a:p>
        </p:txBody>
      </p:sp>
      <p:grpSp>
        <p:nvGrpSpPr>
          <p:cNvPr id="27" name="Group 68">
            <a:extLst>
              <a:ext uri="{FF2B5EF4-FFF2-40B4-BE49-F238E27FC236}">
                <a16:creationId xmlns:a16="http://schemas.microsoft.com/office/drawing/2014/main" id="{0CB0B1F3-FC8E-0A48-BF34-45F53DE7FC53}"/>
              </a:ext>
            </a:extLst>
          </p:cNvPr>
          <p:cNvGrpSpPr>
            <a:grpSpLocks/>
          </p:cNvGrpSpPr>
          <p:nvPr/>
        </p:nvGrpSpPr>
        <p:grpSpPr bwMode="auto">
          <a:xfrm>
            <a:off x="4528457" y="3571421"/>
            <a:ext cx="3492500" cy="2163763"/>
            <a:chOff x="1752" y="2166"/>
            <a:chExt cx="2200" cy="1363"/>
          </a:xfrm>
        </p:grpSpPr>
        <p:sp>
          <p:nvSpPr>
            <p:cNvPr id="28" name="Line 22">
              <a:extLst>
                <a:ext uri="{FF2B5EF4-FFF2-40B4-BE49-F238E27FC236}">
                  <a16:creationId xmlns:a16="http://schemas.microsoft.com/office/drawing/2014/main" id="{07CCED51-0858-B14F-BA5F-7B3C851D3C7C}"/>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 name="Line 23">
              <a:extLst>
                <a:ext uri="{FF2B5EF4-FFF2-40B4-BE49-F238E27FC236}">
                  <a16:creationId xmlns:a16="http://schemas.microsoft.com/office/drawing/2014/main" id="{AE1CB49D-CE6D-D143-95DB-E659615A3630}"/>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 name="Line 24">
              <a:extLst>
                <a:ext uri="{FF2B5EF4-FFF2-40B4-BE49-F238E27FC236}">
                  <a16:creationId xmlns:a16="http://schemas.microsoft.com/office/drawing/2014/main" id="{327E99FD-0AAB-E84D-845A-9A6E34919AAE}"/>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31" name="Text Box 35">
            <a:extLst>
              <a:ext uri="{FF2B5EF4-FFF2-40B4-BE49-F238E27FC236}">
                <a16:creationId xmlns:a16="http://schemas.microsoft.com/office/drawing/2014/main" id="{41FA99F8-69D2-FB4B-B615-224F5CEB2B2D}"/>
              </a:ext>
            </a:extLst>
          </p:cNvPr>
          <p:cNvSpPr txBox="1">
            <a:spLocks noChangeArrowheads="1"/>
          </p:cNvSpPr>
          <p:nvPr/>
        </p:nvSpPr>
        <p:spPr bwMode="auto">
          <a:xfrm>
            <a:off x="2355170" y="5568496"/>
            <a:ext cx="31720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latin typeface="+mn-lt"/>
              </a:rPr>
              <a:t>… and begins exchanging </a:t>
            </a:r>
          </a:p>
          <a:p>
            <a:pPr eaLnBrk="1" hangingPunct="1">
              <a:spcBef>
                <a:spcPct val="0"/>
              </a:spcBef>
              <a:buClrTx/>
              <a:buSzTx/>
              <a:buFontTx/>
              <a:buNone/>
            </a:pPr>
            <a:r>
              <a:rPr lang="en-US" altLang="en-US" sz="1800">
                <a:latin typeface="+mn-lt"/>
              </a:rPr>
              <a:t>file chunks with peers in torrent</a:t>
            </a:r>
          </a:p>
        </p:txBody>
      </p:sp>
      <p:grpSp>
        <p:nvGrpSpPr>
          <p:cNvPr id="32" name="Group 71">
            <a:extLst>
              <a:ext uri="{FF2B5EF4-FFF2-40B4-BE49-F238E27FC236}">
                <a16:creationId xmlns:a16="http://schemas.microsoft.com/office/drawing/2014/main" id="{A0FCD1EA-5119-B341-A835-E304CBD33AC4}"/>
              </a:ext>
            </a:extLst>
          </p:cNvPr>
          <p:cNvGrpSpPr>
            <a:grpSpLocks/>
          </p:cNvGrpSpPr>
          <p:nvPr/>
        </p:nvGrpSpPr>
        <p:grpSpPr bwMode="auto">
          <a:xfrm>
            <a:off x="3931557" y="3080884"/>
            <a:ext cx="379413" cy="604837"/>
            <a:chOff x="4140" y="429"/>
            <a:chExt cx="1425" cy="2396"/>
          </a:xfrm>
        </p:grpSpPr>
        <p:sp>
          <p:nvSpPr>
            <p:cNvPr id="33" name="Freeform 72">
              <a:extLst>
                <a:ext uri="{FF2B5EF4-FFF2-40B4-BE49-F238E27FC236}">
                  <a16:creationId xmlns:a16="http://schemas.microsoft.com/office/drawing/2014/main" id="{36B6D999-1302-CA4C-9CFD-B5CDD5323C9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Rectangle 73">
              <a:extLst>
                <a:ext uri="{FF2B5EF4-FFF2-40B4-BE49-F238E27FC236}">
                  <a16:creationId xmlns:a16="http://schemas.microsoft.com/office/drawing/2014/main" id="{AE763A03-0DD4-834A-B674-79B066627380}"/>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5" name="Freeform 74">
              <a:extLst>
                <a:ext uri="{FF2B5EF4-FFF2-40B4-BE49-F238E27FC236}">
                  <a16:creationId xmlns:a16="http://schemas.microsoft.com/office/drawing/2014/main" id="{1AF22850-A524-C34B-9648-D7E113A5151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75">
              <a:extLst>
                <a:ext uri="{FF2B5EF4-FFF2-40B4-BE49-F238E27FC236}">
                  <a16:creationId xmlns:a16="http://schemas.microsoft.com/office/drawing/2014/main" id="{E1031A0C-C898-9240-84A5-5DF224E406F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Rectangle 76">
              <a:extLst>
                <a:ext uri="{FF2B5EF4-FFF2-40B4-BE49-F238E27FC236}">
                  <a16:creationId xmlns:a16="http://schemas.microsoft.com/office/drawing/2014/main" id="{FE7D0B4D-AB22-7349-A08A-69B9AFDFEEA0}"/>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38" name="Group 77">
              <a:extLst>
                <a:ext uri="{FF2B5EF4-FFF2-40B4-BE49-F238E27FC236}">
                  <a16:creationId xmlns:a16="http://schemas.microsoft.com/office/drawing/2014/main" id="{4BEA5B83-9C56-7E41-BD11-39235643453A}"/>
                </a:ext>
              </a:extLst>
            </p:cNvPr>
            <p:cNvGrpSpPr>
              <a:grpSpLocks/>
            </p:cNvGrpSpPr>
            <p:nvPr/>
          </p:nvGrpSpPr>
          <p:grpSpPr bwMode="auto">
            <a:xfrm>
              <a:off x="4749" y="668"/>
              <a:ext cx="581" cy="145"/>
              <a:chOff x="614" y="2568"/>
              <a:chExt cx="725" cy="139"/>
            </a:xfrm>
          </p:grpSpPr>
          <p:sp>
            <p:nvSpPr>
              <p:cNvPr id="63" name="AutoShape 78">
                <a:extLst>
                  <a:ext uri="{FF2B5EF4-FFF2-40B4-BE49-F238E27FC236}">
                    <a16:creationId xmlns:a16="http://schemas.microsoft.com/office/drawing/2014/main" id="{A1F98537-39E1-5140-824E-666C1A8D188B}"/>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4" name="AutoShape 79">
                <a:extLst>
                  <a:ext uri="{FF2B5EF4-FFF2-40B4-BE49-F238E27FC236}">
                    <a16:creationId xmlns:a16="http://schemas.microsoft.com/office/drawing/2014/main" id="{3E630405-7E91-474D-81B7-5BE15C86F4F9}"/>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39" name="Rectangle 80">
              <a:extLst>
                <a:ext uri="{FF2B5EF4-FFF2-40B4-BE49-F238E27FC236}">
                  <a16:creationId xmlns:a16="http://schemas.microsoft.com/office/drawing/2014/main" id="{B81937BA-7B8F-934F-9886-304C1E0FE0D8}"/>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40" name="Group 81">
              <a:extLst>
                <a:ext uri="{FF2B5EF4-FFF2-40B4-BE49-F238E27FC236}">
                  <a16:creationId xmlns:a16="http://schemas.microsoft.com/office/drawing/2014/main" id="{EB47381C-540F-D44E-B9A6-D96D60900C1B}"/>
                </a:ext>
              </a:extLst>
            </p:cNvPr>
            <p:cNvGrpSpPr>
              <a:grpSpLocks/>
            </p:cNvGrpSpPr>
            <p:nvPr/>
          </p:nvGrpSpPr>
          <p:grpSpPr bwMode="auto">
            <a:xfrm>
              <a:off x="4747" y="994"/>
              <a:ext cx="581" cy="134"/>
              <a:chOff x="614" y="2568"/>
              <a:chExt cx="725" cy="139"/>
            </a:xfrm>
          </p:grpSpPr>
          <p:sp>
            <p:nvSpPr>
              <p:cNvPr id="61" name="AutoShape 82">
                <a:extLst>
                  <a:ext uri="{FF2B5EF4-FFF2-40B4-BE49-F238E27FC236}">
                    <a16:creationId xmlns:a16="http://schemas.microsoft.com/office/drawing/2014/main" id="{CB241153-BE70-A046-A468-0E9F962F2F1A}"/>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2" name="AutoShape 83">
                <a:extLst>
                  <a:ext uri="{FF2B5EF4-FFF2-40B4-BE49-F238E27FC236}">
                    <a16:creationId xmlns:a16="http://schemas.microsoft.com/office/drawing/2014/main" id="{AE4F9DC7-0CE7-224E-AC2E-7172DE8E4525}"/>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41" name="Rectangle 84">
              <a:extLst>
                <a:ext uri="{FF2B5EF4-FFF2-40B4-BE49-F238E27FC236}">
                  <a16:creationId xmlns:a16="http://schemas.microsoft.com/office/drawing/2014/main" id="{8C5EDE9F-7A54-8E4C-9F85-07C13C5C2FA0}"/>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2" name="Rectangle 85">
              <a:extLst>
                <a:ext uri="{FF2B5EF4-FFF2-40B4-BE49-F238E27FC236}">
                  <a16:creationId xmlns:a16="http://schemas.microsoft.com/office/drawing/2014/main" id="{6FEC7A6E-AAC2-3842-B9A4-935F2060DA79}"/>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43" name="Group 86">
              <a:extLst>
                <a:ext uri="{FF2B5EF4-FFF2-40B4-BE49-F238E27FC236}">
                  <a16:creationId xmlns:a16="http://schemas.microsoft.com/office/drawing/2014/main" id="{CAC1B168-07EE-3C44-9AEE-5914C1B8DC36}"/>
                </a:ext>
              </a:extLst>
            </p:cNvPr>
            <p:cNvGrpSpPr>
              <a:grpSpLocks/>
            </p:cNvGrpSpPr>
            <p:nvPr/>
          </p:nvGrpSpPr>
          <p:grpSpPr bwMode="auto">
            <a:xfrm>
              <a:off x="4735" y="1627"/>
              <a:ext cx="582" cy="151"/>
              <a:chOff x="614" y="2568"/>
              <a:chExt cx="725" cy="139"/>
            </a:xfrm>
          </p:grpSpPr>
          <p:sp>
            <p:nvSpPr>
              <p:cNvPr id="59" name="AutoShape 87">
                <a:extLst>
                  <a:ext uri="{FF2B5EF4-FFF2-40B4-BE49-F238E27FC236}">
                    <a16:creationId xmlns:a16="http://schemas.microsoft.com/office/drawing/2014/main" id="{F49F383C-F941-F64A-8DDE-13A4D8D164EC}"/>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0" name="AutoShape 88">
                <a:extLst>
                  <a:ext uri="{FF2B5EF4-FFF2-40B4-BE49-F238E27FC236}">
                    <a16:creationId xmlns:a16="http://schemas.microsoft.com/office/drawing/2014/main" id="{E3456229-948B-9C4F-B503-DD55D3230823}"/>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44" name="Freeform 89">
              <a:extLst>
                <a:ext uri="{FF2B5EF4-FFF2-40B4-BE49-F238E27FC236}">
                  <a16:creationId xmlns:a16="http://schemas.microsoft.com/office/drawing/2014/main" id="{3234093D-FE87-774F-B1CC-0588229AEC8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5" name="Group 90">
              <a:extLst>
                <a:ext uri="{FF2B5EF4-FFF2-40B4-BE49-F238E27FC236}">
                  <a16:creationId xmlns:a16="http://schemas.microsoft.com/office/drawing/2014/main" id="{BA746CA5-383B-584C-B3CE-776F388C942C}"/>
                </a:ext>
              </a:extLst>
            </p:cNvPr>
            <p:cNvGrpSpPr>
              <a:grpSpLocks/>
            </p:cNvGrpSpPr>
            <p:nvPr/>
          </p:nvGrpSpPr>
          <p:grpSpPr bwMode="auto">
            <a:xfrm>
              <a:off x="4739" y="1327"/>
              <a:ext cx="582" cy="139"/>
              <a:chOff x="614" y="2568"/>
              <a:chExt cx="725" cy="139"/>
            </a:xfrm>
          </p:grpSpPr>
          <p:sp>
            <p:nvSpPr>
              <p:cNvPr id="57" name="AutoShape 91">
                <a:extLst>
                  <a:ext uri="{FF2B5EF4-FFF2-40B4-BE49-F238E27FC236}">
                    <a16:creationId xmlns:a16="http://schemas.microsoft.com/office/drawing/2014/main" id="{68AEEFFF-F3C4-BE40-8529-27EE2B357488}"/>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8" name="AutoShape 92">
                <a:extLst>
                  <a:ext uri="{FF2B5EF4-FFF2-40B4-BE49-F238E27FC236}">
                    <a16:creationId xmlns:a16="http://schemas.microsoft.com/office/drawing/2014/main" id="{A5A04A8A-7369-354C-9B2B-CE0C0C5721C2}"/>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46" name="Rectangle 93">
              <a:extLst>
                <a:ext uri="{FF2B5EF4-FFF2-40B4-BE49-F238E27FC236}">
                  <a16:creationId xmlns:a16="http://schemas.microsoft.com/office/drawing/2014/main" id="{618A0788-435C-8042-AA0E-E94601F03015}"/>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7" name="Freeform 94">
              <a:extLst>
                <a:ext uri="{FF2B5EF4-FFF2-40B4-BE49-F238E27FC236}">
                  <a16:creationId xmlns:a16="http://schemas.microsoft.com/office/drawing/2014/main" id="{25054F67-2153-544C-AC14-FB9950D7202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95">
              <a:extLst>
                <a:ext uri="{FF2B5EF4-FFF2-40B4-BE49-F238E27FC236}">
                  <a16:creationId xmlns:a16="http://schemas.microsoft.com/office/drawing/2014/main" id="{F3155E84-B2BA-A749-84BE-14633D97E89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Oval 96">
              <a:extLst>
                <a:ext uri="{FF2B5EF4-FFF2-40B4-BE49-F238E27FC236}">
                  <a16:creationId xmlns:a16="http://schemas.microsoft.com/office/drawing/2014/main" id="{CA182219-7AC0-E240-972C-91BD56BAF1EB}"/>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0" name="Freeform 97">
              <a:extLst>
                <a:ext uri="{FF2B5EF4-FFF2-40B4-BE49-F238E27FC236}">
                  <a16:creationId xmlns:a16="http://schemas.microsoft.com/office/drawing/2014/main" id="{85F80E33-0DDA-284C-9587-26BBD9164AE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AutoShape 98">
              <a:extLst>
                <a:ext uri="{FF2B5EF4-FFF2-40B4-BE49-F238E27FC236}">
                  <a16:creationId xmlns:a16="http://schemas.microsoft.com/office/drawing/2014/main" id="{882E6AD3-0779-D044-AD1D-25D362270922}"/>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2" name="AutoShape 99">
              <a:extLst>
                <a:ext uri="{FF2B5EF4-FFF2-40B4-BE49-F238E27FC236}">
                  <a16:creationId xmlns:a16="http://schemas.microsoft.com/office/drawing/2014/main" id="{7B40A6F7-0BA7-7E46-8BEC-61560B69323D}"/>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 name="Oval 100">
              <a:extLst>
                <a:ext uri="{FF2B5EF4-FFF2-40B4-BE49-F238E27FC236}">
                  <a16:creationId xmlns:a16="http://schemas.microsoft.com/office/drawing/2014/main" id="{F7339661-C71C-C74D-AC1D-5ED32FE9B9D4}"/>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4" name="Oval 101">
              <a:extLst>
                <a:ext uri="{FF2B5EF4-FFF2-40B4-BE49-F238E27FC236}">
                  <a16:creationId xmlns:a16="http://schemas.microsoft.com/office/drawing/2014/main" id="{B23B5791-AF12-DF45-86A6-EECA1ABBE598}"/>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55" name="Oval 102">
              <a:extLst>
                <a:ext uri="{FF2B5EF4-FFF2-40B4-BE49-F238E27FC236}">
                  <a16:creationId xmlns:a16="http://schemas.microsoft.com/office/drawing/2014/main" id="{276ECC61-535B-904F-A386-35EBB8EC4328}"/>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6" name="Rectangle 103">
              <a:extLst>
                <a:ext uri="{FF2B5EF4-FFF2-40B4-BE49-F238E27FC236}">
                  <a16:creationId xmlns:a16="http://schemas.microsoft.com/office/drawing/2014/main" id="{EA9915CD-687B-DC45-B384-ED68394FB0E3}"/>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65" name="Group 104">
            <a:extLst>
              <a:ext uri="{FF2B5EF4-FFF2-40B4-BE49-F238E27FC236}">
                <a16:creationId xmlns:a16="http://schemas.microsoft.com/office/drawing/2014/main" id="{A1CC28AD-9104-D040-9B79-0D23AB0DAD5C}"/>
              </a:ext>
            </a:extLst>
          </p:cNvPr>
          <p:cNvGrpSpPr>
            <a:grpSpLocks/>
          </p:cNvGrpSpPr>
          <p:nvPr/>
        </p:nvGrpSpPr>
        <p:grpSpPr bwMode="auto">
          <a:xfrm>
            <a:off x="3825195" y="4320721"/>
            <a:ext cx="685800" cy="588963"/>
            <a:chOff x="-44" y="1473"/>
            <a:chExt cx="981" cy="1105"/>
          </a:xfrm>
        </p:grpSpPr>
        <p:pic>
          <p:nvPicPr>
            <p:cNvPr id="66" name="Picture 105" descr="desktop_computer_stylized_medium">
              <a:extLst>
                <a:ext uri="{FF2B5EF4-FFF2-40B4-BE49-F238E27FC236}">
                  <a16:creationId xmlns:a16="http://schemas.microsoft.com/office/drawing/2014/main" id="{AAA9C191-A724-DE4E-A0DA-AF600AE1B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106">
              <a:extLst>
                <a:ext uri="{FF2B5EF4-FFF2-40B4-BE49-F238E27FC236}">
                  <a16:creationId xmlns:a16="http://schemas.microsoft.com/office/drawing/2014/main" id="{E6FC85B1-48F0-1149-9E86-28C220903AB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8" name="Group 107">
            <a:extLst>
              <a:ext uri="{FF2B5EF4-FFF2-40B4-BE49-F238E27FC236}">
                <a16:creationId xmlns:a16="http://schemas.microsoft.com/office/drawing/2014/main" id="{291F0955-3988-7649-881A-FC89468189F9}"/>
              </a:ext>
            </a:extLst>
          </p:cNvPr>
          <p:cNvGrpSpPr>
            <a:grpSpLocks/>
          </p:cNvGrpSpPr>
          <p:nvPr/>
        </p:nvGrpSpPr>
        <p:grpSpPr bwMode="auto">
          <a:xfrm>
            <a:off x="5195207" y="5333546"/>
            <a:ext cx="728663" cy="620713"/>
            <a:chOff x="-44" y="1473"/>
            <a:chExt cx="981" cy="1105"/>
          </a:xfrm>
        </p:grpSpPr>
        <p:pic>
          <p:nvPicPr>
            <p:cNvPr id="69" name="Picture 108" descr="desktop_computer_stylized_medium">
              <a:extLst>
                <a:ext uri="{FF2B5EF4-FFF2-40B4-BE49-F238E27FC236}">
                  <a16:creationId xmlns:a16="http://schemas.microsoft.com/office/drawing/2014/main" id="{A5B37F88-7E58-784C-A670-1879282E52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109">
              <a:extLst>
                <a:ext uri="{FF2B5EF4-FFF2-40B4-BE49-F238E27FC236}">
                  <a16:creationId xmlns:a16="http://schemas.microsoft.com/office/drawing/2014/main" id="{36940F9B-2451-784C-B12A-984CF4F8731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71" name="Group 110">
            <a:extLst>
              <a:ext uri="{FF2B5EF4-FFF2-40B4-BE49-F238E27FC236}">
                <a16:creationId xmlns:a16="http://schemas.microsoft.com/office/drawing/2014/main" id="{7F424135-822E-074D-8C17-2A6D6E4ECAFC}"/>
              </a:ext>
            </a:extLst>
          </p:cNvPr>
          <p:cNvGrpSpPr>
            <a:grpSpLocks/>
          </p:cNvGrpSpPr>
          <p:nvPr/>
        </p:nvGrpSpPr>
        <p:grpSpPr bwMode="auto">
          <a:xfrm>
            <a:off x="5477782" y="5911396"/>
            <a:ext cx="728663" cy="620713"/>
            <a:chOff x="-44" y="1473"/>
            <a:chExt cx="981" cy="1105"/>
          </a:xfrm>
        </p:grpSpPr>
        <p:pic>
          <p:nvPicPr>
            <p:cNvPr id="72" name="Picture 111" descr="desktop_computer_stylized_medium">
              <a:extLst>
                <a:ext uri="{FF2B5EF4-FFF2-40B4-BE49-F238E27FC236}">
                  <a16:creationId xmlns:a16="http://schemas.microsoft.com/office/drawing/2014/main" id="{34FC5600-17A3-934E-9068-3B83CAC0C3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Freeform 112">
              <a:extLst>
                <a:ext uri="{FF2B5EF4-FFF2-40B4-BE49-F238E27FC236}">
                  <a16:creationId xmlns:a16="http://schemas.microsoft.com/office/drawing/2014/main" id="{1F97F168-3D00-8E46-92E2-721EC7E48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74" name="Group 113">
            <a:extLst>
              <a:ext uri="{FF2B5EF4-FFF2-40B4-BE49-F238E27FC236}">
                <a16:creationId xmlns:a16="http://schemas.microsoft.com/office/drawing/2014/main" id="{C0B69BA7-0A27-7147-8AE9-1235C7C2A05B}"/>
              </a:ext>
            </a:extLst>
          </p:cNvPr>
          <p:cNvGrpSpPr>
            <a:grpSpLocks/>
          </p:cNvGrpSpPr>
          <p:nvPr/>
        </p:nvGrpSpPr>
        <p:grpSpPr bwMode="auto">
          <a:xfrm flipH="1">
            <a:off x="8111445" y="4757284"/>
            <a:ext cx="728662" cy="620712"/>
            <a:chOff x="-44" y="1473"/>
            <a:chExt cx="981" cy="1105"/>
          </a:xfrm>
        </p:grpSpPr>
        <p:pic>
          <p:nvPicPr>
            <p:cNvPr id="75" name="Picture 114" descr="desktop_computer_stylized_medium">
              <a:extLst>
                <a:ext uri="{FF2B5EF4-FFF2-40B4-BE49-F238E27FC236}">
                  <a16:creationId xmlns:a16="http://schemas.microsoft.com/office/drawing/2014/main" id="{F68E7B52-0A00-E34D-9DA2-D7620DF995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15">
              <a:extLst>
                <a:ext uri="{FF2B5EF4-FFF2-40B4-BE49-F238E27FC236}">
                  <a16:creationId xmlns:a16="http://schemas.microsoft.com/office/drawing/2014/main" id="{CE23A1DF-EAD7-2749-B795-7C811DC2D39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77" name="Group 116">
            <a:extLst>
              <a:ext uri="{FF2B5EF4-FFF2-40B4-BE49-F238E27FC236}">
                <a16:creationId xmlns:a16="http://schemas.microsoft.com/office/drawing/2014/main" id="{C526BB6F-CCDA-0147-8FD0-0F99323F14AB}"/>
              </a:ext>
            </a:extLst>
          </p:cNvPr>
          <p:cNvGrpSpPr>
            <a:grpSpLocks/>
          </p:cNvGrpSpPr>
          <p:nvPr/>
        </p:nvGrpSpPr>
        <p:grpSpPr bwMode="auto">
          <a:xfrm flipH="1">
            <a:off x="7763782" y="6095546"/>
            <a:ext cx="728663" cy="620713"/>
            <a:chOff x="-44" y="1473"/>
            <a:chExt cx="981" cy="1105"/>
          </a:xfrm>
        </p:grpSpPr>
        <p:pic>
          <p:nvPicPr>
            <p:cNvPr id="78" name="Picture 117" descr="desktop_computer_stylized_medium">
              <a:extLst>
                <a:ext uri="{FF2B5EF4-FFF2-40B4-BE49-F238E27FC236}">
                  <a16:creationId xmlns:a16="http://schemas.microsoft.com/office/drawing/2014/main" id="{CDFEDAF9-00CE-D646-8AE3-A7056CD30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Freeform 118">
              <a:extLst>
                <a:ext uri="{FF2B5EF4-FFF2-40B4-BE49-F238E27FC236}">
                  <a16:creationId xmlns:a16="http://schemas.microsoft.com/office/drawing/2014/main" id="{3D90A292-9B8F-C447-9D79-AE8C9EFF482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 name="Group 119">
            <a:extLst>
              <a:ext uri="{FF2B5EF4-FFF2-40B4-BE49-F238E27FC236}">
                <a16:creationId xmlns:a16="http://schemas.microsoft.com/office/drawing/2014/main" id="{EBC84D0D-5129-DF4C-A746-CE2C76A20F2E}"/>
              </a:ext>
            </a:extLst>
          </p:cNvPr>
          <p:cNvGrpSpPr>
            <a:grpSpLocks/>
          </p:cNvGrpSpPr>
          <p:nvPr/>
        </p:nvGrpSpPr>
        <p:grpSpPr bwMode="auto">
          <a:xfrm flipH="1">
            <a:off x="8165420" y="3569834"/>
            <a:ext cx="728662" cy="620712"/>
            <a:chOff x="-44" y="1473"/>
            <a:chExt cx="981" cy="1105"/>
          </a:xfrm>
        </p:grpSpPr>
        <p:pic>
          <p:nvPicPr>
            <p:cNvPr id="81" name="Picture 120" descr="desktop_computer_stylized_medium">
              <a:extLst>
                <a:ext uri="{FF2B5EF4-FFF2-40B4-BE49-F238E27FC236}">
                  <a16:creationId xmlns:a16="http://schemas.microsoft.com/office/drawing/2014/main" id="{2B752977-E9AF-8448-A2A8-48B1A471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Freeform 121">
              <a:extLst>
                <a:ext uri="{FF2B5EF4-FFF2-40B4-BE49-F238E27FC236}">
                  <a16:creationId xmlns:a16="http://schemas.microsoft.com/office/drawing/2014/main" id="{2274D970-5334-1C44-8D20-95FD2587ECE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3" name="Group 122">
            <a:extLst>
              <a:ext uri="{FF2B5EF4-FFF2-40B4-BE49-F238E27FC236}">
                <a16:creationId xmlns:a16="http://schemas.microsoft.com/office/drawing/2014/main" id="{62B3C8B1-8466-CB42-A6EE-7A22909BC2AD}"/>
              </a:ext>
            </a:extLst>
          </p:cNvPr>
          <p:cNvGrpSpPr>
            <a:grpSpLocks/>
          </p:cNvGrpSpPr>
          <p:nvPr/>
        </p:nvGrpSpPr>
        <p:grpSpPr bwMode="auto">
          <a:xfrm flipH="1">
            <a:off x="6368370" y="3036434"/>
            <a:ext cx="641350" cy="620712"/>
            <a:chOff x="-44" y="1473"/>
            <a:chExt cx="981" cy="1105"/>
          </a:xfrm>
        </p:grpSpPr>
        <p:pic>
          <p:nvPicPr>
            <p:cNvPr id="84" name="Picture 123" descr="desktop_computer_stylized_medium">
              <a:extLst>
                <a:ext uri="{FF2B5EF4-FFF2-40B4-BE49-F238E27FC236}">
                  <a16:creationId xmlns:a16="http://schemas.microsoft.com/office/drawing/2014/main" id="{AD943130-CC29-0E45-BFE5-3AE7F2348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124">
              <a:extLst>
                <a:ext uri="{FF2B5EF4-FFF2-40B4-BE49-F238E27FC236}">
                  <a16:creationId xmlns:a16="http://schemas.microsoft.com/office/drawing/2014/main" id="{D17179B0-F425-1A49-8872-7CDBB0C5274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6" name="Group 125">
            <a:extLst>
              <a:ext uri="{FF2B5EF4-FFF2-40B4-BE49-F238E27FC236}">
                <a16:creationId xmlns:a16="http://schemas.microsoft.com/office/drawing/2014/main" id="{E26E3FBF-E723-C040-AEE6-20EB441E8176}"/>
              </a:ext>
            </a:extLst>
          </p:cNvPr>
          <p:cNvGrpSpPr>
            <a:grpSpLocks/>
          </p:cNvGrpSpPr>
          <p:nvPr/>
        </p:nvGrpSpPr>
        <p:grpSpPr bwMode="auto">
          <a:xfrm>
            <a:off x="4758645" y="3026909"/>
            <a:ext cx="728662" cy="620712"/>
            <a:chOff x="-44" y="1473"/>
            <a:chExt cx="981" cy="1105"/>
          </a:xfrm>
        </p:grpSpPr>
        <p:pic>
          <p:nvPicPr>
            <p:cNvPr id="87" name="Picture 126" descr="desktop_computer_stylized_medium">
              <a:extLst>
                <a:ext uri="{FF2B5EF4-FFF2-40B4-BE49-F238E27FC236}">
                  <a16:creationId xmlns:a16="http://schemas.microsoft.com/office/drawing/2014/main" id="{CF1B6F22-9E2D-1944-A52E-E77715BBD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27">
              <a:extLst>
                <a:ext uri="{FF2B5EF4-FFF2-40B4-BE49-F238E27FC236}">
                  <a16:creationId xmlns:a16="http://schemas.microsoft.com/office/drawing/2014/main" id="{22CD730C-689A-E44A-91FA-E8E769CE6D9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9" name="Group 129">
            <a:extLst>
              <a:ext uri="{FF2B5EF4-FFF2-40B4-BE49-F238E27FC236}">
                <a16:creationId xmlns:a16="http://schemas.microsoft.com/office/drawing/2014/main" id="{A7C3F63D-74FF-7040-B1D2-88A6E501954B}"/>
              </a:ext>
            </a:extLst>
          </p:cNvPr>
          <p:cNvGrpSpPr>
            <a:grpSpLocks/>
          </p:cNvGrpSpPr>
          <p:nvPr/>
        </p:nvGrpSpPr>
        <p:grpSpPr bwMode="auto">
          <a:xfrm>
            <a:off x="6858907" y="5639934"/>
            <a:ext cx="490538" cy="412750"/>
            <a:chOff x="-44" y="1473"/>
            <a:chExt cx="981" cy="1105"/>
          </a:xfrm>
        </p:grpSpPr>
        <p:pic>
          <p:nvPicPr>
            <p:cNvPr id="90" name="Picture 130" descr="desktop_computer_stylized_medium">
              <a:extLst>
                <a:ext uri="{FF2B5EF4-FFF2-40B4-BE49-F238E27FC236}">
                  <a16:creationId xmlns:a16="http://schemas.microsoft.com/office/drawing/2014/main" id="{45B574F8-532C-7A46-A7F4-34C6C8EBE1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131">
              <a:extLst>
                <a:ext uri="{FF2B5EF4-FFF2-40B4-BE49-F238E27FC236}">
                  <a16:creationId xmlns:a16="http://schemas.microsoft.com/office/drawing/2014/main" id="{AA7D8503-5853-054D-99AB-15405424F7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92" name="Slide Number Placeholder 2">
            <a:extLst>
              <a:ext uri="{FF2B5EF4-FFF2-40B4-BE49-F238E27FC236}">
                <a16:creationId xmlns:a16="http://schemas.microsoft.com/office/drawing/2014/main" id="{D180C486-5822-2A45-9DAC-775AB430BAD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86</a:t>
            </a:fld>
            <a:endParaRPr lang="en-US"/>
          </a:p>
        </p:txBody>
      </p:sp>
    </p:spTree>
    <p:extLst>
      <p:ext uri="{BB962C8B-B14F-4D97-AF65-F5344CB8AC3E}">
        <p14:creationId xmlns:p14="http://schemas.microsoft.com/office/powerpoint/2010/main" val="11728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1000"/>
                                        <p:tgtEl>
                                          <p:spTgt spid="22"/>
                                        </p:tgtEl>
                                      </p:cBhvr>
                                    </p:animEffect>
                                  </p:childTnLst>
                                </p:cTn>
                              </p:par>
                              <p:par>
                                <p:cTn id="8" presetID="9"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dissolve">
                                      <p:cBhvr>
                                        <p:cTn id="10" dur="500"/>
                                        <p:tgtEl>
                                          <p:spTgt spid="24"/>
                                        </p:tgtEl>
                                      </p:cBhvr>
                                    </p:animEffect>
                                  </p:childTnLst>
                                </p:cTn>
                              </p:par>
                              <p:par>
                                <p:cTn id="11" presetID="9"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dissolve">
                                      <p:cBhvr>
                                        <p:cTn id="13" dur="500"/>
                                        <p:tgtEl>
                                          <p:spTgt spid="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1000"/>
                                        <p:tgtEl>
                                          <p:spTgt spid="26"/>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dissolve">
                                      <p:cBhvr>
                                        <p:cTn id="26" dur="1000"/>
                                        <p:tgtEl>
                                          <p:spTgt spid="2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dissolve">
                                      <p:cBhvr>
                                        <p:cTn id="29" dur="1000"/>
                                        <p:tgtEl>
                                          <p:spTgt spid="31"/>
                                        </p:tgtEl>
                                      </p:cBhvr>
                                    </p:animEffect>
                                  </p:childTnLst>
                                </p:cTn>
                              </p:par>
                              <p:par>
                                <p:cTn id="30" presetID="9" presetClass="exit" presetSubtype="0" fill="hold" nodeType="with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31"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P2P file distribution: BitTorrent </a:t>
            </a:r>
          </a:p>
        </p:txBody>
      </p:sp>
      <p:sp>
        <p:nvSpPr>
          <p:cNvPr id="170" name="Rectangle 3">
            <a:extLst>
              <a:ext uri="{FF2B5EF4-FFF2-40B4-BE49-F238E27FC236}">
                <a16:creationId xmlns:a16="http://schemas.microsoft.com/office/drawing/2014/main" id="{BE01B437-A61A-9B44-A8C0-5BAD0C5014B4}"/>
              </a:ext>
            </a:extLst>
          </p:cNvPr>
          <p:cNvSpPr txBox="1">
            <a:spLocks noChangeArrowheads="1"/>
          </p:cNvSpPr>
          <p:nvPr/>
        </p:nvSpPr>
        <p:spPr bwMode="auto">
          <a:xfrm>
            <a:off x="672727" y="1548887"/>
            <a:ext cx="5988276" cy="245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87338" indent="-287338"/>
            <a:r>
              <a:rPr lang="en-US" altLang="en-US" kern="0">
                <a:latin typeface="+mn-lt"/>
                <a:ea typeface="ＭＳ Ｐゴシック" panose="020B0600070205080204" pitchFamily="34" charset="-128"/>
              </a:rPr>
              <a:t>peer joining torrent: </a:t>
            </a:r>
          </a:p>
          <a:p>
            <a:pPr marL="681038" lvl="1" indent="-223838"/>
            <a:r>
              <a:rPr lang="en-US" altLang="en-US" kern="0">
                <a:latin typeface="+mn-lt"/>
                <a:ea typeface="ＭＳ Ｐゴシック" panose="020B0600070205080204" pitchFamily="34" charset="-128"/>
              </a:rPr>
              <a:t>has no chunks, but will accumulate them over time from other peers</a:t>
            </a:r>
          </a:p>
          <a:p>
            <a:pPr marL="681038" lvl="1" indent="-223838"/>
            <a:r>
              <a:rPr lang="en-US" altLang="en-US" kern="0">
                <a:latin typeface="+mn-lt"/>
                <a:ea typeface="ＭＳ Ｐゴシック" panose="020B0600070205080204" pitchFamily="34" charset="-128"/>
              </a:rPr>
              <a:t>registers with tracker to get list of peers, connects to subset of peers (</a:t>
            </a:r>
            <a:r>
              <a:rPr lang="ja-JP" altLang="en-US" kern="0">
                <a:latin typeface="+mn-lt"/>
                <a:ea typeface="ＭＳ Ｐゴシック" panose="020B0600070205080204" pitchFamily="34" charset="-128"/>
              </a:rPr>
              <a:t>“</a:t>
            </a:r>
            <a:r>
              <a:rPr lang="en-US" altLang="ja-JP" kern="0">
                <a:latin typeface="+mn-lt"/>
                <a:ea typeface="ＭＳ Ｐゴシック" panose="020B0600070205080204" pitchFamily="34" charset="-128"/>
              </a:rPr>
              <a:t>neighbors</a:t>
            </a:r>
            <a:r>
              <a:rPr lang="ja-JP" altLang="en-US" kern="0">
                <a:latin typeface="+mn-lt"/>
                <a:ea typeface="ＭＳ Ｐゴシック" panose="020B0600070205080204" pitchFamily="34" charset="-128"/>
              </a:rPr>
              <a:t>”</a:t>
            </a:r>
            <a:r>
              <a:rPr lang="en-US" altLang="ja-JP" kern="0">
                <a:latin typeface="+mn-lt"/>
                <a:ea typeface="ＭＳ Ｐゴシック" panose="020B0600070205080204" pitchFamily="34" charset="-128"/>
              </a:rPr>
              <a:t>)</a:t>
            </a:r>
            <a:endParaRPr lang="en-US" altLang="en-US" kern="0">
              <a:latin typeface="+mn-lt"/>
              <a:ea typeface="ＭＳ Ｐゴシック" panose="020B0600070205080204" pitchFamily="34" charset="-128"/>
            </a:endParaRPr>
          </a:p>
        </p:txBody>
      </p:sp>
      <p:sp>
        <p:nvSpPr>
          <p:cNvPr id="171" name="Rectangle 3">
            <a:extLst>
              <a:ext uri="{FF2B5EF4-FFF2-40B4-BE49-F238E27FC236}">
                <a16:creationId xmlns:a16="http://schemas.microsoft.com/office/drawing/2014/main" id="{5C2EB95A-93B0-5840-9C4D-A1762DAEA759}"/>
              </a:ext>
            </a:extLst>
          </p:cNvPr>
          <p:cNvSpPr>
            <a:spLocks noChangeArrowheads="1"/>
          </p:cNvSpPr>
          <p:nvPr/>
        </p:nvSpPr>
        <p:spPr bwMode="auto">
          <a:xfrm>
            <a:off x="689056" y="3728719"/>
            <a:ext cx="10987087" cy="233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a:solidFill>
                  <a:srgbClr val="000000"/>
                </a:solidFill>
                <a:latin typeface="+mn-lt"/>
              </a:rPr>
              <a:t>while downloading, peer uploads chunks to other peers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a:solidFill>
                  <a:srgbClr val="000000"/>
                </a:solidFill>
                <a:latin typeface="+mn-lt"/>
              </a:rPr>
              <a:t>peer may change peers with whom it exchanges chunks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i="1">
                <a:solidFill>
                  <a:srgbClr val="CC0000"/>
                </a:solidFill>
                <a:latin typeface="+mn-lt"/>
              </a:rPr>
              <a:t>churn:</a:t>
            </a:r>
            <a:r>
              <a:rPr lang="en-US" altLang="en-US" sz="2800">
                <a:solidFill>
                  <a:srgbClr val="000000"/>
                </a:solidFill>
                <a:latin typeface="+mn-lt"/>
              </a:rPr>
              <a:t> peers may come and go</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a:solidFill>
                  <a:srgbClr val="000000"/>
                </a:solidFill>
                <a:latin typeface="+mn-lt"/>
              </a:rPr>
              <a:t>once peer has entire file, it may (selfishly) leave or (altruistically) remain in torrent</a:t>
            </a:r>
          </a:p>
        </p:txBody>
      </p:sp>
      <p:grpSp>
        <p:nvGrpSpPr>
          <p:cNvPr id="2" name="Group 1">
            <a:extLst>
              <a:ext uri="{FF2B5EF4-FFF2-40B4-BE49-F238E27FC236}">
                <a16:creationId xmlns:a16="http://schemas.microsoft.com/office/drawing/2014/main" id="{8DCC6C24-30FA-4B4E-A269-8C92EE25BC46}"/>
              </a:ext>
            </a:extLst>
          </p:cNvPr>
          <p:cNvGrpSpPr/>
          <p:nvPr/>
        </p:nvGrpSpPr>
        <p:grpSpPr>
          <a:xfrm>
            <a:off x="7622267" y="1307114"/>
            <a:ext cx="3567113" cy="2233613"/>
            <a:chOff x="4911725" y="1368425"/>
            <a:chExt cx="3567113" cy="2233613"/>
          </a:xfrm>
        </p:grpSpPr>
        <p:sp>
          <p:nvSpPr>
            <p:cNvPr id="172" name="Line 25">
              <a:extLst>
                <a:ext uri="{FF2B5EF4-FFF2-40B4-BE49-F238E27FC236}">
                  <a16:creationId xmlns:a16="http://schemas.microsoft.com/office/drawing/2014/main" id="{14C1BFA3-2422-AC40-9443-EBE4B0BA4E51}"/>
                </a:ext>
              </a:extLst>
            </p:cNvPr>
            <p:cNvSpPr>
              <a:spLocks noChangeShapeType="1"/>
            </p:cNvSpPr>
            <p:nvPr/>
          </p:nvSpPr>
          <p:spPr bwMode="auto">
            <a:xfrm>
              <a:off x="6245225" y="1646238"/>
              <a:ext cx="1736725" cy="879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Line 26">
              <a:extLst>
                <a:ext uri="{FF2B5EF4-FFF2-40B4-BE49-F238E27FC236}">
                  <a16:creationId xmlns:a16="http://schemas.microsoft.com/office/drawing/2014/main" id="{858C722B-AFD5-3E4D-9F07-FC6900AAFE1D}"/>
                </a:ext>
              </a:extLst>
            </p:cNvPr>
            <p:cNvSpPr>
              <a:spLocks noChangeShapeType="1"/>
            </p:cNvSpPr>
            <p:nvPr/>
          </p:nvSpPr>
          <p:spPr bwMode="auto">
            <a:xfrm>
              <a:off x="6107113" y="1739900"/>
              <a:ext cx="168275" cy="1133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27">
              <a:extLst>
                <a:ext uri="{FF2B5EF4-FFF2-40B4-BE49-F238E27FC236}">
                  <a16:creationId xmlns:a16="http://schemas.microsoft.com/office/drawing/2014/main" id="{BE071C26-5E10-4944-8BF4-10C7EC327E51}"/>
                </a:ext>
              </a:extLst>
            </p:cNvPr>
            <p:cNvSpPr>
              <a:spLocks noChangeShapeType="1"/>
            </p:cNvSpPr>
            <p:nvPr/>
          </p:nvSpPr>
          <p:spPr bwMode="auto">
            <a:xfrm flipH="1" flipV="1">
              <a:off x="7223125" y="1590675"/>
              <a:ext cx="795338" cy="1905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5" name="Line 28">
              <a:extLst>
                <a:ext uri="{FF2B5EF4-FFF2-40B4-BE49-F238E27FC236}">
                  <a16:creationId xmlns:a16="http://schemas.microsoft.com/office/drawing/2014/main" id="{75CAFCCB-E9E5-7E49-A3F5-4958D9F89A19}"/>
                </a:ext>
              </a:extLst>
            </p:cNvPr>
            <p:cNvSpPr>
              <a:spLocks noChangeShapeType="1"/>
            </p:cNvSpPr>
            <p:nvPr/>
          </p:nvSpPr>
          <p:spPr bwMode="auto">
            <a:xfrm flipH="1">
              <a:off x="6667500" y="1925638"/>
              <a:ext cx="1389063" cy="12398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29">
              <a:extLst>
                <a:ext uri="{FF2B5EF4-FFF2-40B4-BE49-F238E27FC236}">
                  <a16:creationId xmlns:a16="http://schemas.microsoft.com/office/drawing/2014/main" id="{1D50DE5F-310E-1E44-85DE-D65DD48DF2AF}"/>
                </a:ext>
              </a:extLst>
            </p:cNvPr>
            <p:cNvSpPr>
              <a:spLocks noChangeShapeType="1"/>
            </p:cNvSpPr>
            <p:nvPr/>
          </p:nvSpPr>
          <p:spPr bwMode="auto">
            <a:xfrm flipH="1">
              <a:off x="6726238" y="3152775"/>
              <a:ext cx="504825" cy="1016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30">
              <a:extLst>
                <a:ext uri="{FF2B5EF4-FFF2-40B4-BE49-F238E27FC236}">
                  <a16:creationId xmlns:a16="http://schemas.microsoft.com/office/drawing/2014/main" id="{FCC71024-B200-2142-949F-7D4A1B58CB77}"/>
                </a:ext>
              </a:extLst>
            </p:cNvPr>
            <p:cNvSpPr>
              <a:spLocks noChangeShapeType="1"/>
            </p:cNvSpPr>
            <p:nvPr/>
          </p:nvSpPr>
          <p:spPr bwMode="auto">
            <a:xfrm flipH="1">
              <a:off x="6399213" y="1714500"/>
              <a:ext cx="612775" cy="104616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8" name="Line 31">
              <a:extLst>
                <a:ext uri="{FF2B5EF4-FFF2-40B4-BE49-F238E27FC236}">
                  <a16:creationId xmlns:a16="http://schemas.microsoft.com/office/drawing/2014/main" id="{1790AC52-1931-A649-B99C-E0E7A089EC28}"/>
                </a:ext>
              </a:extLst>
            </p:cNvPr>
            <p:cNvSpPr>
              <a:spLocks noChangeShapeType="1"/>
            </p:cNvSpPr>
            <p:nvPr/>
          </p:nvSpPr>
          <p:spPr bwMode="auto">
            <a:xfrm flipV="1">
              <a:off x="6511925" y="2579688"/>
              <a:ext cx="1443038" cy="3016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9" name="Line 32">
              <a:extLst>
                <a:ext uri="{FF2B5EF4-FFF2-40B4-BE49-F238E27FC236}">
                  <a16:creationId xmlns:a16="http://schemas.microsoft.com/office/drawing/2014/main" id="{89975C97-C827-D24A-B1B2-BA5EA5D13E31}"/>
                </a:ext>
              </a:extLst>
            </p:cNvPr>
            <p:cNvSpPr>
              <a:spLocks noChangeShapeType="1"/>
            </p:cNvSpPr>
            <p:nvPr/>
          </p:nvSpPr>
          <p:spPr bwMode="auto">
            <a:xfrm>
              <a:off x="7192963" y="1679575"/>
              <a:ext cx="804862" cy="7969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0" name="Line 33">
              <a:extLst>
                <a:ext uri="{FF2B5EF4-FFF2-40B4-BE49-F238E27FC236}">
                  <a16:creationId xmlns:a16="http://schemas.microsoft.com/office/drawing/2014/main" id="{955D94CA-F543-6C42-A481-B95EE01861CD}"/>
                </a:ext>
              </a:extLst>
            </p:cNvPr>
            <p:cNvSpPr>
              <a:spLocks noChangeShapeType="1"/>
            </p:cNvSpPr>
            <p:nvPr/>
          </p:nvSpPr>
          <p:spPr bwMode="auto">
            <a:xfrm>
              <a:off x="7494588" y="3165475"/>
              <a:ext cx="255587" cy="1365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1" name="Line 34">
              <a:extLst>
                <a:ext uri="{FF2B5EF4-FFF2-40B4-BE49-F238E27FC236}">
                  <a16:creationId xmlns:a16="http://schemas.microsoft.com/office/drawing/2014/main" id="{951F72DA-656A-D04D-A6C4-F256EFF9FBBB}"/>
                </a:ext>
              </a:extLst>
            </p:cNvPr>
            <p:cNvSpPr>
              <a:spLocks noChangeShapeType="1"/>
            </p:cNvSpPr>
            <p:nvPr/>
          </p:nvSpPr>
          <p:spPr bwMode="auto">
            <a:xfrm>
              <a:off x="6735763" y="3351213"/>
              <a:ext cx="101441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Line 38">
              <a:extLst>
                <a:ext uri="{FF2B5EF4-FFF2-40B4-BE49-F238E27FC236}">
                  <a16:creationId xmlns:a16="http://schemas.microsoft.com/office/drawing/2014/main" id="{ADF91B87-973E-B548-B697-7A4079F1C792}"/>
                </a:ext>
              </a:extLst>
            </p:cNvPr>
            <p:cNvSpPr>
              <a:spLocks noChangeShapeType="1"/>
            </p:cNvSpPr>
            <p:nvPr/>
          </p:nvSpPr>
          <p:spPr bwMode="auto">
            <a:xfrm flipH="1">
              <a:off x="7869238" y="2689225"/>
              <a:ext cx="179387" cy="585788"/>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183" name="Picture 39" descr="Alice">
              <a:extLst>
                <a:ext uri="{FF2B5EF4-FFF2-40B4-BE49-F238E27FC236}">
                  <a16:creationId xmlns:a16="http://schemas.microsoft.com/office/drawing/2014/main" id="{6B053B54-9371-384F-AA52-C17465B4D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 name="Group 70">
              <a:extLst>
                <a:ext uri="{FF2B5EF4-FFF2-40B4-BE49-F238E27FC236}">
                  <a16:creationId xmlns:a16="http://schemas.microsoft.com/office/drawing/2014/main" id="{C2114C23-66BC-A94F-90FC-3D02C545B220}"/>
                </a:ext>
              </a:extLst>
            </p:cNvPr>
            <p:cNvGrpSpPr>
              <a:grpSpLocks/>
            </p:cNvGrpSpPr>
            <p:nvPr/>
          </p:nvGrpSpPr>
          <p:grpSpPr bwMode="auto">
            <a:xfrm>
              <a:off x="5586413" y="1693863"/>
              <a:ext cx="2378075" cy="1350962"/>
              <a:chOff x="1752" y="2166"/>
              <a:chExt cx="2200" cy="1363"/>
            </a:xfrm>
          </p:grpSpPr>
          <p:sp>
            <p:nvSpPr>
              <p:cNvPr id="185" name="Line 22">
                <a:extLst>
                  <a:ext uri="{FF2B5EF4-FFF2-40B4-BE49-F238E27FC236}">
                    <a16:creationId xmlns:a16="http://schemas.microsoft.com/office/drawing/2014/main" id="{1EE108AC-8EA8-9E4A-8B60-F03F959667AE}"/>
                  </a:ext>
                </a:extLst>
              </p:cNvPr>
              <p:cNvSpPr>
                <a:spLocks noChangeShapeType="1"/>
              </p:cNvSpPr>
              <p:nvPr/>
            </p:nvSpPr>
            <p:spPr bwMode="auto">
              <a:xfrm flipV="1">
                <a:off x="1752" y="2166"/>
                <a:ext cx="361" cy="53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6" name="Line 23">
                <a:extLst>
                  <a:ext uri="{FF2B5EF4-FFF2-40B4-BE49-F238E27FC236}">
                    <a16:creationId xmlns:a16="http://schemas.microsoft.com/office/drawing/2014/main" id="{94D6AFB9-0FA7-C54C-9273-1A9C925AB8F0}"/>
                  </a:ext>
                </a:extLst>
              </p:cNvPr>
              <p:cNvSpPr>
                <a:spLocks noChangeShapeType="1"/>
              </p:cNvSpPr>
              <p:nvPr/>
            </p:nvSpPr>
            <p:spPr bwMode="auto">
              <a:xfrm flipV="1">
                <a:off x="1770" y="2352"/>
                <a:ext cx="2182" cy="4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7" name="Line 24">
                <a:extLst>
                  <a:ext uri="{FF2B5EF4-FFF2-40B4-BE49-F238E27FC236}">
                    <a16:creationId xmlns:a16="http://schemas.microsoft.com/office/drawing/2014/main" id="{5EF4CD56-8EA9-104D-8536-971136B66A3E}"/>
                  </a:ext>
                </a:extLst>
              </p:cNvPr>
              <p:cNvSpPr>
                <a:spLocks noChangeShapeType="1"/>
              </p:cNvSpPr>
              <p:nvPr/>
            </p:nvSpPr>
            <p:spPr bwMode="auto">
              <a:xfrm>
                <a:off x="1786" y="2820"/>
                <a:ext cx="1550" cy="70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88" name="Group 74">
              <a:extLst>
                <a:ext uri="{FF2B5EF4-FFF2-40B4-BE49-F238E27FC236}">
                  <a16:creationId xmlns:a16="http://schemas.microsoft.com/office/drawing/2014/main" id="{6DD06914-3CEB-5944-8E89-2281584DCD9B}"/>
                </a:ext>
              </a:extLst>
            </p:cNvPr>
            <p:cNvGrpSpPr>
              <a:grpSpLocks/>
            </p:cNvGrpSpPr>
            <p:nvPr/>
          </p:nvGrpSpPr>
          <p:grpSpPr bwMode="auto">
            <a:xfrm>
              <a:off x="5245100" y="1374775"/>
              <a:ext cx="292100" cy="517525"/>
              <a:chOff x="4140" y="429"/>
              <a:chExt cx="1425" cy="2396"/>
            </a:xfrm>
          </p:grpSpPr>
          <p:sp>
            <p:nvSpPr>
              <p:cNvPr id="189" name="Freeform 75">
                <a:extLst>
                  <a:ext uri="{FF2B5EF4-FFF2-40B4-BE49-F238E27FC236}">
                    <a16:creationId xmlns:a16="http://schemas.microsoft.com/office/drawing/2014/main" id="{F5672D96-1DC0-8542-9E0B-AF784B6A0C4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Rectangle 76">
                <a:extLst>
                  <a:ext uri="{FF2B5EF4-FFF2-40B4-BE49-F238E27FC236}">
                    <a16:creationId xmlns:a16="http://schemas.microsoft.com/office/drawing/2014/main" id="{C336E614-D216-1B4B-9137-3DC6CF7E4949}"/>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1" name="Freeform 77">
                <a:extLst>
                  <a:ext uri="{FF2B5EF4-FFF2-40B4-BE49-F238E27FC236}">
                    <a16:creationId xmlns:a16="http://schemas.microsoft.com/office/drawing/2014/main" id="{CF30086E-5442-B544-9BE6-2A8083677BA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2" name="Freeform 78">
                <a:extLst>
                  <a:ext uri="{FF2B5EF4-FFF2-40B4-BE49-F238E27FC236}">
                    <a16:creationId xmlns:a16="http://schemas.microsoft.com/office/drawing/2014/main" id="{6218844C-628C-9547-A930-560D56E3C7B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3" name="Rectangle 79">
                <a:extLst>
                  <a:ext uri="{FF2B5EF4-FFF2-40B4-BE49-F238E27FC236}">
                    <a16:creationId xmlns:a16="http://schemas.microsoft.com/office/drawing/2014/main" id="{78F96A30-FAB7-9144-8F42-1A1B06A335B9}"/>
                  </a:ext>
                </a:extLst>
              </p:cNvPr>
              <p:cNvSpPr>
                <a:spLocks noChangeArrowheads="1"/>
              </p:cNvSpPr>
              <p:nvPr/>
            </p:nvSpPr>
            <p:spPr bwMode="auto">
              <a:xfrm>
                <a:off x="4210" y="694"/>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4" name="Group 80">
                <a:extLst>
                  <a:ext uri="{FF2B5EF4-FFF2-40B4-BE49-F238E27FC236}">
                    <a16:creationId xmlns:a16="http://schemas.microsoft.com/office/drawing/2014/main" id="{CECE58F7-7C4A-6F4D-B141-662B63F4AA86}"/>
                  </a:ext>
                </a:extLst>
              </p:cNvPr>
              <p:cNvGrpSpPr>
                <a:grpSpLocks/>
              </p:cNvGrpSpPr>
              <p:nvPr/>
            </p:nvGrpSpPr>
            <p:grpSpPr bwMode="auto">
              <a:xfrm>
                <a:off x="4749" y="668"/>
                <a:ext cx="581" cy="145"/>
                <a:chOff x="614" y="2568"/>
                <a:chExt cx="725" cy="139"/>
              </a:xfrm>
            </p:grpSpPr>
            <p:sp>
              <p:nvSpPr>
                <p:cNvPr id="219" name="AutoShape 81">
                  <a:extLst>
                    <a:ext uri="{FF2B5EF4-FFF2-40B4-BE49-F238E27FC236}">
                      <a16:creationId xmlns:a16="http://schemas.microsoft.com/office/drawing/2014/main" id="{D6885AAA-38B2-874F-868F-D00AB0AE0D26}"/>
                    </a:ext>
                  </a:extLst>
                </p:cNvPr>
                <p:cNvSpPr>
                  <a:spLocks noChangeArrowheads="1"/>
                </p:cNvSpPr>
                <p:nvPr/>
              </p:nvSpPr>
              <p:spPr bwMode="auto">
                <a:xfrm>
                  <a:off x="618" y="2571"/>
                  <a:ext cx="725"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82">
                  <a:extLst>
                    <a:ext uri="{FF2B5EF4-FFF2-40B4-BE49-F238E27FC236}">
                      <a16:creationId xmlns:a16="http://schemas.microsoft.com/office/drawing/2014/main" id="{D61DCFC9-1720-7344-ADE6-5BD09A2BF12B}"/>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5" name="Rectangle 83">
                <a:extLst>
                  <a:ext uri="{FF2B5EF4-FFF2-40B4-BE49-F238E27FC236}">
                    <a16:creationId xmlns:a16="http://schemas.microsoft.com/office/drawing/2014/main" id="{00D3BEA9-BA94-4044-B1D5-60A03C5C5821}"/>
                  </a:ext>
                </a:extLst>
              </p:cNvPr>
              <p:cNvSpPr>
                <a:spLocks noChangeArrowheads="1"/>
              </p:cNvSpPr>
              <p:nvPr/>
            </p:nvSpPr>
            <p:spPr bwMode="auto">
              <a:xfrm>
                <a:off x="4225" y="1017"/>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6" name="Group 84">
                <a:extLst>
                  <a:ext uri="{FF2B5EF4-FFF2-40B4-BE49-F238E27FC236}">
                    <a16:creationId xmlns:a16="http://schemas.microsoft.com/office/drawing/2014/main" id="{641C2446-7A8F-504B-A8D3-FFEE0A9F637A}"/>
                  </a:ext>
                </a:extLst>
              </p:cNvPr>
              <p:cNvGrpSpPr>
                <a:grpSpLocks/>
              </p:cNvGrpSpPr>
              <p:nvPr/>
            </p:nvGrpSpPr>
            <p:grpSpPr bwMode="auto">
              <a:xfrm>
                <a:off x="4747" y="994"/>
                <a:ext cx="581" cy="134"/>
                <a:chOff x="614" y="2568"/>
                <a:chExt cx="725" cy="139"/>
              </a:xfrm>
            </p:grpSpPr>
            <p:sp>
              <p:nvSpPr>
                <p:cNvPr id="217" name="AutoShape 85">
                  <a:extLst>
                    <a:ext uri="{FF2B5EF4-FFF2-40B4-BE49-F238E27FC236}">
                      <a16:creationId xmlns:a16="http://schemas.microsoft.com/office/drawing/2014/main" id="{C1F8A523-4462-AA4E-A2CA-29700E5DA9B6}"/>
                    </a:ext>
                  </a:extLst>
                </p:cNvPr>
                <p:cNvSpPr>
                  <a:spLocks noChangeArrowheads="1"/>
                </p:cNvSpPr>
                <p:nvPr/>
              </p:nvSpPr>
              <p:spPr bwMode="auto">
                <a:xfrm>
                  <a:off x="610" y="2569"/>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AutoShape 86">
                  <a:extLst>
                    <a:ext uri="{FF2B5EF4-FFF2-40B4-BE49-F238E27FC236}">
                      <a16:creationId xmlns:a16="http://schemas.microsoft.com/office/drawing/2014/main" id="{A7658F20-DB1E-464F-B607-89092583FB5B}"/>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7" name="Rectangle 87">
                <a:extLst>
                  <a:ext uri="{FF2B5EF4-FFF2-40B4-BE49-F238E27FC236}">
                    <a16:creationId xmlns:a16="http://schemas.microsoft.com/office/drawing/2014/main" id="{FF6AAAAA-212A-7640-8D6B-0B6EBD377D7F}"/>
                  </a:ext>
                </a:extLst>
              </p:cNvPr>
              <p:cNvSpPr>
                <a:spLocks noChangeArrowheads="1"/>
              </p:cNvSpPr>
              <p:nvPr/>
            </p:nvSpPr>
            <p:spPr bwMode="auto">
              <a:xfrm>
                <a:off x="4217" y="1355"/>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8" name="Rectangle 88">
                <a:extLst>
                  <a:ext uri="{FF2B5EF4-FFF2-40B4-BE49-F238E27FC236}">
                    <a16:creationId xmlns:a16="http://schemas.microsoft.com/office/drawing/2014/main" id="{634123E3-AB71-9F41-AD39-43B0691F13F6}"/>
                  </a:ext>
                </a:extLst>
              </p:cNvPr>
              <p:cNvSpPr>
                <a:spLocks noChangeArrowheads="1"/>
              </p:cNvSpPr>
              <p:nvPr/>
            </p:nvSpPr>
            <p:spPr bwMode="auto">
              <a:xfrm>
                <a:off x="4225" y="1656"/>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9" name="Group 89">
                <a:extLst>
                  <a:ext uri="{FF2B5EF4-FFF2-40B4-BE49-F238E27FC236}">
                    <a16:creationId xmlns:a16="http://schemas.microsoft.com/office/drawing/2014/main" id="{DC8E4BD8-4B64-1943-9731-721699A50BDF}"/>
                  </a:ext>
                </a:extLst>
              </p:cNvPr>
              <p:cNvGrpSpPr>
                <a:grpSpLocks/>
              </p:cNvGrpSpPr>
              <p:nvPr/>
            </p:nvGrpSpPr>
            <p:grpSpPr bwMode="auto">
              <a:xfrm>
                <a:off x="4735" y="1627"/>
                <a:ext cx="582" cy="151"/>
                <a:chOff x="614" y="2568"/>
                <a:chExt cx="725" cy="139"/>
              </a:xfrm>
            </p:grpSpPr>
            <p:sp>
              <p:nvSpPr>
                <p:cNvPr id="215" name="AutoShape 90">
                  <a:extLst>
                    <a:ext uri="{FF2B5EF4-FFF2-40B4-BE49-F238E27FC236}">
                      <a16:creationId xmlns:a16="http://schemas.microsoft.com/office/drawing/2014/main" id="{9D762048-3A14-564D-8D32-3584214E9D4D}"/>
                    </a:ext>
                  </a:extLst>
                </p:cNvPr>
                <p:cNvSpPr>
                  <a:spLocks noChangeArrowheads="1"/>
                </p:cNvSpPr>
                <p:nvPr/>
              </p:nvSpPr>
              <p:spPr bwMode="auto">
                <a:xfrm>
                  <a:off x="616" y="2568"/>
                  <a:ext cx="724"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AutoShape 91">
                  <a:extLst>
                    <a:ext uri="{FF2B5EF4-FFF2-40B4-BE49-F238E27FC236}">
                      <a16:creationId xmlns:a16="http://schemas.microsoft.com/office/drawing/2014/main" id="{70B9E041-38D0-8A42-BB42-D0980C10A86A}"/>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0" name="Freeform 92">
                <a:extLst>
                  <a:ext uri="{FF2B5EF4-FFF2-40B4-BE49-F238E27FC236}">
                    <a16:creationId xmlns:a16="http://schemas.microsoft.com/office/drawing/2014/main" id="{A2F57490-585D-EB4E-AE3D-BCA33E2C5CC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1" name="Group 93">
                <a:extLst>
                  <a:ext uri="{FF2B5EF4-FFF2-40B4-BE49-F238E27FC236}">
                    <a16:creationId xmlns:a16="http://schemas.microsoft.com/office/drawing/2014/main" id="{E23C7B19-F840-FC48-9713-9AD00E8223E6}"/>
                  </a:ext>
                </a:extLst>
              </p:cNvPr>
              <p:cNvGrpSpPr>
                <a:grpSpLocks/>
              </p:cNvGrpSpPr>
              <p:nvPr/>
            </p:nvGrpSpPr>
            <p:grpSpPr bwMode="auto">
              <a:xfrm>
                <a:off x="4739" y="1327"/>
                <a:ext cx="582" cy="139"/>
                <a:chOff x="614" y="2568"/>
                <a:chExt cx="725" cy="139"/>
              </a:xfrm>
            </p:grpSpPr>
            <p:sp>
              <p:nvSpPr>
                <p:cNvPr id="213" name="AutoShape 94">
                  <a:extLst>
                    <a:ext uri="{FF2B5EF4-FFF2-40B4-BE49-F238E27FC236}">
                      <a16:creationId xmlns:a16="http://schemas.microsoft.com/office/drawing/2014/main" id="{BF66CD5C-FF99-7742-A14E-2BF2A67A6C17}"/>
                    </a:ext>
                  </a:extLst>
                </p:cNvPr>
                <p:cNvSpPr>
                  <a:spLocks noChangeArrowheads="1"/>
                </p:cNvSpPr>
                <p:nvPr/>
              </p:nvSpPr>
              <p:spPr bwMode="auto">
                <a:xfrm>
                  <a:off x="611" y="2567"/>
                  <a:ext cx="724"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4" name="AutoShape 95">
                  <a:extLst>
                    <a:ext uri="{FF2B5EF4-FFF2-40B4-BE49-F238E27FC236}">
                      <a16:creationId xmlns:a16="http://schemas.microsoft.com/office/drawing/2014/main" id="{F9BFFD59-AD2B-894C-819C-8D0DB9F2B53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2" name="Rectangle 96">
                <a:extLst>
                  <a:ext uri="{FF2B5EF4-FFF2-40B4-BE49-F238E27FC236}">
                    <a16:creationId xmlns:a16="http://schemas.microsoft.com/office/drawing/2014/main" id="{136171A0-1A0E-8D4C-968B-D17501670E1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Freeform 97">
                <a:extLst>
                  <a:ext uri="{FF2B5EF4-FFF2-40B4-BE49-F238E27FC236}">
                    <a16:creationId xmlns:a16="http://schemas.microsoft.com/office/drawing/2014/main" id="{C874C361-C380-FC49-8D1C-E30AEEA3FF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98">
                <a:extLst>
                  <a:ext uri="{FF2B5EF4-FFF2-40B4-BE49-F238E27FC236}">
                    <a16:creationId xmlns:a16="http://schemas.microsoft.com/office/drawing/2014/main" id="{69C7F287-7595-D94A-87BF-95ED49C48A2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Oval 99">
                <a:extLst>
                  <a:ext uri="{FF2B5EF4-FFF2-40B4-BE49-F238E27FC236}">
                    <a16:creationId xmlns:a16="http://schemas.microsoft.com/office/drawing/2014/main" id="{B6E84AB5-17E1-1D48-BB79-04D2F00750E0}"/>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Freeform 100">
                <a:extLst>
                  <a:ext uri="{FF2B5EF4-FFF2-40B4-BE49-F238E27FC236}">
                    <a16:creationId xmlns:a16="http://schemas.microsoft.com/office/drawing/2014/main" id="{AF0BF05C-4E38-CD4D-AAFA-E3493B15528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7" name="AutoShape 101">
                <a:extLst>
                  <a:ext uri="{FF2B5EF4-FFF2-40B4-BE49-F238E27FC236}">
                    <a16:creationId xmlns:a16="http://schemas.microsoft.com/office/drawing/2014/main" id="{3BB53BC2-8678-8446-A21F-7F33E9E59671}"/>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8" name="AutoShape 102">
                <a:extLst>
                  <a:ext uri="{FF2B5EF4-FFF2-40B4-BE49-F238E27FC236}">
                    <a16:creationId xmlns:a16="http://schemas.microsoft.com/office/drawing/2014/main" id="{FA369464-AABC-BC43-830F-4E4F32FF70D7}"/>
                  </a:ext>
                </a:extLst>
              </p:cNvPr>
              <p:cNvSpPr>
                <a:spLocks noChangeArrowheads="1"/>
              </p:cNvSpPr>
              <p:nvPr/>
            </p:nvSpPr>
            <p:spPr bwMode="auto">
              <a:xfrm>
                <a:off x="4210" y="2707"/>
                <a:ext cx="1069" cy="8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9" name="Oval 103">
                <a:extLst>
                  <a:ext uri="{FF2B5EF4-FFF2-40B4-BE49-F238E27FC236}">
                    <a16:creationId xmlns:a16="http://schemas.microsoft.com/office/drawing/2014/main" id="{0447F744-AF3E-9645-978F-EF1BDF0F8284}"/>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0" name="Oval 104">
                <a:extLst>
                  <a:ext uri="{FF2B5EF4-FFF2-40B4-BE49-F238E27FC236}">
                    <a16:creationId xmlns:a16="http://schemas.microsoft.com/office/drawing/2014/main" id="{F3C8D210-BF7D-C848-B9FD-FC1172BBD07F}"/>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1" name="Oval 105">
                <a:extLst>
                  <a:ext uri="{FF2B5EF4-FFF2-40B4-BE49-F238E27FC236}">
                    <a16:creationId xmlns:a16="http://schemas.microsoft.com/office/drawing/2014/main" id="{1162ED20-6D4D-2B4D-84EF-299FDEE0E91E}"/>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2" name="Rectangle 106">
                <a:extLst>
                  <a:ext uri="{FF2B5EF4-FFF2-40B4-BE49-F238E27FC236}">
                    <a16:creationId xmlns:a16="http://schemas.microsoft.com/office/drawing/2014/main" id="{922CF934-873F-EE4F-8726-E969CD36EACF}"/>
                  </a:ext>
                </a:extLst>
              </p:cNvPr>
              <p:cNvSpPr>
                <a:spLocks noChangeArrowheads="1"/>
              </p:cNvSpPr>
              <p:nvPr/>
            </p:nvSpPr>
            <p:spPr bwMode="auto">
              <a:xfrm>
                <a:off x="5062" y="1833"/>
                <a:ext cx="85"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1" name="Group 107">
              <a:extLst>
                <a:ext uri="{FF2B5EF4-FFF2-40B4-BE49-F238E27FC236}">
                  <a16:creationId xmlns:a16="http://schemas.microsoft.com/office/drawing/2014/main" id="{C09F8334-EB5D-B748-8BA6-989D939E72C2}"/>
                </a:ext>
              </a:extLst>
            </p:cNvPr>
            <p:cNvGrpSpPr>
              <a:grpSpLocks/>
            </p:cNvGrpSpPr>
            <p:nvPr/>
          </p:nvGrpSpPr>
          <p:grpSpPr bwMode="auto">
            <a:xfrm>
              <a:off x="6311900" y="3176588"/>
              <a:ext cx="434975" cy="349250"/>
              <a:chOff x="-44" y="1473"/>
              <a:chExt cx="981" cy="1105"/>
            </a:xfrm>
          </p:grpSpPr>
          <p:pic>
            <p:nvPicPr>
              <p:cNvPr id="222" name="Picture 108" descr="desktop_computer_stylized_medium">
                <a:extLst>
                  <a:ext uri="{FF2B5EF4-FFF2-40B4-BE49-F238E27FC236}">
                    <a16:creationId xmlns:a16="http://schemas.microsoft.com/office/drawing/2014/main" id="{7B90278E-E343-294D-95CB-02DB24F6F5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 name="Freeform 109">
                <a:extLst>
                  <a:ext uri="{FF2B5EF4-FFF2-40B4-BE49-F238E27FC236}">
                    <a16:creationId xmlns:a16="http://schemas.microsoft.com/office/drawing/2014/main" id="{C59628E1-7338-E340-96DD-685A37B0462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10">
              <a:extLst>
                <a:ext uri="{FF2B5EF4-FFF2-40B4-BE49-F238E27FC236}">
                  <a16:creationId xmlns:a16="http://schemas.microsoft.com/office/drawing/2014/main" id="{698F5DBF-2E9C-2B40-817E-23F3F51AF6C5}"/>
                </a:ext>
              </a:extLst>
            </p:cNvPr>
            <p:cNvGrpSpPr>
              <a:grpSpLocks/>
            </p:cNvGrpSpPr>
            <p:nvPr/>
          </p:nvGrpSpPr>
          <p:grpSpPr bwMode="auto">
            <a:xfrm flipH="1">
              <a:off x="7716838" y="3252788"/>
              <a:ext cx="434975" cy="349250"/>
              <a:chOff x="-44" y="1473"/>
              <a:chExt cx="981" cy="1105"/>
            </a:xfrm>
          </p:grpSpPr>
          <p:pic>
            <p:nvPicPr>
              <p:cNvPr id="225" name="Picture 111" descr="desktop_computer_stylized_medium">
                <a:extLst>
                  <a:ext uri="{FF2B5EF4-FFF2-40B4-BE49-F238E27FC236}">
                    <a16:creationId xmlns:a16="http://schemas.microsoft.com/office/drawing/2014/main" id="{A569F870-B03B-2547-AF54-2C7AB5CBA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Freeform 112">
                <a:extLst>
                  <a:ext uri="{FF2B5EF4-FFF2-40B4-BE49-F238E27FC236}">
                    <a16:creationId xmlns:a16="http://schemas.microsoft.com/office/drawing/2014/main" id="{FE964CAF-BEB0-BB4E-AFC5-27ADA2EB8BD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7" name="Group 113">
              <a:extLst>
                <a:ext uri="{FF2B5EF4-FFF2-40B4-BE49-F238E27FC236}">
                  <a16:creationId xmlns:a16="http://schemas.microsoft.com/office/drawing/2014/main" id="{87763CBB-3A99-594D-9997-C76D56E76D3C}"/>
                </a:ext>
              </a:extLst>
            </p:cNvPr>
            <p:cNvGrpSpPr>
              <a:grpSpLocks/>
            </p:cNvGrpSpPr>
            <p:nvPr/>
          </p:nvGrpSpPr>
          <p:grpSpPr bwMode="auto">
            <a:xfrm flipH="1">
              <a:off x="7988300" y="2457450"/>
              <a:ext cx="434975" cy="349250"/>
              <a:chOff x="-44" y="1473"/>
              <a:chExt cx="981" cy="1105"/>
            </a:xfrm>
          </p:grpSpPr>
          <p:pic>
            <p:nvPicPr>
              <p:cNvPr id="228" name="Picture 114" descr="desktop_computer_stylized_medium">
                <a:extLst>
                  <a:ext uri="{FF2B5EF4-FFF2-40B4-BE49-F238E27FC236}">
                    <a16:creationId xmlns:a16="http://schemas.microsoft.com/office/drawing/2014/main" id="{3267E1E1-F140-B44D-B892-C5FED1C277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115">
                <a:extLst>
                  <a:ext uri="{FF2B5EF4-FFF2-40B4-BE49-F238E27FC236}">
                    <a16:creationId xmlns:a16="http://schemas.microsoft.com/office/drawing/2014/main" id="{4F25EA7B-20CB-6C44-8B62-34CDC77621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0" name="Group 116">
              <a:extLst>
                <a:ext uri="{FF2B5EF4-FFF2-40B4-BE49-F238E27FC236}">
                  <a16:creationId xmlns:a16="http://schemas.microsoft.com/office/drawing/2014/main" id="{169372BE-08CD-7743-8E5E-EC2549832F55}"/>
                </a:ext>
              </a:extLst>
            </p:cNvPr>
            <p:cNvGrpSpPr>
              <a:grpSpLocks/>
            </p:cNvGrpSpPr>
            <p:nvPr/>
          </p:nvGrpSpPr>
          <p:grpSpPr bwMode="auto">
            <a:xfrm flipH="1">
              <a:off x="8043863" y="1706563"/>
              <a:ext cx="434975" cy="349250"/>
              <a:chOff x="-44" y="1473"/>
              <a:chExt cx="981" cy="1105"/>
            </a:xfrm>
          </p:grpSpPr>
          <p:pic>
            <p:nvPicPr>
              <p:cNvPr id="231" name="Picture 117" descr="desktop_computer_stylized_medium">
                <a:extLst>
                  <a:ext uri="{FF2B5EF4-FFF2-40B4-BE49-F238E27FC236}">
                    <a16:creationId xmlns:a16="http://schemas.microsoft.com/office/drawing/2014/main" id="{5232EB59-D06A-CC48-8C1F-E6DAC4976B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18">
                <a:extLst>
                  <a:ext uri="{FF2B5EF4-FFF2-40B4-BE49-F238E27FC236}">
                    <a16:creationId xmlns:a16="http://schemas.microsoft.com/office/drawing/2014/main" id="{7E7C9F9D-CF89-7545-A1F6-153E2A098F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3" name="Group 119">
              <a:extLst>
                <a:ext uri="{FF2B5EF4-FFF2-40B4-BE49-F238E27FC236}">
                  <a16:creationId xmlns:a16="http://schemas.microsoft.com/office/drawing/2014/main" id="{6869CE49-D074-8547-B1D6-1F3B5B649CF4}"/>
                </a:ext>
              </a:extLst>
            </p:cNvPr>
            <p:cNvGrpSpPr>
              <a:grpSpLocks/>
            </p:cNvGrpSpPr>
            <p:nvPr/>
          </p:nvGrpSpPr>
          <p:grpSpPr bwMode="auto">
            <a:xfrm flipH="1">
              <a:off x="6911975" y="1368425"/>
              <a:ext cx="434975" cy="349250"/>
              <a:chOff x="-44" y="1473"/>
              <a:chExt cx="981" cy="1105"/>
            </a:xfrm>
          </p:grpSpPr>
          <p:pic>
            <p:nvPicPr>
              <p:cNvPr id="234" name="Picture 120" descr="desktop_computer_stylized_medium">
                <a:extLst>
                  <a:ext uri="{FF2B5EF4-FFF2-40B4-BE49-F238E27FC236}">
                    <a16:creationId xmlns:a16="http://schemas.microsoft.com/office/drawing/2014/main" id="{CE44033F-D4B7-7D46-9D32-0960EEB7B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21">
                <a:extLst>
                  <a:ext uri="{FF2B5EF4-FFF2-40B4-BE49-F238E27FC236}">
                    <a16:creationId xmlns:a16="http://schemas.microsoft.com/office/drawing/2014/main" id="{45A28D47-C9B3-0346-8D70-361E7A4895B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6" name="Group 123">
              <a:extLst>
                <a:ext uri="{FF2B5EF4-FFF2-40B4-BE49-F238E27FC236}">
                  <a16:creationId xmlns:a16="http://schemas.microsoft.com/office/drawing/2014/main" id="{4E1A9762-2C71-9742-9958-EB2D29E68E6E}"/>
                </a:ext>
              </a:extLst>
            </p:cNvPr>
            <p:cNvGrpSpPr>
              <a:grpSpLocks/>
            </p:cNvGrpSpPr>
            <p:nvPr/>
          </p:nvGrpSpPr>
          <p:grpSpPr bwMode="auto">
            <a:xfrm>
              <a:off x="5824538" y="1411288"/>
              <a:ext cx="434975" cy="349250"/>
              <a:chOff x="-44" y="1473"/>
              <a:chExt cx="981" cy="1105"/>
            </a:xfrm>
          </p:grpSpPr>
          <p:pic>
            <p:nvPicPr>
              <p:cNvPr id="237" name="Picture 124" descr="desktop_computer_stylized_medium">
                <a:extLst>
                  <a:ext uri="{FF2B5EF4-FFF2-40B4-BE49-F238E27FC236}">
                    <a16:creationId xmlns:a16="http://schemas.microsoft.com/office/drawing/2014/main" id="{55B1C28D-66D6-DE4E-ADB5-D53BE1D2A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25">
                <a:extLst>
                  <a:ext uri="{FF2B5EF4-FFF2-40B4-BE49-F238E27FC236}">
                    <a16:creationId xmlns:a16="http://schemas.microsoft.com/office/drawing/2014/main" id="{4765CFB0-3F34-B94A-BC7F-EA339FAACF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9" name="Group 126">
              <a:extLst>
                <a:ext uri="{FF2B5EF4-FFF2-40B4-BE49-F238E27FC236}">
                  <a16:creationId xmlns:a16="http://schemas.microsoft.com/office/drawing/2014/main" id="{BE7F0DCF-B627-C847-8279-68A197C89CAF}"/>
                </a:ext>
              </a:extLst>
            </p:cNvPr>
            <p:cNvGrpSpPr>
              <a:grpSpLocks/>
            </p:cNvGrpSpPr>
            <p:nvPr/>
          </p:nvGrpSpPr>
          <p:grpSpPr bwMode="auto">
            <a:xfrm>
              <a:off x="5159375" y="2162175"/>
              <a:ext cx="434975" cy="349250"/>
              <a:chOff x="-44" y="1473"/>
              <a:chExt cx="981" cy="1105"/>
            </a:xfrm>
          </p:grpSpPr>
          <p:pic>
            <p:nvPicPr>
              <p:cNvPr id="240" name="Picture 127" descr="desktop_computer_stylized_medium">
                <a:extLst>
                  <a:ext uri="{FF2B5EF4-FFF2-40B4-BE49-F238E27FC236}">
                    <a16:creationId xmlns:a16="http://schemas.microsoft.com/office/drawing/2014/main" id="{BA3AF685-5B1F-CC40-BCAF-7158B2390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28">
                <a:extLst>
                  <a:ext uri="{FF2B5EF4-FFF2-40B4-BE49-F238E27FC236}">
                    <a16:creationId xmlns:a16="http://schemas.microsoft.com/office/drawing/2014/main" id="{1A33777F-82DA-EC46-B881-5C25C2D626A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2" name="Group 129">
              <a:extLst>
                <a:ext uri="{FF2B5EF4-FFF2-40B4-BE49-F238E27FC236}">
                  <a16:creationId xmlns:a16="http://schemas.microsoft.com/office/drawing/2014/main" id="{A4323D8E-CD7F-4742-B00D-A10D592D03EA}"/>
                </a:ext>
              </a:extLst>
            </p:cNvPr>
            <p:cNvGrpSpPr>
              <a:grpSpLocks/>
            </p:cNvGrpSpPr>
            <p:nvPr/>
          </p:nvGrpSpPr>
          <p:grpSpPr bwMode="auto">
            <a:xfrm>
              <a:off x="6129338" y="2749550"/>
              <a:ext cx="434975" cy="349250"/>
              <a:chOff x="-44" y="1473"/>
              <a:chExt cx="981" cy="1105"/>
            </a:xfrm>
          </p:grpSpPr>
          <p:pic>
            <p:nvPicPr>
              <p:cNvPr id="243" name="Picture 130" descr="desktop_computer_stylized_medium">
                <a:extLst>
                  <a:ext uri="{FF2B5EF4-FFF2-40B4-BE49-F238E27FC236}">
                    <a16:creationId xmlns:a16="http://schemas.microsoft.com/office/drawing/2014/main" id="{39C6AFB3-E3B3-AA47-9771-00781B94A9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Freeform 131">
                <a:extLst>
                  <a:ext uri="{FF2B5EF4-FFF2-40B4-BE49-F238E27FC236}">
                    <a16:creationId xmlns:a16="http://schemas.microsoft.com/office/drawing/2014/main" id="{4679D4E0-5A0A-B34D-AA7C-D7A6E8AE3F8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5" name="Group 132">
              <a:extLst>
                <a:ext uri="{FF2B5EF4-FFF2-40B4-BE49-F238E27FC236}">
                  <a16:creationId xmlns:a16="http://schemas.microsoft.com/office/drawing/2014/main" id="{73C52904-5489-6E4E-8226-879A262911C4}"/>
                </a:ext>
              </a:extLst>
            </p:cNvPr>
            <p:cNvGrpSpPr>
              <a:grpSpLocks/>
            </p:cNvGrpSpPr>
            <p:nvPr/>
          </p:nvGrpSpPr>
          <p:grpSpPr bwMode="auto">
            <a:xfrm>
              <a:off x="7185025" y="2989263"/>
              <a:ext cx="325438" cy="261937"/>
              <a:chOff x="-44" y="1473"/>
              <a:chExt cx="981" cy="1105"/>
            </a:xfrm>
          </p:grpSpPr>
          <p:pic>
            <p:nvPicPr>
              <p:cNvPr id="246" name="Picture 133" descr="desktop_computer_stylized_medium">
                <a:extLst>
                  <a:ext uri="{FF2B5EF4-FFF2-40B4-BE49-F238E27FC236}">
                    <a16:creationId xmlns:a16="http://schemas.microsoft.com/office/drawing/2014/main" id="{E7C23640-AF67-8245-9B29-88C1A9B166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Freeform 134">
                <a:extLst>
                  <a:ext uri="{FF2B5EF4-FFF2-40B4-BE49-F238E27FC236}">
                    <a16:creationId xmlns:a16="http://schemas.microsoft.com/office/drawing/2014/main" id="{CDD2AFE9-4A15-5147-897C-7BE6039DB5A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sp>
        <p:nvSpPr>
          <p:cNvPr id="83" name="Slide Number Placeholder 2">
            <a:extLst>
              <a:ext uri="{FF2B5EF4-FFF2-40B4-BE49-F238E27FC236}">
                <a16:creationId xmlns:a16="http://schemas.microsoft.com/office/drawing/2014/main" id="{4878E67F-D509-FD42-BE8D-29D25C1A4FC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87</a:t>
            </a:fld>
            <a:endParaRPr lang="en-US"/>
          </a:p>
        </p:txBody>
      </p:sp>
    </p:spTree>
    <p:extLst>
      <p:ext uri="{BB962C8B-B14F-4D97-AF65-F5344CB8AC3E}">
        <p14:creationId xmlns:p14="http://schemas.microsoft.com/office/powerpoint/2010/main" val="150614139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BitTorrent: requesting, sending file chunks</a:t>
            </a:r>
          </a:p>
        </p:txBody>
      </p:sp>
      <p:sp>
        <p:nvSpPr>
          <p:cNvPr id="85" name="Rectangle 4">
            <a:extLst>
              <a:ext uri="{FF2B5EF4-FFF2-40B4-BE49-F238E27FC236}">
                <a16:creationId xmlns:a16="http://schemas.microsoft.com/office/drawing/2014/main" id="{ABE3BA82-1C3D-064A-9166-C67DC2170C39}"/>
              </a:ext>
            </a:extLst>
          </p:cNvPr>
          <p:cNvSpPr txBox="1">
            <a:spLocks noChangeArrowheads="1"/>
          </p:cNvSpPr>
          <p:nvPr/>
        </p:nvSpPr>
        <p:spPr>
          <a:xfrm>
            <a:off x="798691" y="1510619"/>
            <a:ext cx="4521200" cy="41179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indent="0">
              <a:buFont typeface="Wingdings" charset="0"/>
              <a:buNone/>
              <a:defRPr/>
            </a:pPr>
            <a:r>
              <a:rPr lang="en-US" sz="3200">
                <a:solidFill>
                  <a:srgbClr val="CC0000"/>
                </a:solidFill>
              </a:rPr>
              <a:t>Requesting chunks:</a:t>
            </a:r>
          </a:p>
          <a:p>
            <a:pPr marL="406400" indent="-276225">
              <a:buFont typeface="Wingdings" charset="2"/>
              <a:buChar char="§"/>
              <a:defRPr/>
            </a:pPr>
            <a:r>
              <a:rPr lang="en-US"/>
              <a:t>at any given time, different peers have different subsets of file chunks</a:t>
            </a:r>
          </a:p>
          <a:p>
            <a:pPr marL="406400" indent="-276225">
              <a:buFont typeface="Wingdings" charset="2"/>
              <a:buChar char="§"/>
              <a:defRPr/>
            </a:pPr>
            <a:r>
              <a:rPr lang="en-US"/>
              <a:t>periodically, Alice asks each peer for list of chunks that they have</a:t>
            </a:r>
          </a:p>
          <a:p>
            <a:pPr marL="406400" indent="-276225">
              <a:buFont typeface="Wingdings" charset="2"/>
              <a:buChar char="§"/>
              <a:defRPr/>
            </a:pPr>
            <a:r>
              <a:rPr lang="en-US"/>
              <a:t>Alice requests missing chunks from peers, rarest first</a:t>
            </a:r>
          </a:p>
        </p:txBody>
      </p:sp>
      <p:sp>
        <p:nvSpPr>
          <p:cNvPr id="86" name="Rectangle 6">
            <a:extLst>
              <a:ext uri="{FF2B5EF4-FFF2-40B4-BE49-F238E27FC236}">
                <a16:creationId xmlns:a16="http://schemas.microsoft.com/office/drawing/2014/main" id="{5CFA8E56-2FAA-FC49-B7B7-8A06FD9D16BD}"/>
              </a:ext>
            </a:extLst>
          </p:cNvPr>
          <p:cNvSpPr>
            <a:spLocks noChangeArrowheads="1"/>
          </p:cNvSpPr>
          <p:nvPr/>
        </p:nvSpPr>
        <p:spPr bwMode="auto">
          <a:xfrm>
            <a:off x="5927271" y="1412473"/>
            <a:ext cx="5714999" cy="5039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15875" indent="0"/>
            <a:r>
              <a:rPr lang="en-US" altLang="en-US" sz="3200">
                <a:solidFill>
                  <a:srgbClr val="CC0000"/>
                </a:solidFill>
                <a:latin typeface="+mn-lt"/>
              </a:rPr>
              <a:t>Sending chunks: tit-for-tat</a:t>
            </a:r>
          </a:p>
          <a:p>
            <a:pPr marL="406400" indent="-341313">
              <a:lnSpc>
                <a:spcPct val="90000"/>
              </a:lnSpc>
              <a:spcBef>
                <a:spcPts val="400"/>
              </a:spcBef>
              <a:buClr>
                <a:srgbClr val="000099"/>
              </a:buClr>
              <a:buSzPct val="100000"/>
              <a:buFont typeface="Wingdings" pitchFamily="2" charset="2"/>
              <a:buChar char="§"/>
            </a:pPr>
            <a:r>
              <a:rPr lang="en-US" altLang="en-US" sz="2800">
                <a:latin typeface="+mn-lt"/>
              </a:rPr>
              <a:t>Alice sends chunks to those four peers currently sending her chunks </a:t>
            </a:r>
            <a:r>
              <a:rPr lang="en-US" altLang="en-US" sz="2800" i="1">
                <a:latin typeface="+mn-lt"/>
              </a:rPr>
              <a:t>at highest rate</a:t>
            </a:r>
            <a:r>
              <a:rPr lang="en-US" altLang="en-US" sz="2800">
                <a:latin typeface="+mn-lt"/>
              </a:rPr>
              <a:t> </a:t>
            </a:r>
          </a:p>
          <a:p>
            <a:pPr lvl="1">
              <a:lnSpc>
                <a:spcPct val="90000"/>
              </a:lnSpc>
              <a:spcBef>
                <a:spcPts val="400"/>
              </a:spcBef>
              <a:buClr>
                <a:srgbClr val="000099"/>
              </a:buClr>
              <a:buSzTx/>
              <a:buFont typeface="Arial" panose="020B0604020202020204" pitchFamily="34" charset="0"/>
              <a:buChar char="•"/>
            </a:pPr>
            <a:r>
              <a:rPr lang="en-US" altLang="en-US" sz="2400">
                <a:latin typeface="+mn-lt"/>
              </a:rPr>
              <a:t>other peers are choked by Alice (do not receive chunks from her)</a:t>
            </a:r>
          </a:p>
          <a:p>
            <a:pPr lvl="1">
              <a:lnSpc>
                <a:spcPct val="90000"/>
              </a:lnSpc>
              <a:spcBef>
                <a:spcPts val="400"/>
              </a:spcBef>
              <a:buClr>
                <a:srgbClr val="000099"/>
              </a:buClr>
              <a:buSzTx/>
              <a:buFont typeface="Arial" panose="020B0604020202020204" pitchFamily="34" charset="0"/>
              <a:buChar char="•"/>
            </a:pPr>
            <a:r>
              <a:rPr lang="en-US" altLang="en-US" sz="2400">
                <a:latin typeface="+mn-lt"/>
              </a:rPr>
              <a:t>re-evaluate top 4 every10 secs</a:t>
            </a:r>
          </a:p>
          <a:p>
            <a:pPr marL="471488" indent="-341313">
              <a:lnSpc>
                <a:spcPct val="90000"/>
              </a:lnSpc>
              <a:spcBef>
                <a:spcPts val="400"/>
              </a:spcBef>
              <a:buClr>
                <a:srgbClr val="000099"/>
              </a:buClr>
              <a:buSzPct val="100000"/>
              <a:buFont typeface="Wingdings" pitchFamily="2" charset="2"/>
              <a:buChar char="§"/>
            </a:pPr>
            <a:r>
              <a:rPr lang="en-US" altLang="en-US" sz="2800">
                <a:latin typeface="+mn-lt"/>
              </a:rPr>
              <a:t>every 30 secs: randomly select another peer, starts sending chunks</a:t>
            </a:r>
          </a:p>
          <a:p>
            <a:pPr lvl="1">
              <a:lnSpc>
                <a:spcPct val="90000"/>
              </a:lnSpc>
              <a:spcBef>
                <a:spcPts val="400"/>
              </a:spcBef>
              <a:buClr>
                <a:srgbClr val="000099"/>
              </a:buClr>
              <a:buSzTx/>
              <a:buFont typeface="Arial" panose="020B0604020202020204" pitchFamily="34" charset="0"/>
              <a:buChar char="•"/>
            </a:pPr>
            <a:r>
              <a:rPr lang="en-US" altLang="ja-JP" sz="2400">
                <a:latin typeface="+mn-lt"/>
              </a:rPr>
              <a:t>“optimistically unchoke” this peer</a:t>
            </a:r>
          </a:p>
          <a:p>
            <a:pPr lvl="1">
              <a:lnSpc>
                <a:spcPct val="90000"/>
              </a:lnSpc>
              <a:spcBef>
                <a:spcPts val="400"/>
              </a:spcBef>
              <a:buClr>
                <a:srgbClr val="000099"/>
              </a:buClr>
              <a:buSzTx/>
              <a:buFont typeface="Arial" panose="020B0604020202020204" pitchFamily="34" charset="0"/>
              <a:buChar char="•"/>
            </a:pPr>
            <a:r>
              <a:rPr lang="en-US" altLang="en-US" sz="2400">
                <a:latin typeface="+mn-lt"/>
              </a:rPr>
              <a:t>newly chosen peer may join top 4</a:t>
            </a:r>
          </a:p>
          <a:p>
            <a:pPr>
              <a:buClr>
                <a:srgbClr val="000099"/>
              </a:buClr>
              <a:buSzTx/>
              <a:buFont typeface="Wingdings" pitchFamily="2" charset="2"/>
              <a:buChar char="§"/>
            </a:pPr>
            <a:endParaRPr lang="en-US" altLang="en-US">
              <a:latin typeface="Gill Sans MT" panose="020B0502020104020203" pitchFamily="34" charset="77"/>
            </a:endParaRPr>
          </a:p>
        </p:txBody>
      </p:sp>
      <p:sp>
        <p:nvSpPr>
          <p:cNvPr id="7" name="Slide Number Placeholder 2">
            <a:extLst>
              <a:ext uri="{FF2B5EF4-FFF2-40B4-BE49-F238E27FC236}">
                <a16:creationId xmlns:a16="http://schemas.microsoft.com/office/drawing/2014/main" id="{CEB65444-34EE-4547-8616-7800EB55C6F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88</a:t>
            </a:fld>
            <a:endParaRPr lang="en-US"/>
          </a:p>
        </p:txBody>
      </p:sp>
    </p:spTree>
    <p:extLst>
      <p:ext uri="{BB962C8B-B14F-4D97-AF65-F5344CB8AC3E}">
        <p14:creationId xmlns:p14="http://schemas.microsoft.com/office/powerpoint/2010/main" val="344065891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BitTorrent: tit-for-tat</a:t>
            </a:r>
          </a:p>
        </p:txBody>
      </p:sp>
      <p:pic>
        <p:nvPicPr>
          <p:cNvPr id="7" name="Picture 13" descr="Alice">
            <a:extLst>
              <a:ext uri="{FF2B5EF4-FFF2-40B4-BE49-F238E27FC236}">
                <a16:creationId xmlns:a16="http://schemas.microsoft.com/office/drawing/2014/main" id="{8741BF70-C5D5-9A4F-93C1-15959E9C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69027" y="5178425"/>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5">
            <a:extLst>
              <a:ext uri="{FF2B5EF4-FFF2-40B4-BE49-F238E27FC236}">
                <a16:creationId xmlns:a16="http://schemas.microsoft.com/office/drawing/2014/main" id="{EC6F316B-7159-F14D-8C61-058945C987B9}"/>
              </a:ext>
            </a:extLst>
          </p:cNvPr>
          <p:cNvSpPr>
            <a:spLocks noChangeShapeType="1"/>
          </p:cNvSpPr>
          <p:nvPr/>
        </p:nvSpPr>
        <p:spPr bwMode="auto">
          <a:xfrm flipH="1" flipV="1">
            <a:off x="2452914" y="4184650"/>
            <a:ext cx="1473200" cy="5969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9" name="Line 16">
            <a:extLst>
              <a:ext uri="{FF2B5EF4-FFF2-40B4-BE49-F238E27FC236}">
                <a16:creationId xmlns:a16="http://schemas.microsoft.com/office/drawing/2014/main" id="{85312597-E60F-8D4C-A9EB-F6893D485124}"/>
              </a:ext>
            </a:extLst>
          </p:cNvPr>
          <p:cNvSpPr>
            <a:spLocks noChangeShapeType="1"/>
          </p:cNvSpPr>
          <p:nvPr/>
        </p:nvSpPr>
        <p:spPr bwMode="auto">
          <a:xfrm flipH="1">
            <a:off x="2933927" y="5010150"/>
            <a:ext cx="965200" cy="3810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0" name="Line 17">
            <a:extLst>
              <a:ext uri="{FF2B5EF4-FFF2-40B4-BE49-F238E27FC236}">
                <a16:creationId xmlns:a16="http://schemas.microsoft.com/office/drawing/2014/main" id="{792D9181-0B03-BC4F-899D-82D2EA8580FC}"/>
              </a:ext>
            </a:extLst>
          </p:cNvPr>
          <p:cNvSpPr>
            <a:spLocks noChangeShapeType="1"/>
          </p:cNvSpPr>
          <p:nvPr/>
        </p:nvSpPr>
        <p:spPr bwMode="auto">
          <a:xfrm flipH="1">
            <a:off x="3608614" y="5124450"/>
            <a:ext cx="596900" cy="10414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1" name="Line 18">
            <a:extLst>
              <a:ext uri="{FF2B5EF4-FFF2-40B4-BE49-F238E27FC236}">
                <a16:creationId xmlns:a16="http://schemas.microsoft.com/office/drawing/2014/main" id="{2D784DE7-BFF3-9C40-B976-5BA78149FDDA}"/>
              </a:ext>
            </a:extLst>
          </p:cNvPr>
          <p:cNvSpPr>
            <a:spLocks noChangeShapeType="1"/>
          </p:cNvSpPr>
          <p:nvPr/>
        </p:nvSpPr>
        <p:spPr bwMode="auto">
          <a:xfrm flipV="1">
            <a:off x="6491514" y="3308350"/>
            <a:ext cx="419100" cy="6477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2" name="Line 20">
            <a:extLst>
              <a:ext uri="{FF2B5EF4-FFF2-40B4-BE49-F238E27FC236}">
                <a16:creationId xmlns:a16="http://schemas.microsoft.com/office/drawing/2014/main" id="{A1C1198D-163B-9148-9612-0787A145D324}"/>
              </a:ext>
            </a:extLst>
          </p:cNvPr>
          <p:cNvSpPr>
            <a:spLocks noChangeShapeType="1"/>
          </p:cNvSpPr>
          <p:nvPr/>
        </p:nvSpPr>
        <p:spPr bwMode="auto">
          <a:xfrm flipV="1">
            <a:off x="6593114" y="3892550"/>
            <a:ext cx="787400" cy="3048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3" name="Line 21">
            <a:extLst>
              <a:ext uri="{FF2B5EF4-FFF2-40B4-BE49-F238E27FC236}">
                <a16:creationId xmlns:a16="http://schemas.microsoft.com/office/drawing/2014/main" id="{C2DCB036-D113-5443-8F3C-DF1496779B07}"/>
              </a:ext>
            </a:extLst>
          </p:cNvPr>
          <p:cNvSpPr>
            <a:spLocks noChangeShapeType="1"/>
          </p:cNvSpPr>
          <p:nvPr/>
        </p:nvSpPr>
        <p:spPr bwMode="auto">
          <a:xfrm>
            <a:off x="6593114" y="4362450"/>
            <a:ext cx="596900" cy="3175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pic>
        <p:nvPicPr>
          <p:cNvPr id="14" name="Picture 22" descr="Bob">
            <a:extLst>
              <a:ext uri="{FF2B5EF4-FFF2-40B4-BE49-F238E27FC236}">
                <a16:creationId xmlns:a16="http://schemas.microsoft.com/office/drawing/2014/main" id="{A84998C7-BF5D-E24D-8A4A-8765DDF4B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59702" y="46069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Line 23">
            <a:extLst>
              <a:ext uri="{FF2B5EF4-FFF2-40B4-BE49-F238E27FC236}">
                <a16:creationId xmlns:a16="http://schemas.microsoft.com/office/drawing/2014/main" id="{26116A51-4E13-DE4D-96FD-9486C5FBFE51}"/>
              </a:ext>
            </a:extLst>
          </p:cNvPr>
          <p:cNvSpPr>
            <a:spLocks noChangeShapeType="1"/>
          </p:cNvSpPr>
          <p:nvPr/>
        </p:nvSpPr>
        <p:spPr bwMode="auto">
          <a:xfrm flipV="1">
            <a:off x="4510314" y="4159250"/>
            <a:ext cx="1435100" cy="48260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6" name="Line 24">
            <a:extLst>
              <a:ext uri="{FF2B5EF4-FFF2-40B4-BE49-F238E27FC236}">
                <a16:creationId xmlns:a16="http://schemas.microsoft.com/office/drawing/2014/main" id="{5E5EFBCB-9F3E-F141-A779-E04A3C86C956}"/>
              </a:ext>
            </a:extLst>
          </p:cNvPr>
          <p:cNvSpPr>
            <a:spLocks noChangeShapeType="1"/>
          </p:cNvSpPr>
          <p:nvPr/>
        </p:nvSpPr>
        <p:spPr bwMode="auto">
          <a:xfrm flipH="1">
            <a:off x="4523014" y="4248150"/>
            <a:ext cx="1397000" cy="4699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a:p>
        </p:txBody>
      </p:sp>
      <p:sp>
        <p:nvSpPr>
          <p:cNvPr id="17" name="Line 25">
            <a:extLst>
              <a:ext uri="{FF2B5EF4-FFF2-40B4-BE49-F238E27FC236}">
                <a16:creationId xmlns:a16="http://schemas.microsoft.com/office/drawing/2014/main" id="{FD13D6CC-D7F1-884F-8F51-9C41948304DD}"/>
              </a:ext>
            </a:extLst>
          </p:cNvPr>
          <p:cNvSpPr>
            <a:spLocks noChangeShapeType="1"/>
          </p:cNvSpPr>
          <p:nvPr/>
        </p:nvSpPr>
        <p:spPr bwMode="auto">
          <a:xfrm flipV="1">
            <a:off x="4561114" y="4349750"/>
            <a:ext cx="1371600" cy="4826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a:p>
        </p:txBody>
      </p:sp>
      <p:sp>
        <p:nvSpPr>
          <p:cNvPr id="18" name="Text Box 26">
            <a:extLst>
              <a:ext uri="{FF2B5EF4-FFF2-40B4-BE49-F238E27FC236}">
                <a16:creationId xmlns:a16="http://schemas.microsoft.com/office/drawing/2014/main" id="{DACC5EA5-F1C3-BD42-A042-51775E5F6684}"/>
              </a:ext>
            </a:extLst>
          </p:cNvPr>
          <p:cNvSpPr txBox="1">
            <a:spLocks noChangeArrowheads="1"/>
          </p:cNvSpPr>
          <p:nvPr/>
        </p:nvSpPr>
        <p:spPr bwMode="auto">
          <a:xfrm>
            <a:off x="825046" y="1288142"/>
            <a:ext cx="47891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a:latin typeface="+mn-lt"/>
              </a:rPr>
              <a:t>(1) Alice “</a:t>
            </a:r>
            <a:r>
              <a:rPr lang="en-US" altLang="ja-JP" sz="2400">
                <a:latin typeface="+mn-lt"/>
              </a:rPr>
              <a:t>optimistically unchokes” Bob</a:t>
            </a:r>
            <a:endParaRPr lang="en-US" altLang="en-US" sz="2400">
              <a:latin typeface="+mn-lt"/>
            </a:endParaRPr>
          </a:p>
        </p:txBody>
      </p:sp>
      <p:sp>
        <p:nvSpPr>
          <p:cNvPr id="19" name="Text Box 27">
            <a:extLst>
              <a:ext uri="{FF2B5EF4-FFF2-40B4-BE49-F238E27FC236}">
                <a16:creationId xmlns:a16="http://schemas.microsoft.com/office/drawing/2014/main" id="{DE11FF06-2EB6-DE4E-9955-89EC60B6108D}"/>
              </a:ext>
            </a:extLst>
          </p:cNvPr>
          <p:cNvSpPr txBox="1">
            <a:spLocks noChangeArrowheads="1"/>
          </p:cNvSpPr>
          <p:nvPr/>
        </p:nvSpPr>
        <p:spPr bwMode="auto">
          <a:xfrm>
            <a:off x="822327" y="1711330"/>
            <a:ext cx="8496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a:latin typeface="+mn-lt"/>
              </a:rPr>
              <a:t>(2) Alice becomes one of Bob’</a:t>
            </a:r>
            <a:r>
              <a:rPr lang="en-US" altLang="ja-JP" sz="2400">
                <a:latin typeface="+mn-lt"/>
              </a:rPr>
              <a:t>s top-four providers; Bob reciprocates</a:t>
            </a:r>
            <a:endParaRPr lang="en-US" altLang="en-US" sz="2400">
              <a:latin typeface="+mn-lt"/>
            </a:endParaRPr>
          </a:p>
        </p:txBody>
      </p:sp>
      <p:sp>
        <p:nvSpPr>
          <p:cNvPr id="20" name="Text Box 28">
            <a:extLst>
              <a:ext uri="{FF2B5EF4-FFF2-40B4-BE49-F238E27FC236}">
                <a16:creationId xmlns:a16="http://schemas.microsoft.com/office/drawing/2014/main" id="{16606440-1C32-3D4E-A1E4-E55876C8B16A}"/>
              </a:ext>
            </a:extLst>
          </p:cNvPr>
          <p:cNvSpPr txBox="1">
            <a:spLocks noChangeArrowheads="1"/>
          </p:cNvSpPr>
          <p:nvPr/>
        </p:nvSpPr>
        <p:spPr bwMode="auto">
          <a:xfrm>
            <a:off x="814389" y="2124086"/>
            <a:ext cx="62574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a:latin typeface="+mn-lt"/>
              </a:rPr>
              <a:t>(3) Bob becomes one of Alice’</a:t>
            </a:r>
            <a:r>
              <a:rPr lang="en-US" altLang="ja-JP" sz="2400">
                <a:latin typeface="+mn-lt"/>
              </a:rPr>
              <a:t>s top-four providers</a:t>
            </a:r>
            <a:endParaRPr lang="en-US" altLang="en-US" sz="2400">
              <a:latin typeface="+mn-lt"/>
            </a:endParaRPr>
          </a:p>
        </p:txBody>
      </p:sp>
      <p:sp>
        <p:nvSpPr>
          <p:cNvPr id="21" name="Text Box 29">
            <a:extLst>
              <a:ext uri="{FF2B5EF4-FFF2-40B4-BE49-F238E27FC236}">
                <a16:creationId xmlns:a16="http://schemas.microsoft.com/office/drawing/2014/main" id="{F65951EA-D399-4948-A91F-C888B7CDFD68}"/>
              </a:ext>
            </a:extLst>
          </p:cNvPr>
          <p:cNvSpPr txBox="1">
            <a:spLocks noChangeArrowheads="1"/>
          </p:cNvSpPr>
          <p:nvPr/>
        </p:nvSpPr>
        <p:spPr bwMode="auto">
          <a:xfrm>
            <a:off x="6416902" y="5338537"/>
            <a:ext cx="4897389" cy="830997"/>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i="1">
                <a:latin typeface="+mn-lt"/>
              </a:rPr>
              <a:t>higher upload rate:</a:t>
            </a:r>
            <a:r>
              <a:rPr lang="en-US" altLang="en-US" sz="2400">
                <a:latin typeface="+mn-lt"/>
              </a:rPr>
              <a:t> find better trading partners, get file faster !</a:t>
            </a:r>
          </a:p>
        </p:txBody>
      </p:sp>
      <p:grpSp>
        <p:nvGrpSpPr>
          <p:cNvPr id="22" name="Group 52">
            <a:extLst>
              <a:ext uri="{FF2B5EF4-FFF2-40B4-BE49-F238E27FC236}">
                <a16:creationId xmlns:a16="http://schemas.microsoft.com/office/drawing/2014/main" id="{65490274-4BA6-774A-B416-07955688B60F}"/>
              </a:ext>
            </a:extLst>
          </p:cNvPr>
          <p:cNvGrpSpPr>
            <a:grpSpLocks/>
          </p:cNvGrpSpPr>
          <p:nvPr/>
        </p:nvGrpSpPr>
        <p:grpSpPr bwMode="auto">
          <a:xfrm>
            <a:off x="2194152" y="5014913"/>
            <a:ext cx="762000" cy="752475"/>
            <a:chOff x="-44" y="1473"/>
            <a:chExt cx="981" cy="1105"/>
          </a:xfrm>
        </p:grpSpPr>
        <p:pic>
          <p:nvPicPr>
            <p:cNvPr id="23" name="Picture 53" descr="desktop_computer_stylized_medium">
              <a:extLst>
                <a:ext uri="{FF2B5EF4-FFF2-40B4-BE49-F238E27FC236}">
                  <a16:creationId xmlns:a16="http://schemas.microsoft.com/office/drawing/2014/main" id="{72C8D70E-1AE3-CB40-AFD6-460B761828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4">
              <a:extLst>
                <a:ext uri="{FF2B5EF4-FFF2-40B4-BE49-F238E27FC236}">
                  <a16:creationId xmlns:a16="http://schemas.microsoft.com/office/drawing/2014/main" id="{E4AA1D2E-1517-8A4B-AB9B-C7191BBEA3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25" name="Group 55">
            <a:extLst>
              <a:ext uri="{FF2B5EF4-FFF2-40B4-BE49-F238E27FC236}">
                <a16:creationId xmlns:a16="http://schemas.microsoft.com/office/drawing/2014/main" id="{B5877426-113E-4645-9901-821F444D3C78}"/>
              </a:ext>
            </a:extLst>
          </p:cNvPr>
          <p:cNvGrpSpPr>
            <a:grpSpLocks/>
          </p:cNvGrpSpPr>
          <p:nvPr/>
        </p:nvGrpSpPr>
        <p:grpSpPr bwMode="auto">
          <a:xfrm>
            <a:off x="2889477" y="5776913"/>
            <a:ext cx="762000" cy="752475"/>
            <a:chOff x="-44" y="1473"/>
            <a:chExt cx="981" cy="1105"/>
          </a:xfrm>
        </p:grpSpPr>
        <p:pic>
          <p:nvPicPr>
            <p:cNvPr id="26" name="Picture 56" descr="desktop_computer_stylized_medium">
              <a:extLst>
                <a:ext uri="{FF2B5EF4-FFF2-40B4-BE49-F238E27FC236}">
                  <a16:creationId xmlns:a16="http://schemas.microsoft.com/office/drawing/2014/main" id="{ED1A5E6B-965E-454E-9989-4DEC33639D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Freeform 57">
              <a:extLst>
                <a:ext uri="{FF2B5EF4-FFF2-40B4-BE49-F238E27FC236}">
                  <a16:creationId xmlns:a16="http://schemas.microsoft.com/office/drawing/2014/main" id="{DD6D3C44-22E2-B449-9FDA-221947FA5E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28" name="Group 58">
            <a:extLst>
              <a:ext uri="{FF2B5EF4-FFF2-40B4-BE49-F238E27FC236}">
                <a16:creationId xmlns:a16="http://schemas.microsoft.com/office/drawing/2014/main" id="{0E9167DB-CB01-E04A-946E-D0BD377ECA5A}"/>
              </a:ext>
            </a:extLst>
          </p:cNvPr>
          <p:cNvGrpSpPr>
            <a:grpSpLocks/>
          </p:cNvGrpSpPr>
          <p:nvPr/>
        </p:nvGrpSpPr>
        <p:grpSpPr bwMode="auto">
          <a:xfrm>
            <a:off x="1708377" y="3894138"/>
            <a:ext cx="762000" cy="752475"/>
            <a:chOff x="-44" y="1473"/>
            <a:chExt cx="981" cy="1105"/>
          </a:xfrm>
        </p:grpSpPr>
        <p:pic>
          <p:nvPicPr>
            <p:cNvPr id="29" name="Picture 59" descr="desktop_computer_stylized_medium">
              <a:extLst>
                <a:ext uri="{FF2B5EF4-FFF2-40B4-BE49-F238E27FC236}">
                  <a16:creationId xmlns:a16="http://schemas.microsoft.com/office/drawing/2014/main" id="{3FC86540-2AE3-6C45-A57C-8C7A57DEE8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60">
              <a:extLst>
                <a:ext uri="{FF2B5EF4-FFF2-40B4-BE49-F238E27FC236}">
                  <a16:creationId xmlns:a16="http://schemas.microsoft.com/office/drawing/2014/main" id="{7D582964-4BDA-5043-B12E-8CB52E1A4A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31" name="Group 61">
            <a:extLst>
              <a:ext uri="{FF2B5EF4-FFF2-40B4-BE49-F238E27FC236}">
                <a16:creationId xmlns:a16="http://schemas.microsoft.com/office/drawing/2014/main" id="{AC057CF7-B165-FC49-A311-D35170CD591D}"/>
              </a:ext>
            </a:extLst>
          </p:cNvPr>
          <p:cNvGrpSpPr>
            <a:grpSpLocks/>
          </p:cNvGrpSpPr>
          <p:nvPr/>
        </p:nvGrpSpPr>
        <p:grpSpPr bwMode="auto">
          <a:xfrm>
            <a:off x="3672114" y="4427538"/>
            <a:ext cx="762000" cy="752475"/>
            <a:chOff x="-44" y="1473"/>
            <a:chExt cx="981" cy="1105"/>
          </a:xfrm>
        </p:grpSpPr>
        <p:pic>
          <p:nvPicPr>
            <p:cNvPr id="32" name="Picture 62" descr="desktop_computer_stylized_medium">
              <a:extLst>
                <a:ext uri="{FF2B5EF4-FFF2-40B4-BE49-F238E27FC236}">
                  <a16:creationId xmlns:a16="http://schemas.microsoft.com/office/drawing/2014/main" id="{18C1044E-BABC-1349-9269-834754B68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63">
              <a:extLst>
                <a:ext uri="{FF2B5EF4-FFF2-40B4-BE49-F238E27FC236}">
                  <a16:creationId xmlns:a16="http://schemas.microsoft.com/office/drawing/2014/main" id="{78C58B97-061E-EA4D-AA38-0150EABAF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34" name="Group 64">
            <a:extLst>
              <a:ext uri="{FF2B5EF4-FFF2-40B4-BE49-F238E27FC236}">
                <a16:creationId xmlns:a16="http://schemas.microsoft.com/office/drawing/2014/main" id="{8374CADC-5475-174C-A033-E425F815732C}"/>
              </a:ext>
            </a:extLst>
          </p:cNvPr>
          <p:cNvGrpSpPr>
            <a:grpSpLocks/>
          </p:cNvGrpSpPr>
          <p:nvPr/>
        </p:nvGrpSpPr>
        <p:grpSpPr bwMode="auto">
          <a:xfrm flipH="1">
            <a:off x="7199539" y="4351338"/>
            <a:ext cx="762000" cy="752475"/>
            <a:chOff x="-44" y="1473"/>
            <a:chExt cx="981" cy="1105"/>
          </a:xfrm>
        </p:grpSpPr>
        <p:pic>
          <p:nvPicPr>
            <p:cNvPr id="35" name="Picture 65" descr="desktop_computer_stylized_medium">
              <a:extLst>
                <a:ext uri="{FF2B5EF4-FFF2-40B4-BE49-F238E27FC236}">
                  <a16:creationId xmlns:a16="http://schemas.microsoft.com/office/drawing/2014/main" id="{E829CC9A-8A66-4B4E-9FF3-CEAE73497D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66">
              <a:extLst>
                <a:ext uri="{FF2B5EF4-FFF2-40B4-BE49-F238E27FC236}">
                  <a16:creationId xmlns:a16="http://schemas.microsoft.com/office/drawing/2014/main" id="{BE509D07-5156-594C-9BF4-2A36E639DB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37" name="Group 67">
            <a:extLst>
              <a:ext uri="{FF2B5EF4-FFF2-40B4-BE49-F238E27FC236}">
                <a16:creationId xmlns:a16="http://schemas.microsoft.com/office/drawing/2014/main" id="{BFB32E89-5273-0E4F-AB0A-3A5BD8870626}"/>
              </a:ext>
            </a:extLst>
          </p:cNvPr>
          <p:cNvGrpSpPr>
            <a:grpSpLocks/>
          </p:cNvGrpSpPr>
          <p:nvPr/>
        </p:nvGrpSpPr>
        <p:grpSpPr bwMode="auto">
          <a:xfrm flipH="1">
            <a:off x="7350352" y="3513138"/>
            <a:ext cx="762000" cy="752475"/>
            <a:chOff x="-44" y="1473"/>
            <a:chExt cx="981" cy="1105"/>
          </a:xfrm>
        </p:grpSpPr>
        <p:pic>
          <p:nvPicPr>
            <p:cNvPr id="38" name="Picture 68" descr="desktop_computer_stylized_medium">
              <a:extLst>
                <a:ext uri="{FF2B5EF4-FFF2-40B4-BE49-F238E27FC236}">
                  <a16:creationId xmlns:a16="http://schemas.microsoft.com/office/drawing/2014/main" id="{7E65096A-F8A7-654C-9729-36316DFF5B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69">
              <a:extLst>
                <a:ext uri="{FF2B5EF4-FFF2-40B4-BE49-F238E27FC236}">
                  <a16:creationId xmlns:a16="http://schemas.microsoft.com/office/drawing/2014/main" id="{FE95B6B4-20A8-EF43-BAAF-C599F2F3BC1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40" name="Group 70">
            <a:extLst>
              <a:ext uri="{FF2B5EF4-FFF2-40B4-BE49-F238E27FC236}">
                <a16:creationId xmlns:a16="http://schemas.microsoft.com/office/drawing/2014/main" id="{C47D9ABE-3F3C-2147-9673-332BCE8C2E7A}"/>
              </a:ext>
            </a:extLst>
          </p:cNvPr>
          <p:cNvGrpSpPr>
            <a:grpSpLocks/>
          </p:cNvGrpSpPr>
          <p:nvPr/>
        </p:nvGrpSpPr>
        <p:grpSpPr bwMode="auto">
          <a:xfrm flipH="1">
            <a:off x="6958239" y="2892425"/>
            <a:ext cx="762000" cy="752475"/>
            <a:chOff x="-44" y="1473"/>
            <a:chExt cx="981" cy="1105"/>
          </a:xfrm>
        </p:grpSpPr>
        <p:pic>
          <p:nvPicPr>
            <p:cNvPr id="41" name="Picture 71" descr="desktop_computer_stylized_medium">
              <a:extLst>
                <a:ext uri="{FF2B5EF4-FFF2-40B4-BE49-F238E27FC236}">
                  <a16:creationId xmlns:a16="http://schemas.microsoft.com/office/drawing/2014/main" id="{E0B0EA6D-DC65-F345-866C-FF8D43D27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72">
              <a:extLst>
                <a:ext uri="{FF2B5EF4-FFF2-40B4-BE49-F238E27FC236}">
                  <a16:creationId xmlns:a16="http://schemas.microsoft.com/office/drawing/2014/main" id="{4B8179CA-F544-1947-AB02-D4AFC3D0110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43" name="Group 74">
            <a:extLst>
              <a:ext uri="{FF2B5EF4-FFF2-40B4-BE49-F238E27FC236}">
                <a16:creationId xmlns:a16="http://schemas.microsoft.com/office/drawing/2014/main" id="{3AAB7190-C86B-6B40-A2D8-F0FAFE0A2599}"/>
              </a:ext>
            </a:extLst>
          </p:cNvPr>
          <p:cNvGrpSpPr>
            <a:grpSpLocks/>
          </p:cNvGrpSpPr>
          <p:nvPr/>
        </p:nvGrpSpPr>
        <p:grpSpPr bwMode="auto">
          <a:xfrm flipH="1">
            <a:off x="6035902" y="3883025"/>
            <a:ext cx="762000" cy="752475"/>
            <a:chOff x="-44" y="1473"/>
            <a:chExt cx="981" cy="1105"/>
          </a:xfrm>
        </p:grpSpPr>
        <p:pic>
          <p:nvPicPr>
            <p:cNvPr id="44" name="Picture 75" descr="desktop_computer_stylized_medium">
              <a:extLst>
                <a:ext uri="{FF2B5EF4-FFF2-40B4-BE49-F238E27FC236}">
                  <a16:creationId xmlns:a16="http://schemas.microsoft.com/office/drawing/2014/main" id="{E10FCAF4-5DCA-C147-944D-68091F53F3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76">
              <a:extLst>
                <a:ext uri="{FF2B5EF4-FFF2-40B4-BE49-F238E27FC236}">
                  <a16:creationId xmlns:a16="http://schemas.microsoft.com/office/drawing/2014/main" id="{ED9B8D15-5F2D-AE4E-95C9-E1F0A26E1BF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46" name="Group 80">
            <a:extLst>
              <a:ext uri="{FF2B5EF4-FFF2-40B4-BE49-F238E27FC236}">
                <a16:creationId xmlns:a16="http://schemas.microsoft.com/office/drawing/2014/main" id="{76F60E48-C369-D742-9AC3-453C2EB2296B}"/>
              </a:ext>
            </a:extLst>
          </p:cNvPr>
          <p:cNvGrpSpPr>
            <a:grpSpLocks/>
          </p:cNvGrpSpPr>
          <p:nvPr/>
        </p:nvGrpSpPr>
        <p:grpSpPr bwMode="auto">
          <a:xfrm>
            <a:off x="5815239" y="2717800"/>
            <a:ext cx="762000" cy="1177925"/>
            <a:chOff x="4746" y="1528"/>
            <a:chExt cx="480" cy="742"/>
          </a:xfrm>
        </p:grpSpPr>
        <p:sp>
          <p:nvSpPr>
            <p:cNvPr id="47" name="Line 50">
              <a:extLst>
                <a:ext uri="{FF2B5EF4-FFF2-40B4-BE49-F238E27FC236}">
                  <a16:creationId xmlns:a16="http://schemas.microsoft.com/office/drawing/2014/main" id="{713595DD-629E-964F-90C7-0E04B74B20F3}"/>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a:p>
          </p:txBody>
        </p:sp>
        <p:grpSp>
          <p:nvGrpSpPr>
            <p:cNvPr id="48" name="Group 77">
              <a:extLst>
                <a:ext uri="{FF2B5EF4-FFF2-40B4-BE49-F238E27FC236}">
                  <a16:creationId xmlns:a16="http://schemas.microsoft.com/office/drawing/2014/main" id="{AD97E688-C674-9D46-B533-DA6C65ECA57D}"/>
                </a:ext>
              </a:extLst>
            </p:cNvPr>
            <p:cNvGrpSpPr>
              <a:grpSpLocks/>
            </p:cNvGrpSpPr>
            <p:nvPr/>
          </p:nvGrpSpPr>
          <p:grpSpPr bwMode="auto">
            <a:xfrm flipH="1">
              <a:off x="4746" y="1528"/>
              <a:ext cx="480" cy="474"/>
              <a:chOff x="-44" y="1473"/>
              <a:chExt cx="981" cy="1105"/>
            </a:xfrm>
          </p:grpSpPr>
          <p:pic>
            <p:nvPicPr>
              <p:cNvPr id="49" name="Picture 78" descr="desktop_computer_stylized_medium">
                <a:extLst>
                  <a:ext uri="{FF2B5EF4-FFF2-40B4-BE49-F238E27FC236}">
                    <a16:creationId xmlns:a16="http://schemas.microsoft.com/office/drawing/2014/main" id="{A710A2EC-D64C-6A4F-A921-3C453CCA3D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79">
                <a:extLst>
                  <a:ext uri="{FF2B5EF4-FFF2-40B4-BE49-F238E27FC236}">
                    <a16:creationId xmlns:a16="http://schemas.microsoft.com/office/drawing/2014/main" id="{AEBDADBC-EFC3-B643-B7C3-E2DB8819FDC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grpSp>
        <p:nvGrpSpPr>
          <p:cNvPr id="51" name="Group 87">
            <a:extLst>
              <a:ext uri="{FF2B5EF4-FFF2-40B4-BE49-F238E27FC236}">
                <a16:creationId xmlns:a16="http://schemas.microsoft.com/office/drawing/2014/main" id="{C55F25CE-5FFF-CB47-A09A-CEBC929646BA}"/>
              </a:ext>
            </a:extLst>
          </p:cNvPr>
          <p:cNvGrpSpPr>
            <a:grpSpLocks/>
          </p:cNvGrpSpPr>
          <p:nvPr/>
        </p:nvGrpSpPr>
        <p:grpSpPr bwMode="auto">
          <a:xfrm>
            <a:off x="2905352" y="3206750"/>
            <a:ext cx="1112837" cy="1219200"/>
            <a:chOff x="4779" y="2386"/>
            <a:chExt cx="701" cy="768"/>
          </a:xfrm>
        </p:grpSpPr>
        <p:sp>
          <p:nvSpPr>
            <p:cNvPr id="52" name="Line 46">
              <a:extLst>
                <a:ext uri="{FF2B5EF4-FFF2-40B4-BE49-F238E27FC236}">
                  <a16:creationId xmlns:a16="http://schemas.microsoft.com/office/drawing/2014/main" id="{8CEC77D4-CDB3-A04E-93BD-09A60C76B09A}"/>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a:p>
          </p:txBody>
        </p:sp>
        <p:grpSp>
          <p:nvGrpSpPr>
            <p:cNvPr id="53" name="Group 84">
              <a:extLst>
                <a:ext uri="{FF2B5EF4-FFF2-40B4-BE49-F238E27FC236}">
                  <a16:creationId xmlns:a16="http://schemas.microsoft.com/office/drawing/2014/main" id="{39CD941B-F7CC-0249-91C8-8CDBC2238570}"/>
                </a:ext>
              </a:extLst>
            </p:cNvPr>
            <p:cNvGrpSpPr>
              <a:grpSpLocks/>
            </p:cNvGrpSpPr>
            <p:nvPr/>
          </p:nvGrpSpPr>
          <p:grpSpPr bwMode="auto">
            <a:xfrm>
              <a:off x="4779" y="2386"/>
              <a:ext cx="480" cy="474"/>
              <a:chOff x="-44" y="1473"/>
              <a:chExt cx="981" cy="1105"/>
            </a:xfrm>
          </p:grpSpPr>
          <p:pic>
            <p:nvPicPr>
              <p:cNvPr id="54" name="Picture 85" descr="desktop_computer_stylized_medium">
                <a:extLst>
                  <a:ext uri="{FF2B5EF4-FFF2-40B4-BE49-F238E27FC236}">
                    <a16:creationId xmlns:a16="http://schemas.microsoft.com/office/drawing/2014/main" id="{0384D9E6-2AF2-1444-833F-1ACDCE8105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Freeform 86">
                <a:extLst>
                  <a:ext uri="{FF2B5EF4-FFF2-40B4-BE49-F238E27FC236}">
                    <a16:creationId xmlns:a16="http://schemas.microsoft.com/office/drawing/2014/main" id="{140BEEB3-51A1-3146-AD4E-D014FC9826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sp>
        <p:nvSpPr>
          <p:cNvPr id="56" name="Slide Number Placeholder 2">
            <a:extLst>
              <a:ext uri="{FF2B5EF4-FFF2-40B4-BE49-F238E27FC236}">
                <a16:creationId xmlns:a16="http://schemas.microsoft.com/office/drawing/2014/main" id="{E1ED86EA-C149-2945-9786-9D3CB50C6D1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89</a:t>
            </a:fld>
            <a:endParaRPr lang="en-US"/>
          </a:p>
        </p:txBody>
      </p:sp>
    </p:spTree>
    <p:extLst>
      <p:ext uri="{BB962C8B-B14F-4D97-AF65-F5344CB8AC3E}">
        <p14:creationId xmlns:p14="http://schemas.microsoft.com/office/powerpoint/2010/main" val="23550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dissolve">
                                      <p:cBhvr>
                                        <p:cTn id="15" dur="500"/>
                                        <p:tgtEl>
                                          <p:spTgt spid="19"/>
                                        </p:tgtEl>
                                      </p:cBhvr>
                                    </p:animEffect>
                                  </p:childTnLst>
                                </p:cTn>
                              </p:par>
                              <p:par>
                                <p:cTn id="16" presetID="9" presetClass="exit" presetSubtype="0" fill="hold" nodeType="withEffect">
                                  <p:stCondLst>
                                    <p:cond delay="0"/>
                                  </p:stCondLst>
                                  <p:childTnLst>
                                    <p:animEffect transition="out" filter="dissolve">
                                      <p:cBhvr>
                                        <p:cTn id="17" dur="500"/>
                                        <p:tgtEl>
                                          <p:spTgt spid="46"/>
                                        </p:tgtEl>
                                      </p:cBhvr>
                                    </p:animEffect>
                                    <p:set>
                                      <p:cBhvr>
                                        <p:cTn id="18" dur="1" fill="hold">
                                          <p:stCondLst>
                                            <p:cond delay="499"/>
                                          </p:stCondLst>
                                        </p:cTn>
                                        <p:tgtEl>
                                          <p:spTgt spid="46"/>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dissolv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par>
                                <p:cTn id="27" presetID="9" presetClass="exit" presetSubtype="0" fill="hold" nodeType="withEffect">
                                  <p:stCondLst>
                                    <p:cond delay="0"/>
                                  </p:stCondLst>
                                  <p:childTnLst>
                                    <p:animEffect transition="out" filter="dissolve">
                                      <p:cBhvr>
                                        <p:cTn id="28" dur="500"/>
                                        <p:tgtEl>
                                          <p:spTgt spid="51"/>
                                        </p:tgtEl>
                                      </p:cBhvr>
                                    </p:animEffect>
                                    <p:set>
                                      <p:cBhvr>
                                        <p:cTn id="29" dur="1" fill="hold">
                                          <p:stCondLst>
                                            <p:cond delay="499"/>
                                          </p:stCondLst>
                                        </p:cTn>
                                        <p:tgtEl>
                                          <p:spTgt spid="51"/>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par>
                                <p:cTn id="33" presetID="3" presetClass="exit" presetSubtype="10" fill="hold" nodeType="withEffect">
                                  <p:stCondLst>
                                    <p:cond delay="0"/>
                                  </p:stCondLst>
                                  <p:childTnLst>
                                    <p:animEffect transition="out" filter="blinds(horizontal)">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dissolve">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Sockets</a:t>
            </a:r>
            <a:endParaRPr lang="en-US" sz="440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process sends/receives messages to/from its </a:t>
            </a: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rPr>
              <a:t>socket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rPr>
              <a:t>socket analogous to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sending process shoves message out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sending process relies on transport infrastructure on other side of door to deliver message to socket at receiving process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0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7" name="Slide Number Placeholder 2">
            <a:extLst>
              <a:ext uri="{FF2B5EF4-FFF2-40B4-BE49-F238E27FC236}">
                <a16:creationId xmlns:a16="http://schemas.microsoft.com/office/drawing/2014/main" id="{4F8ECF08-A4D3-AC44-87C7-BD50757B39D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50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8">
                                            <p:txEl>
                                              <p:pRg st="1" end="1"/>
                                            </p:txEl>
                                          </p:spTgt>
                                        </p:tgtEl>
                                        <p:attrNameLst>
                                          <p:attrName>style.visibility</p:attrName>
                                        </p:attrNameLst>
                                      </p:cBhvr>
                                      <p:to>
                                        <p:strVal val="visible"/>
                                      </p:to>
                                    </p:set>
                                    <p:animEffect transition="in" filter="dissolve">
                                      <p:cBhvr>
                                        <p:cTn id="7" dur="500"/>
                                        <p:tgtEl>
                                          <p:spTgt spid="6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8">
                                            <p:txEl>
                                              <p:pRg st="2" end="2"/>
                                            </p:txEl>
                                          </p:spTgt>
                                        </p:tgtEl>
                                        <p:attrNameLst>
                                          <p:attrName>style.visibility</p:attrName>
                                        </p:attrNameLst>
                                      </p:cBhvr>
                                      <p:to>
                                        <p:strVal val="visible"/>
                                      </p:to>
                                    </p:set>
                                    <p:animEffect transition="in" filter="dissolve">
                                      <p:cBhvr>
                                        <p:cTn id="10" dur="500"/>
                                        <p:tgtEl>
                                          <p:spTgt spid="68">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8">
                                            <p:txEl>
                                              <p:pRg st="3" end="3"/>
                                            </p:txEl>
                                          </p:spTgt>
                                        </p:tgtEl>
                                        <p:attrNameLst>
                                          <p:attrName>style.visibility</p:attrName>
                                        </p:attrNameLst>
                                      </p:cBhvr>
                                      <p:to>
                                        <p:strVal val="visible"/>
                                      </p:to>
                                    </p:set>
                                    <p:animEffect transition="in" filter="dissolve">
                                      <p:cBhvr>
                                        <p:cTn id="13" dur="500"/>
                                        <p:tgtEl>
                                          <p:spTgt spid="68">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8">
                                            <p:txEl>
                                              <p:pRg st="4" end="4"/>
                                            </p:txEl>
                                          </p:spTgt>
                                        </p:tgtEl>
                                        <p:attrNameLst>
                                          <p:attrName>style.visibility</p:attrName>
                                        </p:attrNameLst>
                                      </p:cBhvr>
                                      <p:to>
                                        <p:strVal val="visible"/>
                                      </p:to>
                                    </p:set>
                                    <p:animEffect transition="in" filter="dissolve">
                                      <p:cBhvr>
                                        <p:cTn id="16" dur="500"/>
                                        <p:tgtEl>
                                          <p:spTgt spid="6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a:cs typeface="Calibri" panose="020F0502020204030204" pitchFamily="34" charset="0"/>
              </a:rPr>
              <a:t>Application layer: overview</a:t>
            </a:r>
            <a:endParaRPr lang="en-US"/>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a:solidFill>
                  <a:schemeClr val="bg1">
                    <a:lumMod val="75000"/>
                  </a:schemeClr>
                </a:solidFill>
                <a:latin typeface="Calibri" panose="020F0502020204030204" pitchFamily="34" charset="0"/>
                <a:cs typeface="Calibri" panose="020F0502020204030204" pitchFamily="34" charset="0"/>
              </a:rPr>
              <a:t>The Domain Name System DNS</a:t>
            </a:r>
          </a:p>
          <a:p>
            <a:endParaRPr lang="en-US"/>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90</a:t>
            </a:fld>
            <a:endParaRPr lang="en-US"/>
          </a:p>
        </p:txBody>
      </p:sp>
      <p:pic>
        <p:nvPicPr>
          <p:cNvPr id="7" name="Picture 6" descr="Kurose&amp;Ross 8th edition photo">
            <a:extLst>
              <a:ext uri="{FF2B5EF4-FFF2-40B4-BE49-F238E27FC236}">
                <a16:creationId xmlns:a16="http://schemas.microsoft.com/office/drawing/2014/main" id="{1916A9E8-0AFB-C84D-84BA-FF165A7B2C38}"/>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19081926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457742"/>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799123" y="1492538"/>
            <a:ext cx="6164385"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marR="0" lvl="0" indent="-341313" algn="l" defTabSz="914400" rtl="0" eaLnBrk="1" fontAlgn="auto" latinLnBrk="0" hangingPunct="1">
              <a:lnSpc>
                <a:spcPct val="100000"/>
              </a:lnSpc>
              <a:spcBef>
                <a:spcPts val="0"/>
              </a:spcBef>
              <a:spcAft>
                <a:spcPts val="0"/>
              </a:spcAft>
              <a:buClr>
                <a:srgbClr val="0000A3"/>
              </a:buClr>
              <a:buSzPct val="100000"/>
              <a:buFont typeface="Wingdings" pitchFamily="2" charset="2"/>
              <a:buChar char="§"/>
              <a:tabLst/>
              <a:defRPr/>
            </a:pP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stream video traffic: major consumer of Internet bandwidth</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Netflix, YouTube, Amazon Prime: 80% of residential ISP traffic </a:t>
            </a:r>
            <a:r>
              <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(2020)</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scale - how to reach ~1B users?</a:t>
            </a: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8502619" y="3784268"/>
            <a:ext cx="3689381" cy="2624305"/>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857738" y="4177497"/>
            <a:ext cx="9341339"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heterogeneity</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different users have different capabilities (e.g., wired versus mobile; bandwidth rich versus bandwidth poor)</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a:ln>
                  <a:noFill/>
                </a:ln>
                <a:solidFill>
                  <a:srgbClr val="0000A3"/>
                </a:solidFill>
                <a:effectLst/>
                <a:uLnTx/>
                <a:uFillTx/>
                <a:latin typeface="Calibri" panose="020F0502020204030204"/>
                <a:ea typeface="ＭＳ Ｐゴシック" panose="020B0600070205080204" pitchFamily="34" charset="-128"/>
                <a:cs typeface="+mn-cs"/>
              </a:rPr>
              <a:t>solution: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0" end="0"/>
                                            </p:txEl>
                                          </p:spTgt>
                                        </p:tgtEl>
                                        <p:attrNameLst>
                                          <p:attrName>style.visibility</p:attrName>
                                        </p:attrNameLst>
                                      </p:cBhvr>
                                      <p:to>
                                        <p:strVal val="visible"/>
                                      </p:to>
                                    </p:set>
                                    <p:animEffect transition="in" filter="dissolve">
                                      <p:cBhvr>
                                        <p:cTn id="10" dur="500"/>
                                        <p:tgtEl>
                                          <p:spTgt spid="11">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1" end="1"/>
                                            </p:txEl>
                                          </p:spTgt>
                                        </p:tgtEl>
                                        <p:attrNameLst>
                                          <p:attrName>style.visibility</p:attrName>
                                        </p:attrNameLst>
                                      </p:cBhvr>
                                      <p:to>
                                        <p:strVal val="visible"/>
                                      </p:to>
                                    </p:set>
                                    <p:animEffect transition="in" filter="dissolve">
                                      <p:cBhvr>
                                        <p:cTn id="13" dur="500"/>
                                        <p:tgtEl>
                                          <p:spTgt spid="11">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2" end="2"/>
                                            </p:txEl>
                                          </p:spTgt>
                                        </p:tgtEl>
                                        <p:attrNameLst>
                                          <p:attrName>style.visibility</p:attrName>
                                        </p:attrNameLst>
                                      </p:cBhvr>
                                      <p:to>
                                        <p:strVal val="visible"/>
                                      </p:to>
                                    </p:set>
                                    <p:animEffect transition="in" filter="dissolve">
                                      <p:cBhvr>
                                        <p:cTn id="16" dur="500"/>
                                        <p:tgtEl>
                                          <p:spTgt spid="11">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dissolv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video: sequence of images displayed at constant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e.g., 24 images/sec</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digital image: array of pixels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each pixel represented by bits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coding: use redundancy </a:t>
            </a: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within</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between</a:t>
            </a:r>
            <a:r>
              <a:rPr kumimoji="0" lang="en-US" altLang="en-US" sz="28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images to decrease # bits used to encode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spatial (within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1760" y="2016918"/>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7728905" y="562768"/>
            <a:ext cx="3274430"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7707517" y="3922158"/>
            <a:ext cx="933284"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9435347" y="5878584"/>
            <a:ext cx="1196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6722609" y="4288938"/>
            <a:ext cx="2646470" cy="2006293"/>
            <a:chOff x="6722609" y="4288938"/>
            <a:chExt cx="2646470" cy="200629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96363" y="4074213"/>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5" end="5"/>
                                            </p:txEl>
                                          </p:spTgt>
                                        </p:tgtEl>
                                        <p:attrNameLst>
                                          <p:attrName>style.visibility</p:attrName>
                                        </p:attrNameLst>
                                      </p:cBhvr>
                                      <p:to>
                                        <p:strVal val="visible"/>
                                      </p:to>
                                    </p:set>
                                    <p:animEffect transition="in" filter="dissolve">
                                      <p:cBhvr>
                                        <p:cTn id="18" dur="500"/>
                                        <p:tgtEl>
                                          <p:spTgt spid="12">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dissolve">
                                      <p:cBhvr>
                                        <p:cTn id="21" dur="500"/>
                                        <p:tgtEl>
                                          <p:spTgt spid="15"/>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6" end="6"/>
                                            </p:txEl>
                                          </p:spTgt>
                                        </p:tgtEl>
                                        <p:attrNameLst>
                                          <p:attrName>style.visibility</p:attrName>
                                        </p:attrNameLst>
                                      </p:cBhvr>
                                      <p:to>
                                        <p:strVal val="visible"/>
                                      </p:to>
                                    </p:set>
                                    <p:animEffect transition="in" filter="dissolve">
                                      <p:cBhvr>
                                        <p:cTn id="24" dur="500"/>
                                        <p:tgtEl>
                                          <p:spTgt spid="12">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dissolve">
                                      <p:cBhvr>
                                        <p:cTn id="2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Gill Sans MT"/>
              </a:rPr>
              <a:t>CBR: (constant bit rate): </a:t>
            </a:r>
            <a:r>
              <a:rPr kumimoji="0" lang="en-US" sz="2800" b="0" i="0" u="none" strike="noStrike" kern="1200" cap="none" spc="0" normalizeH="0" baseline="0" noProof="0">
                <a:ln>
                  <a:noFill/>
                </a:ln>
                <a:solidFill>
                  <a:srgbClr val="000000"/>
                </a:solidFill>
                <a:effectLst/>
                <a:uLnTx/>
                <a:uFillTx/>
                <a:latin typeface="Calibri" panose="020F0502020204030204"/>
                <a:ea typeface="ＭＳ Ｐゴシック" charset="0"/>
                <a:cs typeface="Gill Sans MT"/>
              </a:rPr>
              <a:t>video encoding rate fixed</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Gill Sans MT"/>
              </a:rPr>
              <a:t>VBR:  (variable bit rate): </a:t>
            </a:r>
            <a:r>
              <a:rPr kumimoji="0" lang="en-US" sz="2800" b="0" i="0" u="none" strike="noStrike" kern="1200" cap="none" spc="0" normalizeH="0" baseline="0" noProof="0">
                <a:ln>
                  <a:noFill/>
                </a:ln>
                <a:solidFill>
                  <a:srgbClr val="000000"/>
                </a:solidFill>
                <a:effectLst/>
                <a:uLnTx/>
                <a:uFillTx/>
                <a:latin typeface="Calibri" panose="020F0502020204030204"/>
                <a:ea typeface="ＭＳ Ｐゴシック" charset="0"/>
                <a:cs typeface="Gill Sans MT"/>
              </a:rPr>
              <a:t>video </a:t>
            </a: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Gill Sans MT"/>
              </a:rPr>
              <a:t>encoding rate changes as amount of spatial, temporal coding changes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a:ln>
                  <a:noFill/>
                </a:ln>
                <a:solidFill>
                  <a:srgbClr val="CC0000"/>
                </a:solidFill>
                <a:effectLst/>
                <a:uLnTx/>
                <a:uFillTx/>
                <a:latin typeface="Calibri" panose="020F0502020204030204"/>
                <a:ea typeface="ＭＳ Ｐゴシック" charset="0"/>
                <a:cs typeface="Gill Sans MT"/>
              </a:rPr>
              <a:t>examples: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Gill Sans MT"/>
              </a:rPr>
              <a:t>MPEG 1 (CD-ROM) 1.5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Gill Sans MT"/>
              </a:rPr>
              <a:t>MPEG2 (DVD) 3-6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ＭＳ Ｐゴシック" charset="0"/>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a:t>Main challenges: </a:t>
            </a:r>
          </a:p>
          <a:p>
            <a:pPr marL="471488" indent="-293688"/>
            <a:r>
              <a:rPr lang="en-US"/>
              <a:t>server-to-client bandwidth will </a:t>
            </a:r>
            <a:r>
              <a:rPr lang="en-US" i="1">
                <a:solidFill>
                  <a:srgbClr val="C00000"/>
                </a:solidFill>
              </a:rPr>
              <a:t>vary</a:t>
            </a:r>
            <a:r>
              <a:rPr lang="en-US"/>
              <a:t> over time, with changing network congestion levels (in house, access network, network core, video server)</a:t>
            </a:r>
          </a:p>
          <a:p>
            <a:pPr marL="471488" indent="-293688"/>
            <a:r>
              <a:rPr lang="en-US"/>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Streaming stored </a:t>
            </a:r>
            <a:r>
              <a:rPr lang="en-US" altLang="en-US">
                <a:ea typeface="ＭＳ Ｐゴシック" panose="020B0600070205080204" pitchFamily="34" charset="-128"/>
              </a:rPr>
              <a:t>v</a:t>
            </a:r>
            <a:r>
              <a:rPr lang="en-US" altLang="en-US" sz="440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885242" y="1331912"/>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simple scenario</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923341" y="3132138"/>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video server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(stored video)</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4485341" y="1757362"/>
            <a:ext cx="1815446" cy="1481575"/>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538452" y="2381945"/>
            <a:ext cx="367460" cy="735587"/>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1170991" y="2037185"/>
            <a:ext cx="1102382" cy="340302"/>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5138301" y="2487004"/>
            <a:ext cx="583292" cy="62116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2405877" y="2063933"/>
            <a:ext cx="1997127" cy="115019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2097155" y="2592961"/>
            <a:ext cx="1068231"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3827908" y="2621196"/>
            <a:ext cx="1044130"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5065901" y="3249340"/>
            <a:ext cx="659790" cy="34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968679" y="2839643"/>
            <a:ext cx="790928" cy="31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Internet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xEl>
                                              <p:pRg st="2" end="2"/>
                                            </p:txEl>
                                          </p:spTgt>
                                        </p:tgtEl>
                                        <p:attrNameLst>
                                          <p:attrName>style.visibility</p:attrName>
                                        </p:attrNameLst>
                                      </p:cBhvr>
                                      <p:to>
                                        <p:strVal val="visible"/>
                                      </p:to>
                                    </p:set>
                                    <p:animEffect transition="in" filter="dissolve">
                                      <p:cBhvr>
                                        <p:cTn id="10"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a:ea typeface="ＭＳ Ｐゴシック" panose="020B0600070205080204" pitchFamily="34" charset="-128"/>
              </a:rPr>
              <a:t>Streaming stored </a:t>
            </a:r>
            <a:r>
              <a:rPr lang="en-US" altLang="en-US">
                <a:ea typeface="ＭＳ Ｐゴシック" panose="020B0600070205080204" pitchFamily="34" charset="-128"/>
              </a:rPr>
              <a:t>v</a:t>
            </a:r>
            <a:r>
              <a:rPr lang="en-US" altLang="en-US" sz="440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88806" y="48095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Calibri" panose="020F0502020204030204"/>
                <a:ea typeface="+mn-ea"/>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61768" y="44412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96443" y="1371026"/>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56843" y="33474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marR="0" lvl="0" indent="-342900" algn="l" defTabSz="914400" rtl="0" eaLnBrk="1" fontAlgn="auto" latinLnBrk="0" hangingPunct="1">
                <a:lnSpc>
                  <a:spcPct val="90000"/>
                </a:lnSpc>
                <a:spcBef>
                  <a:spcPts val="0"/>
                </a:spcBef>
                <a:spcAft>
                  <a:spcPts val="0"/>
                </a:spcAft>
                <a:buClrTx/>
                <a:buSzTx/>
                <a:buFontTx/>
                <a:buAutoNum type="arabicPeriod"/>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rPr>
                <a:t>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86943" y="16917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23718" y="31220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CC0000"/>
                  </a:solidFill>
                  <a:effectLst/>
                  <a:uLnTx/>
                  <a:uFillTx/>
                  <a:latin typeface="Calibri" panose="020F0502020204030204"/>
                  <a:ea typeface="+mn-ea"/>
                  <a:cs typeface="Arial"/>
                </a:rPr>
                <a:t>2. </a:t>
              </a:r>
              <a:r>
                <a:rPr kumimoji="0" lang="en-US" sz="2000" b="0" i="0" u="none" strike="noStrike" kern="1200" cap="none" spc="0" normalizeH="0" baseline="0" noProof="0">
                  <a:ln>
                    <a:noFill/>
                  </a:ln>
                  <a:solidFill>
                    <a:srgbClr val="CC0000"/>
                  </a:solidFill>
                  <a:effectLst/>
                  <a:uLnTx/>
                  <a:uFillTx/>
                  <a:latin typeface="Calibri" panose="020F0502020204030204"/>
                  <a:ea typeface="+mn-ea"/>
                  <a:cs typeface="Arial"/>
                </a:rPr>
                <a:t>video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CC0000"/>
                  </a:solidFill>
                  <a:effectLst/>
                  <a:uLnTx/>
                  <a:uFillTx/>
                  <a:latin typeface="Calibri" panose="020F0502020204030204"/>
                  <a:ea typeface="+mn-ea"/>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45493" y="2518789"/>
            <a:ext cx="1957387" cy="3667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rial"/>
                <a:ea typeface="+mn-ea"/>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5009593" y="1507551"/>
            <a:ext cx="5768976" cy="4732339"/>
            <a:chOff x="2804" y="903"/>
            <a:chExt cx="3634" cy="298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C0000"/>
                  </a:solidFill>
                  <a:effectLst/>
                  <a:uLnTx/>
                  <a:uFillTx/>
                  <a:latin typeface="Calibri" panose="020F0502020204030204"/>
                  <a:ea typeface="+mn-ea"/>
                  <a:cs typeface="Arial"/>
                </a:rPr>
                <a:t>streaming</a:t>
              </a:r>
              <a:r>
                <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57668" y="4236463"/>
            <a:ext cx="620713" cy="3698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rial"/>
                <a:ea typeface="+mn-ea"/>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4478338" y="1693820"/>
            <a:ext cx="2552700" cy="2525713"/>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6369579" y="1703345"/>
            <a:ext cx="4535488" cy="2581276"/>
            <a:chOff x="7656512" y="-921322"/>
            <a:chExt cx="4535488" cy="2581276"/>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9"/>
              <a:ext cx="4065588" cy="70802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0099"/>
                  </a:solidFill>
                  <a:effectLst/>
                  <a:uLnTx/>
                  <a:uFillTx/>
                  <a:latin typeface="Calibri" panose="020F0502020204030204"/>
                  <a:ea typeface="+mn-ea"/>
                  <a:cs typeface="Arial"/>
                </a:rPr>
                <a:t>3. </a:t>
              </a:r>
              <a:r>
                <a:rPr kumimoji="0" lang="en-US" sz="2000" b="0" i="0" u="none" strike="noStrike" kern="1200" cap="none" spc="0" normalizeH="0" baseline="0" noProof="0">
                  <a:ln>
                    <a:noFill/>
                  </a:ln>
                  <a:solidFill>
                    <a:srgbClr val="000099"/>
                  </a:solidFill>
                  <a:effectLst/>
                  <a:uLnTx/>
                  <a:uFillTx/>
                  <a:latin typeface="Calibri" panose="020F0502020204030204"/>
                  <a:ea typeface="+mn-ea"/>
                  <a:cs typeface="Arial"/>
                </a:rPr>
                <a:t>video received, played out at client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Calibri" panose="020F0502020204030204"/>
                  <a:ea typeface="+mn-ea"/>
                  <a:cs typeface="Arial"/>
                </a:rPr>
                <a:t>(30 frames/sec)</a:t>
              </a:r>
              <a:endParaRPr kumimoji="0" lang="en-US" sz="1800" b="0" i="0" u="none" strike="noStrike" kern="1200" cap="none" spc="0" normalizeH="0" baseline="0" noProof="0">
                <a:ln>
                  <a:noFill/>
                </a:ln>
                <a:solidFill>
                  <a:srgbClr val="000099"/>
                </a:solidFill>
                <a:effectLst/>
                <a:uLnTx/>
                <a:uFillTx/>
                <a:latin typeface="Calibri" panose="020F0502020204030204"/>
                <a:ea typeface="+mn-ea"/>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86918" y="4214238"/>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ea typeface="+mn-ea"/>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79783" y="40347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4470401" y="4318000"/>
            <a:ext cx="1930400" cy="869908"/>
            <a:chOff x="6858000" y="237067"/>
            <a:chExt cx="1930400" cy="86990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39788"/>
            </a:xfrm>
            <a:prstGeom prst="rect">
              <a:avLst/>
            </a:prstGeom>
            <a:solidFill>
              <a:schemeClr val="bg1"/>
            </a:solidFill>
            <a:ln>
              <a:noFill/>
            </a:ln>
            <a:effectLst/>
            <a:extLs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rPr>
                <a:t>network delay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a:ea typeface="ＭＳ Ｐゴシック" panose="020B0600070205080204" pitchFamily="34" charset="-128"/>
              </a:rPr>
              <a:t>Streaming stored </a:t>
            </a:r>
            <a:r>
              <a:rPr lang="en-US" altLang="en-US">
                <a:ea typeface="ＭＳ Ｐゴシック" panose="020B0600070205080204" pitchFamily="34" charset="-128"/>
              </a:rPr>
              <a:t>v</a:t>
            </a:r>
            <a:r>
              <a:rPr lang="en-US" altLang="en-US" sz="440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a:ln>
                  <a:noFill/>
                </a:ln>
                <a:solidFill>
                  <a:srgbClr val="CC0000"/>
                </a:solidFill>
                <a:effectLst/>
                <a:uLnTx/>
                <a:uFillTx/>
                <a:latin typeface="Calibri" panose="020F0502020204030204"/>
                <a:ea typeface="+mn-ea"/>
                <a:cs typeface="+mn-cs"/>
              </a:rPr>
              <a:t>continuous playout constraint</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 during client video playout, playout timing must match original timing </a:t>
            </a:r>
          </a:p>
          <a:p>
            <a:pPr marL="682625" marR="0" lvl="1" indent="-225425" algn="l" defTabSz="914400" rtl="0" eaLnBrk="1" fontAlgn="auto" latinLnBrk="0" hangingPunct="1">
              <a:lnSpc>
                <a:spcPct val="9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 but </a:t>
            </a:r>
            <a:r>
              <a:rPr kumimoji="0" lang="en-US" sz="2800" b="0" i="0" u="none" strike="noStrike" kern="1200" cap="none" spc="0" normalizeH="0" baseline="0" noProof="0">
                <a:ln>
                  <a:noFill/>
                </a:ln>
                <a:solidFill>
                  <a:srgbClr val="CC0000"/>
                </a:solidFill>
                <a:effectLst/>
                <a:uLnTx/>
                <a:uFillTx/>
                <a:latin typeface="Calibri" panose="020F0502020204030204"/>
                <a:ea typeface="+mn-ea"/>
                <a:cs typeface="+mn-cs"/>
              </a:rPr>
              <a:t>network delays are variable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(jitter), so will need </a:t>
            </a:r>
            <a:r>
              <a:rPr kumimoji="0" lang="en-US" sz="2800" b="0" i="0" u="none" strike="noStrike" kern="1200" cap="none" spc="0" normalizeH="0" baseline="0" noProof="0">
                <a:ln>
                  <a:noFill/>
                </a:ln>
                <a:solidFill>
                  <a:srgbClr val="000099"/>
                </a:solidFill>
                <a:effectLst/>
                <a:uLnTx/>
                <a:uFillTx/>
                <a:latin typeface="Calibri" panose="020F0502020204030204"/>
                <a:ea typeface="+mn-ea"/>
                <a:cs typeface="+mn-cs"/>
              </a:rPr>
              <a:t>client-side buffer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to match continuous playout constraint</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other challenges:</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client interactivity: pause, fast-forward, rewind, jump through video</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video packets may be lost, retransmitted</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dissolve">
                                      <p:cBhvr>
                                        <p:cTn id="10" dur="500"/>
                                        <p:tgtEl>
                                          <p:spTgt spid="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animEffect transition="in" filter="dissolve">
                                      <p:cBhvr>
                                        <p:cTn id="1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a:ea typeface="ＭＳ Ｐゴシック" panose="020B0600070205080204" pitchFamily="34" charset="-128"/>
              </a:rPr>
              <a:t>Streaming stored </a:t>
            </a:r>
            <a:r>
              <a:rPr lang="en-US" altLang="en-US">
                <a:ea typeface="ＭＳ Ｐゴシック" panose="020B0600070205080204" pitchFamily="34" charset="-128"/>
              </a:rPr>
              <a:t>v</a:t>
            </a:r>
            <a:r>
              <a:rPr lang="en-US" altLang="en-US" sz="440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srgbClr val="CC0000"/>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srgbClr val="CC0000"/>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srgbClr val="CC0000"/>
                </a:solidFill>
                <a:effectLst/>
                <a:uLnTx/>
                <a:uFillTx/>
                <a:latin typeface="Calibri" panose="020F0502020204030204"/>
                <a:ea typeface="+mn-ea"/>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1194824" y="2814097"/>
            <a:ext cx="1957387" cy="36933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9706999" y="4533081"/>
            <a:ext cx="6639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rPr>
                <a:t>variable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rPr>
                <a:t>network</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rPr>
                <a:t>client video</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Calibri" panose="020F0502020204030204"/>
                  <a:ea typeface="+mn-ea"/>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Calibri" panose="020F0502020204030204"/>
                    <a:ea typeface="+mn-ea"/>
                    <a:cs typeface="Arial"/>
                  </a:rPr>
                  <a:t>client playout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Calibri" panose="020F0502020204030204"/>
                    <a:ea typeface="+mn-ea"/>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A3"/>
                  </a:solidFill>
                  <a:effectLst/>
                  <a:uLnTx/>
                  <a:uFillTx/>
                  <a:latin typeface="Calibri" panose="020F0502020204030204"/>
                  <a:ea typeface="+mn-ea"/>
                  <a:cs typeface="Arial"/>
                </a:rPr>
                <a:t>buffered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A3"/>
                  </a:solidFill>
                  <a:effectLst/>
                  <a:uLnTx/>
                  <a:uFillTx/>
                  <a:latin typeface="Calibri" panose="020F0502020204030204"/>
                  <a:ea typeface="+mn-ea"/>
                  <a:cs typeface="Arial"/>
                </a:rPr>
                <a:t>video</a:t>
              </a:r>
              <a:endParaRPr kumimoji="0" lang="en-US" sz="2000" b="0" i="0" u="none" strike="noStrike" kern="1200" cap="none" spc="0" normalizeH="0" baseline="0" noProof="0">
                <a:ln>
                  <a:noFill/>
                </a:ln>
                <a:solidFill>
                  <a:srgbClr val="0000A3"/>
                </a:solidFill>
                <a:effectLst/>
                <a:uLnTx/>
                <a:uFillTx/>
                <a:latin typeface="Calibri" panose="020F0502020204030204"/>
                <a:ea typeface="+mn-ea"/>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1" u="none" strike="noStrike" kern="1200" cap="none" spc="0" normalizeH="0" baseline="0" noProof="0">
                <a:ln>
                  <a:noFill/>
                </a:ln>
                <a:solidFill>
                  <a:srgbClr val="CC0000"/>
                </a:solidFill>
                <a:effectLst/>
                <a:uLnTx/>
                <a:uFillTx/>
                <a:latin typeface="Calibri" panose="020F0502020204030204"/>
                <a:ea typeface="+mn-ea"/>
                <a:cs typeface="+mn-cs"/>
              </a:rPr>
              <a:t>client-side buffering and playout delay: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compensate for network-added delay, delay jitter</a:t>
            </a: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822435" y="1484670"/>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divides video file into multiple chunks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each chunk encoded at multiple different rates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different rate encodings stored in different files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files replicated in various CDN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manifest file: </a:t>
            </a: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10418918" y="2387938"/>
            <a:ext cx="1331627" cy="1083147"/>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10897863" y="2829271"/>
            <a:ext cx="427844" cy="454118"/>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8" name="Freeform 237">
            <a:extLst>
              <a:ext uri="{FF2B5EF4-FFF2-40B4-BE49-F238E27FC236}">
                <a16:creationId xmlns:a16="http://schemas.microsoft.com/office/drawing/2014/main" id="{7CE77C4C-F0D2-6344-8886-D4BFC98A935F}"/>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10236017" y="2762935"/>
            <a:ext cx="351378" cy="523220"/>
            <a:chOff x="10485997" y="1295948"/>
            <a:chExt cx="351378" cy="523220"/>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CD0000"/>
                  </a:solidFill>
                  <a:effectLst/>
                  <a:uLnTx/>
                  <a:uFillTx/>
                  <a:latin typeface="Calibri"/>
                  <a:ea typeface="+mn-ea"/>
                  <a:cs typeface="+mn-cs"/>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857469" y="4086563"/>
            <a:ext cx="10369274" cy="25664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periodically estimates server-to-client bandwidth</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consulting manifest, requests one chunk at a time </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chooses maximum coding rate sustainable given current bandwidth</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7793102" y="2318615"/>
            <a:ext cx="943482" cy="1132486"/>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9125221" y="2229519"/>
            <a:ext cx="269531" cy="537772"/>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9411855" y="1981647"/>
            <a:ext cx="943482" cy="604263"/>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9119966" y="3154428"/>
            <a:ext cx="269531" cy="537772"/>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9343538" y="3332225"/>
            <a:ext cx="943482" cy="604263"/>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8056179" y="362607"/>
            <a:ext cx="334229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D</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ynamic,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daptive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treaming over </a:t>
            </a: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a:t>
            </a:r>
            <a:r>
              <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3">
                                            <p:txEl>
                                              <p:pRg st="0" end="0"/>
                                            </p:txEl>
                                          </p:spTgt>
                                        </p:tgtEl>
                                        <p:attrNameLst>
                                          <p:attrName>style.visibility</p:attrName>
                                        </p:attrNameLst>
                                      </p:cBhvr>
                                      <p:to>
                                        <p:strVal val="visible"/>
                                      </p:to>
                                    </p:set>
                                    <p:animEffect transition="in" filter="dissolve">
                                      <p:cBhvr>
                                        <p:cTn id="7" dur="500"/>
                                        <p:tgtEl>
                                          <p:spTgt spid="24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43">
                                            <p:txEl>
                                              <p:pRg st="1" end="1"/>
                                            </p:txEl>
                                          </p:spTgt>
                                        </p:tgtEl>
                                        <p:attrNameLst>
                                          <p:attrName>style.visibility</p:attrName>
                                        </p:attrNameLst>
                                      </p:cBhvr>
                                      <p:to>
                                        <p:strVal val="visible"/>
                                      </p:to>
                                    </p:set>
                                    <p:animEffect transition="in" filter="dissolve">
                                      <p:cBhvr>
                                        <p:cTn id="10" dur="500"/>
                                        <p:tgtEl>
                                          <p:spTgt spid="243">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43">
                                            <p:txEl>
                                              <p:pRg st="2" end="2"/>
                                            </p:txEl>
                                          </p:spTgt>
                                        </p:tgtEl>
                                        <p:attrNameLst>
                                          <p:attrName>style.visibility</p:attrName>
                                        </p:attrNameLst>
                                      </p:cBhvr>
                                      <p:to>
                                        <p:strVal val="visible"/>
                                      </p:to>
                                    </p:set>
                                    <p:animEffect transition="in" filter="dissolve">
                                      <p:cBhvr>
                                        <p:cTn id="13" dur="500"/>
                                        <p:tgtEl>
                                          <p:spTgt spid="243">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243">
                                            <p:txEl>
                                              <p:pRg st="3" end="3"/>
                                            </p:txEl>
                                          </p:spTgt>
                                        </p:tgtEl>
                                        <p:attrNameLst>
                                          <p:attrName>style.visibility</p:attrName>
                                        </p:attrNameLst>
                                      </p:cBhvr>
                                      <p:to>
                                        <p:strVal val="visible"/>
                                      </p:to>
                                    </p:set>
                                    <p:animEffect transition="in" filter="dissolve">
                                      <p:cBhvr>
                                        <p:cTn id="16" dur="500"/>
                                        <p:tgtEl>
                                          <p:spTgt spid="243">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43">
                                            <p:txEl>
                                              <p:pRg st="4" end="4"/>
                                            </p:txEl>
                                          </p:spTgt>
                                        </p:tgtEl>
                                        <p:attrNameLst>
                                          <p:attrName>style.visibility</p:attrName>
                                        </p:attrNameLst>
                                      </p:cBhvr>
                                      <p:to>
                                        <p:strVal val="visible"/>
                                      </p:to>
                                    </p:set>
                                    <p:animEffect transition="in" filter="dissolve">
                                      <p:cBhvr>
                                        <p:cTn id="19"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7793102" y="2318615"/>
            <a:ext cx="943482" cy="1132486"/>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9125221" y="2229519"/>
            <a:ext cx="269531" cy="537772"/>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9411855" y="1981647"/>
            <a:ext cx="943482" cy="604263"/>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9119966" y="3154428"/>
            <a:ext cx="269531" cy="537772"/>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9343538" y="3332225"/>
            <a:ext cx="943482" cy="604263"/>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a:ea typeface="+mn-ea"/>
                  <a:cs typeface="+mn-cs"/>
                </a:rPr>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750123" y="1425422"/>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a:ln>
                  <a:noFill/>
                </a:ln>
                <a:solidFill>
                  <a:srgbClr val="000099"/>
                </a:solidFill>
                <a:effectLst/>
                <a:uLnTx/>
                <a:uFillTx/>
                <a:latin typeface="Gill Sans MT" panose="020B0502020104020203" pitchFamily="34" charset="77"/>
                <a:ea typeface="ＭＳ Ｐゴシック" panose="020B0600070205080204" pitchFamily="34" charset="-128"/>
                <a:cs typeface="+mn-cs"/>
              </a:rPr>
              <a:t>“</a:t>
            </a:r>
            <a:r>
              <a:rPr kumimoji="0" lang="en-US" altLang="en-US" sz="3200" b="0" i="1"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intelligence” </a:t>
            </a:r>
            <a:r>
              <a:rPr kumimoji="0" lang="en-US" altLang="en-US" sz="3200" b="0" i="0" u="none" strike="noStrike" kern="1200" cap="none" spc="0" normalizeH="0" baseline="0" noProof="0">
                <a:ln>
                  <a:noFill/>
                </a:ln>
                <a:solidFill>
                  <a:srgbClr val="000099"/>
                </a:solidFill>
                <a:effectLst/>
                <a:uLnTx/>
                <a:uFillTx/>
                <a:latin typeface="Calibri" panose="020F0502020204030204"/>
                <a:ea typeface="ＭＳ Ｐゴシック" panose="020B0600070205080204" pitchFamily="34" charset="-128"/>
                <a:cs typeface="+mn-cs"/>
              </a:rPr>
              <a:t>at client: </a:t>
            </a:r>
            <a:r>
              <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client determines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when</a:t>
            </a:r>
            <a:r>
              <a:rPr kumimoji="0" lang="en-US" altLang="en-US" sz="2800" b="0" i="1" u="none" strike="noStrike" kern="1200" cap="none" spc="0" normalizeH="0" baseline="0" noProof="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to request chunk (so that buffer starvation, or overflow does not occur)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what encoding rate </a:t>
            </a:r>
            <a:r>
              <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to request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(higher quality when more bandwidth available) </a:t>
            </a:r>
            <a:endParaRPr kumimoji="0" lang="en-US" altLang="en-US" sz="2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764871" y="4418084"/>
            <a:ext cx="6296330" cy="160101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where</a:t>
            </a:r>
            <a:r>
              <a:rPr kumimoji="0" lang="en-US" altLang="en-US" sz="2800" b="0" i="1" u="none" strike="noStrike" kern="1200" cap="none" spc="0" normalizeH="0" baseline="0" noProof="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 request chunk (can request from URL server that is “close” to client or has high available bandwidth</a:t>
            </a:r>
            <a:r>
              <a:rPr kumimoji="0" lang="en-US" altLang="en-US" sz="2800" b="0" i="0" u="none" strike="noStrike" kern="1200" cap="none" spc="0" normalizeH="0" baseline="0" noProof="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6024759"/>
            <a:ext cx="93893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0000A3"/>
                </a:solidFill>
                <a:effectLst/>
                <a:uLnTx/>
                <a:uFillTx/>
                <a:latin typeface="Calibri" panose="020F0502020204030204"/>
                <a:ea typeface="+mn-ea"/>
                <a:cs typeface="+mn-cs"/>
              </a:rPr>
              <a:t>Streaming video =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encoding +</a:t>
            </a:r>
            <a:r>
              <a:rPr kumimoji="0" lang="en-US" sz="3200" b="0" i="0" u="none" strike="noStrike" kern="1200" cap="none" spc="0" normalizeH="0" baseline="0" noProof="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10418918" y="2387938"/>
            <a:ext cx="1331627" cy="1083147"/>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10897863" y="2829271"/>
            <a:ext cx="427844" cy="454118"/>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a:ln>
                  <a:noFill/>
                </a:ln>
                <a:solidFill>
                  <a:prstClr val="black"/>
                </a:solidFill>
                <a:effectLst/>
                <a:uLnTx/>
                <a:uFillTx/>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1" name="Freeform 240">
            <a:extLst>
              <a:ext uri="{FF2B5EF4-FFF2-40B4-BE49-F238E27FC236}">
                <a16:creationId xmlns:a16="http://schemas.microsoft.com/office/drawing/2014/main" id="{6A4AC1EA-45FB-014E-A65A-F10B6E8D2FCC}"/>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A8A41415-2E09-914F-B249-353A26FD167B}"/>
              </a:ext>
            </a:extLst>
          </p:cNvPr>
          <p:cNvGrpSpPr/>
          <p:nvPr/>
        </p:nvGrpSpPr>
        <p:grpSpPr>
          <a:xfrm>
            <a:off x="10236017" y="2762935"/>
            <a:ext cx="351378" cy="523220"/>
            <a:chOff x="10485997" y="1295948"/>
            <a:chExt cx="351378" cy="523220"/>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CD0000"/>
                  </a:solidFill>
                  <a:effectLst/>
                  <a:uLnTx/>
                  <a:uFillTx/>
                  <a:latin typeface="Calibri"/>
                  <a:ea typeface="+mn-ea"/>
                  <a:cs typeface="+mn-cs"/>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10002982" y="1738745"/>
            <a:ext cx="2003136" cy="1602509"/>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100" b="0" i="0" u="none" strike="noStrike" kern="1200" cap="none" spc="0" normalizeH="0" baseline="0" noProof="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o" ma:contentTypeID="0x0101002EDF797449F6AE4A978209E346AE7445" ma:contentTypeVersion="7" ma:contentTypeDescription="Creare un nuovo documento." ma:contentTypeScope="" ma:versionID="129c316bd2c03f369c17a743faed4779">
  <xsd:schema xmlns:xsd="http://www.w3.org/2001/XMLSchema" xmlns:xs="http://www.w3.org/2001/XMLSchema" xmlns:p="http://schemas.microsoft.com/office/2006/metadata/properties" xmlns:ns2="eec8f359-2c0c-4c16-8cb9-e65a5e1d6605" xmlns:ns3="21e2bc32-2c9c-415b-9ac9-3160e5066601" targetNamespace="http://schemas.microsoft.com/office/2006/metadata/properties" ma:root="true" ma:fieldsID="04135920dd12a6cf98bc1582d19a9630" ns2:_="" ns3:_="">
    <xsd:import namespace="eec8f359-2c0c-4c16-8cb9-e65a5e1d6605"/>
    <xsd:import namespace="21e2bc32-2c9c-415b-9ac9-3160e5066601"/>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ec8f359-2c0c-4c16-8cb9-e65a5e1d660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MediaServiceSearchProperties" ma:index="1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1e2bc32-2c9c-415b-9ac9-3160e5066601" elementFormDefault="qualified">
    <xsd:import namespace="http://schemas.microsoft.com/office/2006/documentManagement/types"/>
    <xsd:import namespace="http://schemas.microsoft.com/office/infopath/2007/PartnerControls"/>
    <xsd:element name="SharedWithUsers" ma:index="12" nillable="true" ma:displayName="Condivis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Condiviso con dettagli"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i contenuto"/>
        <xsd:element ref="dc:title" minOccurs="0" maxOccurs="1" ma:index="4" ma:displayName="Tito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EA71FCD-CD4D-4140-857B-33C0E7C92267}">
  <ds:schemaRefs>
    <ds:schemaRef ds:uri="http://schemas.microsoft.com/office/2006/metadata/properties"/>
    <ds:schemaRef ds:uri="http://schemas.microsoft.com/office/infopath/2007/PartnerControls"/>
  </ds:schemaRefs>
</ds:datastoreItem>
</file>

<file path=customXml/itemProps2.xml><?xml version="1.0" encoding="utf-8"?>
<ds:datastoreItem xmlns:ds="http://schemas.openxmlformats.org/officeDocument/2006/customXml" ds:itemID="{F70CA512-5B0E-40DC-83E3-66DD4CC3A65D}">
  <ds:schemaRefs>
    <ds:schemaRef ds:uri="http://schemas.microsoft.com/sharepoint/v3/contenttype/forms"/>
  </ds:schemaRefs>
</ds:datastoreItem>
</file>

<file path=customXml/itemProps3.xml><?xml version="1.0" encoding="utf-8"?>
<ds:datastoreItem xmlns:ds="http://schemas.openxmlformats.org/officeDocument/2006/customXml" ds:itemID="{FE70505F-4411-4D63-B8DF-69F5FF17A407}">
  <ds:schemaRefs>
    <ds:schemaRef ds:uri="21e2bc32-2c9c-415b-9ac9-3160e5066601"/>
    <ds:schemaRef ds:uri="eec8f359-2c0c-4c16-8cb9-e65a5e1d6605"/>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
  <Application>Microsoft Office PowerPoint</Application>
  <PresentationFormat>Widescreen</PresentationFormat>
  <Slides>125</Slides>
  <Notes>123</Notes>
  <HiddenSlides>0</HiddenSlides>
  <ScaleCrop>false</ScaleCrop>
  <HeadingPairs>
    <vt:vector size="4" baseType="variant">
      <vt:variant>
        <vt:lpstr>Theme</vt:lpstr>
      </vt:variant>
      <vt:variant>
        <vt:i4>3</vt:i4>
      </vt:variant>
      <vt:variant>
        <vt:lpstr>Slide Titles</vt:lpstr>
      </vt:variant>
      <vt:variant>
        <vt:i4>125</vt:i4>
      </vt:variant>
    </vt:vector>
  </HeadingPairs>
  <TitlesOfParts>
    <vt:vector size="128" baseType="lpstr">
      <vt:lpstr>Office Theme</vt:lpstr>
      <vt:lpstr>1_Office Theme</vt:lpstr>
      <vt:lpstr>3_Office Theme</vt:lpstr>
      <vt:lpstr>PowerPoint Presentation</vt:lpstr>
      <vt:lpstr>Application layer: overview</vt:lpstr>
      <vt:lpstr>Application layer: overview</vt:lpstr>
      <vt:lpstr>Some network apps</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applications, and transport protocols</vt:lpstr>
      <vt:lpstr>Securing TCP</vt:lpstr>
      <vt:lpstr>Application layer: overview</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HTTP/2</vt:lpstr>
      <vt:lpstr>HTTP/2</vt:lpstr>
      <vt:lpstr>HTTP/2: mitigating HOL blocking</vt:lpstr>
      <vt:lpstr>HTTP/2: mitigating HOL blocking</vt:lpstr>
      <vt:lpstr>HTTP/2 to HTTP/3</vt:lpstr>
      <vt:lpstr>Application layer: overview</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Application Layer: Overview</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Local DNS name servers</vt:lpstr>
      <vt:lpstr>DNS name resolution: iterated query</vt:lpstr>
      <vt:lpstr>DNS name resolution: recursive query</vt:lpstr>
      <vt:lpstr>Caching DNS Information</vt:lpstr>
      <vt:lpstr>DNS records</vt:lpstr>
      <vt:lpstr>DNS protocol messages</vt:lpstr>
      <vt:lpstr>DNS protocol messages</vt:lpstr>
      <vt:lpstr>Getting your info into the DNS</vt:lpstr>
      <vt:lpstr>DNS security</vt:lpstr>
      <vt:lpstr>Application Layer: Overview</vt:lpstr>
      <vt:lpstr>Peer-to-peer (P2P) architecture</vt:lpstr>
      <vt:lpstr>File distribution: client-server vs P2P</vt:lpstr>
      <vt:lpstr>File distribution time: client-server</vt:lpstr>
      <vt:lpstr>File distribution time: P2P</vt:lpstr>
      <vt:lpstr>Client-server vs. P2P: example</vt:lpstr>
      <vt:lpstr>P2P file distribution: BitTorrent </vt:lpstr>
      <vt:lpstr>P2P file distribution: BitTorrent </vt:lpstr>
      <vt:lpstr>BitTorrent: requesting, sending file chunks</vt:lpstr>
      <vt:lpstr>BitTorrent: tit-for-tat</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Akamai today:</vt:lpstr>
      <vt:lpstr>How does Netflix work?</vt:lpstr>
      <vt:lpstr>Content distribution networks (CDNs)</vt:lpstr>
      <vt:lpstr>Application Layer: Overview</vt:lpstr>
      <vt:lpstr>Socket programming </vt:lpstr>
      <vt:lpstr>Socket programming </vt:lpstr>
      <vt:lpstr>Socket programming with UDP </vt:lpstr>
      <vt:lpstr>Client/server socket interaction: UDP</vt:lpstr>
      <vt:lpstr>Example app: UDP client</vt:lpstr>
      <vt:lpstr>Example app: UDP server</vt:lpstr>
      <vt:lpstr>Socket programming with TCP</vt:lpstr>
      <vt:lpstr>Client/server socket interaction: TCP</vt:lpstr>
      <vt:lpstr>Example app: TCP client</vt:lpstr>
      <vt:lpstr>Example app: TCP server</vt:lpstr>
      <vt:lpstr>Chapter 2: Summary</vt:lpstr>
      <vt:lpstr>Chapter 2: Summary</vt:lpstr>
      <vt:lpstr>Additional Chapter 2 slides</vt:lpstr>
      <vt:lpstr>Socket programming: waiting for multiple events</vt:lpstr>
      <vt:lpstr>PowerPoint Presentation</vt:lpstr>
      <vt:lpstr>PowerPoint Presentation</vt:lpstr>
      <vt:lpstr>Socket programming: socket timeouts</vt:lpstr>
      <vt:lpstr>Sample SMTP interaction</vt:lpstr>
      <vt:lpstr>CDN content access: a closer look</vt:lpstr>
      <vt:lpstr>Case study: Netflix</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revision>1</cp:revision>
  <dcterms:created xsi:type="dcterms:W3CDTF">2020-01-18T07:24:59Z</dcterms:created>
  <dcterms:modified xsi:type="dcterms:W3CDTF">2023-04-17T12:45:41Z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0x0101002EDF797449F6AE4A978209E346AE7445</vt:lpwstr>
  </property>
</Properties>
</file>